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4"/>
  </p:notesMasterIdLst>
  <p:sldIdLst>
    <p:sldId id="257" r:id="rId3"/>
    <p:sldId id="841" r:id="rId4"/>
    <p:sldId id="1489" r:id="rId5"/>
    <p:sldId id="1174" r:id="rId6"/>
    <p:sldId id="1490" r:id="rId7"/>
    <p:sldId id="1293" r:id="rId8"/>
    <p:sldId id="1294" r:id="rId9"/>
    <p:sldId id="1295" r:id="rId10"/>
    <p:sldId id="1296" r:id="rId11"/>
    <p:sldId id="1297" r:id="rId12"/>
    <p:sldId id="1298" r:id="rId13"/>
    <p:sldId id="1299" r:id="rId14"/>
    <p:sldId id="1300" r:id="rId15"/>
    <p:sldId id="1301" r:id="rId16"/>
    <p:sldId id="1302" r:id="rId17"/>
    <p:sldId id="1303" r:id="rId18"/>
    <p:sldId id="1304" r:id="rId19"/>
    <p:sldId id="1614" r:id="rId20"/>
    <p:sldId id="1173" r:id="rId21"/>
    <p:sldId id="1175" r:id="rId22"/>
    <p:sldId id="1177" r:id="rId23"/>
    <p:sldId id="1179" r:id="rId24"/>
    <p:sldId id="1180" r:id="rId25"/>
    <p:sldId id="1181" r:id="rId26"/>
    <p:sldId id="1183" r:id="rId27"/>
    <p:sldId id="1184" r:id="rId28"/>
    <p:sldId id="1185" r:id="rId29"/>
    <p:sldId id="1186" r:id="rId30"/>
    <p:sldId id="1187" r:id="rId31"/>
    <p:sldId id="1188" r:id="rId32"/>
    <p:sldId id="1189" r:id="rId33"/>
    <p:sldId id="1190" r:id="rId34"/>
    <p:sldId id="1191" r:id="rId35"/>
    <p:sldId id="1192" r:id="rId36"/>
    <p:sldId id="1172" r:id="rId37"/>
    <p:sldId id="1500" r:id="rId38"/>
    <p:sldId id="1491" r:id="rId39"/>
    <p:sldId id="1305" r:id="rId40"/>
    <p:sldId id="1306" r:id="rId41"/>
    <p:sldId id="1307" r:id="rId42"/>
    <p:sldId id="1308" r:id="rId43"/>
    <p:sldId id="1309" r:id="rId44"/>
    <p:sldId id="1310" r:id="rId45"/>
    <p:sldId id="1311" r:id="rId46"/>
    <p:sldId id="1312" r:id="rId47"/>
    <p:sldId id="1313" r:id="rId48"/>
    <p:sldId id="1314" r:id="rId49"/>
    <p:sldId id="1315" r:id="rId50"/>
    <p:sldId id="1316" r:id="rId51"/>
    <p:sldId id="1317" r:id="rId52"/>
    <p:sldId id="1318" r:id="rId53"/>
    <p:sldId id="1193" r:id="rId54"/>
    <p:sldId id="1194" r:id="rId55"/>
    <p:sldId id="1195" r:id="rId56"/>
    <p:sldId id="1196" r:id="rId57"/>
    <p:sldId id="1197" r:id="rId58"/>
    <p:sldId id="1198" r:id="rId59"/>
    <p:sldId id="1199" r:id="rId60"/>
    <p:sldId id="1200" r:id="rId61"/>
    <p:sldId id="1201" r:id="rId62"/>
    <p:sldId id="1202" r:id="rId63"/>
    <p:sldId id="1203" r:id="rId64"/>
    <p:sldId id="1204" r:id="rId65"/>
    <p:sldId id="1205" r:id="rId66"/>
    <p:sldId id="1206" r:id="rId67"/>
    <p:sldId id="1501" r:id="rId68"/>
    <p:sldId id="1492" r:id="rId69"/>
    <p:sldId id="1319" r:id="rId70"/>
    <p:sldId id="1320" r:id="rId71"/>
    <p:sldId id="1321" r:id="rId72"/>
    <p:sldId id="1322" r:id="rId73"/>
    <p:sldId id="1323" r:id="rId74"/>
    <p:sldId id="1324" r:id="rId75"/>
    <p:sldId id="1325" r:id="rId76"/>
    <p:sldId id="1326" r:id="rId77"/>
    <p:sldId id="1327" r:id="rId78"/>
    <p:sldId id="1328" r:id="rId79"/>
    <p:sldId id="1329" r:id="rId80"/>
    <p:sldId id="1330" r:id="rId81"/>
    <p:sldId id="1331" r:id="rId82"/>
    <p:sldId id="1332" r:id="rId83"/>
    <p:sldId id="1333" r:id="rId84"/>
    <p:sldId id="1334" r:id="rId85"/>
    <p:sldId id="1339" r:id="rId86"/>
    <p:sldId id="1335" r:id="rId87"/>
    <p:sldId id="1336" r:id="rId88"/>
    <p:sldId id="1340" r:id="rId89"/>
    <p:sldId id="1341" r:id="rId90"/>
    <p:sldId id="1337" r:id="rId91"/>
    <p:sldId id="1338" r:id="rId92"/>
    <p:sldId id="1207" r:id="rId93"/>
    <p:sldId id="1208" r:id="rId94"/>
    <p:sldId id="1210" r:id="rId95"/>
    <p:sldId id="1211" r:id="rId96"/>
    <p:sldId id="1213" r:id="rId97"/>
    <p:sldId id="1212" r:id="rId98"/>
    <p:sldId id="1214" r:id="rId99"/>
    <p:sldId id="1215" r:id="rId100"/>
    <p:sldId id="1216" r:id="rId101"/>
    <p:sldId id="1217" r:id="rId102"/>
    <p:sldId id="1218" r:id="rId103"/>
    <p:sldId id="1219" r:id="rId104"/>
    <p:sldId id="1502" r:id="rId105"/>
    <p:sldId id="1493" r:id="rId106"/>
    <p:sldId id="1342" r:id="rId107"/>
    <p:sldId id="1344" r:id="rId108"/>
    <p:sldId id="1345" r:id="rId109"/>
    <p:sldId id="1343" r:id="rId110"/>
    <p:sldId id="1346" r:id="rId111"/>
    <p:sldId id="1347" r:id="rId112"/>
    <p:sldId id="1348" r:id="rId113"/>
    <p:sldId id="1349" r:id="rId114"/>
    <p:sldId id="1350" r:id="rId115"/>
    <p:sldId id="1351" r:id="rId116"/>
    <p:sldId id="1352" r:id="rId117"/>
    <p:sldId id="1353" r:id="rId118"/>
    <p:sldId id="1354" r:id="rId119"/>
    <p:sldId id="1355" r:id="rId120"/>
    <p:sldId id="1356" r:id="rId121"/>
    <p:sldId id="1357" r:id="rId122"/>
    <p:sldId id="1358" r:id="rId123"/>
    <p:sldId id="1359" r:id="rId124"/>
    <p:sldId id="1360" r:id="rId125"/>
    <p:sldId id="1361" r:id="rId126"/>
    <p:sldId id="1220" r:id="rId127"/>
    <p:sldId id="1221" r:id="rId128"/>
    <p:sldId id="1223" r:id="rId129"/>
    <p:sldId id="1224" r:id="rId130"/>
    <p:sldId id="1225" r:id="rId131"/>
    <p:sldId id="1227" r:id="rId132"/>
    <p:sldId id="1228" r:id="rId133"/>
    <p:sldId id="1229" r:id="rId134"/>
    <p:sldId id="1226" r:id="rId135"/>
    <p:sldId id="1230" r:id="rId136"/>
    <p:sldId id="1232" r:id="rId137"/>
    <p:sldId id="1233" r:id="rId138"/>
    <p:sldId id="1234" r:id="rId139"/>
    <p:sldId id="1235" r:id="rId140"/>
    <p:sldId id="1236" r:id="rId141"/>
    <p:sldId id="1237" r:id="rId142"/>
    <p:sldId id="1238" r:id="rId143"/>
    <p:sldId id="1503" r:id="rId144"/>
    <p:sldId id="1494" r:id="rId145"/>
    <p:sldId id="1362" r:id="rId146"/>
    <p:sldId id="1363" r:id="rId147"/>
    <p:sldId id="1364" r:id="rId148"/>
    <p:sldId id="1365" r:id="rId149"/>
    <p:sldId id="1366" r:id="rId150"/>
    <p:sldId id="1367" r:id="rId151"/>
    <p:sldId id="1368" r:id="rId152"/>
    <p:sldId id="1369" r:id="rId153"/>
    <p:sldId id="1370" r:id="rId154"/>
    <p:sldId id="1371" r:id="rId155"/>
    <p:sldId id="1372" r:id="rId156"/>
    <p:sldId id="1373" r:id="rId157"/>
    <p:sldId id="1374" r:id="rId158"/>
    <p:sldId id="1375" r:id="rId159"/>
    <p:sldId id="1376" r:id="rId160"/>
    <p:sldId id="1377" r:id="rId161"/>
    <p:sldId id="1378" r:id="rId162"/>
    <p:sldId id="1379" r:id="rId163"/>
    <p:sldId id="1380" r:id="rId164"/>
    <p:sldId id="1381" r:id="rId165"/>
    <p:sldId id="1382" r:id="rId166"/>
    <p:sldId id="1383" r:id="rId167"/>
    <p:sldId id="1384" r:id="rId168"/>
    <p:sldId id="1385" r:id="rId169"/>
    <p:sldId id="1239" r:id="rId170"/>
    <p:sldId id="1240" r:id="rId171"/>
    <p:sldId id="1241" r:id="rId172"/>
    <p:sldId id="1242" r:id="rId173"/>
    <p:sldId id="1243" r:id="rId174"/>
    <p:sldId id="1244" r:id="rId175"/>
    <p:sldId id="1245" r:id="rId176"/>
    <p:sldId id="1246" r:id="rId177"/>
    <p:sldId id="1247" r:id="rId178"/>
    <p:sldId id="1248" r:id="rId179"/>
    <p:sldId id="1249" r:id="rId180"/>
    <p:sldId id="1250" r:id="rId181"/>
    <p:sldId id="1251" r:id="rId182"/>
    <p:sldId id="1252" r:id="rId183"/>
    <p:sldId id="1504" r:id="rId184"/>
    <p:sldId id="1495" r:id="rId185"/>
    <p:sldId id="1386" r:id="rId186"/>
    <p:sldId id="1387" r:id="rId187"/>
    <p:sldId id="1388" r:id="rId188"/>
    <p:sldId id="1389" r:id="rId189"/>
    <p:sldId id="1390" r:id="rId190"/>
    <p:sldId id="1391" r:id="rId191"/>
    <p:sldId id="1392" r:id="rId192"/>
    <p:sldId id="1393" r:id="rId193"/>
    <p:sldId id="1394" r:id="rId194"/>
    <p:sldId id="1395" r:id="rId195"/>
    <p:sldId id="1396" r:id="rId196"/>
    <p:sldId id="1397" r:id="rId197"/>
    <p:sldId id="1398" r:id="rId198"/>
    <p:sldId id="1399" r:id="rId199"/>
    <p:sldId id="1400" r:id="rId200"/>
    <p:sldId id="1401" r:id="rId201"/>
    <p:sldId id="1402" r:id="rId202"/>
    <p:sldId id="1403" r:id="rId203"/>
    <p:sldId id="1404" r:id="rId204"/>
    <p:sldId id="1405" r:id="rId205"/>
    <p:sldId id="1406" r:id="rId206"/>
    <p:sldId id="1408" r:id="rId207"/>
    <p:sldId id="1407" r:id="rId208"/>
    <p:sldId id="1253" r:id="rId209"/>
    <p:sldId id="1254" r:id="rId210"/>
    <p:sldId id="1255" r:id="rId211"/>
    <p:sldId id="1256" r:id="rId212"/>
    <p:sldId id="1257" r:id="rId213"/>
    <p:sldId id="1258" r:id="rId214"/>
    <p:sldId id="1259" r:id="rId215"/>
    <p:sldId id="1260" r:id="rId216"/>
    <p:sldId id="1261" r:id="rId217"/>
    <p:sldId id="1262" r:id="rId218"/>
    <p:sldId id="1505" r:id="rId219"/>
    <p:sldId id="1496" r:id="rId220"/>
    <p:sldId id="1409" r:id="rId221"/>
    <p:sldId id="1410" r:id="rId222"/>
    <p:sldId id="1411" r:id="rId223"/>
    <p:sldId id="1412" r:id="rId224"/>
    <p:sldId id="1413" r:id="rId225"/>
    <p:sldId id="1418" r:id="rId226"/>
    <p:sldId id="1419" r:id="rId227"/>
    <p:sldId id="1420" r:id="rId228"/>
    <p:sldId id="1421" r:id="rId229"/>
    <p:sldId id="1422" r:id="rId230"/>
    <p:sldId id="1423" r:id="rId231"/>
    <p:sldId id="1424" r:id="rId232"/>
    <p:sldId id="1425" r:id="rId233"/>
    <p:sldId id="1426" r:id="rId234"/>
    <p:sldId id="1427" r:id="rId235"/>
    <p:sldId id="1428" r:id="rId236"/>
    <p:sldId id="1429" r:id="rId237"/>
    <p:sldId id="1430" r:id="rId238"/>
    <p:sldId id="1263" r:id="rId239"/>
    <p:sldId id="1264" r:id="rId240"/>
    <p:sldId id="1265" r:id="rId241"/>
    <p:sldId id="1266" r:id="rId242"/>
    <p:sldId id="1267" r:id="rId243"/>
    <p:sldId id="1268" r:id="rId244"/>
    <p:sldId id="1269" r:id="rId245"/>
    <p:sldId id="1270" r:id="rId246"/>
    <p:sldId id="1271" r:id="rId247"/>
    <p:sldId id="1272" r:id="rId248"/>
    <p:sldId id="1273" r:id="rId249"/>
    <p:sldId id="1274" r:id="rId250"/>
    <p:sldId id="1275" r:id="rId251"/>
    <p:sldId id="1276" r:id="rId252"/>
    <p:sldId id="1277" r:id="rId253"/>
    <p:sldId id="1506" r:id="rId254"/>
    <p:sldId id="1497" r:id="rId255"/>
    <p:sldId id="1431" r:id="rId256"/>
    <p:sldId id="1432" r:id="rId257"/>
    <p:sldId id="1433" r:id="rId258"/>
    <p:sldId id="1434" r:id="rId259"/>
    <p:sldId id="1435" r:id="rId260"/>
    <p:sldId id="1436" r:id="rId261"/>
    <p:sldId id="1437" r:id="rId262"/>
    <p:sldId id="1438" r:id="rId263"/>
    <p:sldId id="1439" r:id="rId264"/>
    <p:sldId id="1440" r:id="rId265"/>
    <p:sldId id="1441" r:id="rId266"/>
    <p:sldId id="1442" r:id="rId267"/>
    <p:sldId id="1443" r:id="rId268"/>
    <p:sldId id="1444" r:id="rId269"/>
    <p:sldId id="1445" r:id="rId270"/>
    <p:sldId id="1446" r:id="rId271"/>
    <p:sldId id="1447" r:id="rId272"/>
    <p:sldId id="1448" r:id="rId273"/>
    <p:sldId id="1449" r:id="rId274"/>
    <p:sldId id="1450" r:id="rId275"/>
    <p:sldId id="1451" r:id="rId276"/>
    <p:sldId id="1452" r:id="rId277"/>
    <p:sldId id="1453" r:id="rId278"/>
    <p:sldId id="1454" r:id="rId279"/>
    <p:sldId id="1455" r:id="rId280"/>
    <p:sldId id="1456" r:id="rId281"/>
    <p:sldId id="1457" r:id="rId282"/>
    <p:sldId id="1458" r:id="rId283"/>
    <p:sldId id="1459" r:id="rId284"/>
    <p:sldId id="1460" r:id="rId285"/>
    <p:sldId id="1461" r:id="rId286"/>
    <p:sldId id="1462" r:id="rId287"/>
    <p:sldId id="1463" r:id="rId288"/>
    <p:sldId id="1464" r:id="rId289"/>
    <p:sldId id="1465" r:id="rId290"/>
    <p:sldId id="1466" r:id="rId291"/>
    <p:sldId id="1278" r:id="rId292"/>
    <p:sldId id="1279" r:id="rId293"/>
    <p:sldId id="1280" r:id="rId294"/>
    <p:sldId id="1281" r:id="rId295"/>
    <p:sldId id="1282" r:id="rId296"/>
    <p:sldId id="1283" r:id="rId297"/>
    <p:sldId id="1507" r:id="rId298"/>
    <p:sldId id="1498" r:id="rId299"/>
    <p:sldId id="1467" r:id="rId300"/>
    <p:sldId id="1468" r:id="rId301"/>
    <p:sldId id="1469" r:id="rId302"/>
    <p:sldId id="1470" r:id="rId303"/>
    <p:sldId id="1471" r:id="rId304"/>
    <p:sldId id="1472" r:id="rId305"/>
    <p:sldId id="1473" r:id="rId306"/>
    <p:sldId id="1474" r:id="rId307"/>
    <p:sldId id="1475" r:id="rId308"/>
    <p:sldId id="1476" r:id="rId309"/>
    <p:sldId id="1477" r:id="rId310"/>
    <p:sldId id="1478" r:id="rId311"/>
    <p:sldId id="1284" r:id="rId312"/>
    <p:sldId id="1285" r:id="rId313"/>
    <p:sldId id="1286" r:id="rId314"/>
    <p:sldId id="1287" r:id="rId315"/>
    <p:sldId id="1288" r:id="rId316"/>
    <p:sldId id="1289" r:id="rId317"/>
    <p:sldId id="1290" r:id="rId318"/>
    <p:sldId id="1508" r:id="rId319"/>
    <p:sldId id="1499" r:id="rId320"/>
    <p:sldId id="1479" r:id="rId321"/>
    <p:sldId id="1480" r:id="rId322"/>
    <p:sldId id="1481" r:id="rId323"/>
    <p:sldId id="1482" r:id="rId324"/>
    <p:sldId id="1483" r:id="rId325"/>
    <p:sldId id="1484" r:id="rId326"/>
    <p:sldId id="1485" r:id="rId327"/>
    <p:sldId id="1486" r:id="rId328"/>
    <p:sldId id="1487" r:id="rId329"/>
    <p:sldId id="1488" r:id="rId330"/>
    <p:sldId id="1291" r:id="rId331"/>
    <p:sldId id="1292" r:id="rId332"/>
    <p:sldId id="1509" r:id="rId3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FF6600"/>
    <a:srgbClr val="FFFF00"/>
    <a:srgbClr val="CC0099"/>
    <a:srgbClr val="FFFF66"/>
    <a:srgbClr val="0066FF"/>
    <a:srgbClr val="CC0066"/>
    <a:srgbClr val="FF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5BF46A-AEA2-464B-9EDD-B7A88BFD7355}" v="69" dt="2021-12-17T17:39:01.515"/>
    <p1510:client id="{2C1BE580-ADE9-7E4A-EAC3-DA15127B6DF7}" v="1" dt="2023-01-19T17:12:42.593"/>
    <p1510:client id="{3329AC34-A4B8-CF8D-7C5E-FDFF400CF2C8}" v="13" dt="2021-12-16T17:38:08.597"/>
    <p1510:client id="{3350F13E-AF40-C760-4DBF-E21665D06915}" v="3" dt="2021-12-15T17:55:30.008"/>
    <p1510:client id="{545CB32E-CD7E-E83A-6579-3B24778654C2}" v="4" dt="2022-01-05T18:48:35.866"/>
    <p1510:client id="{79656AD8-94BE-3D4E-2DE9-477AEEC68891}" v="1" dt="2022-01-04T18:01:15.913"/>
    <p1510:client id="{96C0621E-67D4-45F6-9A58-E63F478B74D6}" v="1" dt="2021-12-08T15:23:00.046"/>
    <p1510:client id="{9F0CE5BF-5030-A0F9-0C12-29DDDE76CBBC}" v="1" dt="2021-12-13T19:21:24.1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presProps" Target="presProps.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slide" Target="slides/slide324.xml"/><Relationship Id="rId65" Type="http://schemas.openxmlformats.org/officeDocument/2006/relationships/slide" Target="slides/slide63.xml"/><Relationship Id="rId130" Type="http://schemas.openxmlformats.org/officeDocument/2006/relationships/slide" Target="slides/slide128.xml"/><Relationship Id="rId172" Type="http://schemas.openxmlformats.org/officeDocument/2006/relationships/slide" Target="slides/slide170.xml"/><Relationship Id="rId228" Type="http://schemas.openxmlformats.org/officeDocument/2006/relationships/slide" Target="slides/slide226.xml"/><Relationship Id="rId281" Type="http://schemas.openxmlformats.org/officeDocument/2006/relationships/slide" Target="slides/slide279.xml"/><Relationship Id="rId337" Type="http://schemas.openxmlformats.org/officeDocument/2006/relationships/theme" Target="theme/theme1.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250" Type="http://schemas.openxmlformats.org/officeDocument/2006/relationships/slide" Target="slides/slide248.xml"/><Relationship Id="rId292" Type="http://schemas.openxmlformats.org/officeDocument/2006/relationships/slide" Target="slides/slide290.xml"/><Relationship Id="rId306" Type="http://schemas.openxmlformats.org/officeDocument/2006/relationships/slide" Target="slides/slide304.xml"/><Relationship Id="rId45" Type="http://schemas.openxmlformats.org/officeDocument/2006/relationships/slide" Target="slides/slide43.xml"/><Relationship Id="rId87" Type="http://schemas.openxmlformats.org/officeDocument/2006/relationships/slide" Target="slides/slide85.xml"/><Relationship Id="rId110" Type="http://schemas.openxmlformats.org/officeDocument/2006/relationships/slide" Target="slides/slide108.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17" Type="http://schemas.openxmlformats.org/officeDocument/2006/relationships/slide" Target="slides/slide315.xml"/><Relationship Id="rId338" Type="http://schemas.openxmlformats.org/officeDocument/2006/relationships/tableStyles" Target="tableStyles.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307" Type="http://schemas.openxmlformats.org/officeDocument/2006/relationships/slide" Target="slides/slide305.xml"/><Relationship Id="rId328" Type="http://schemas.openxmlformats.org/officeDocument/2006/relationships/slide" Target="slides/slide326.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318" Type="http://schemas.openxmlformats.org/officeDocument/2006/relationships/slide" Target="slides/slide316.xml"/><Relationship Id="rId339" Type="http://schemas.microsoft.com/office/2016/11/relationships/changesInfo" Target="changesInfos/changesInfo1.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329" Type="http://schemas.openxmlformats.org/officeDocument/2006/relationships/slide" Target="slides/slide327.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340" Type="http://schemas.microsoft.com/office/2015/10/relationships/revisionInfo" Target="revisionInfo.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slide" Target="slides/slide328.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slide" Target="slides/slide329.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notesMaster" Target="notesMasters/notesMaster1.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viewProps" Target="viewProps.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slide" Target="slides/slide303.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162" Type="http://schemas.openxmlformats.org/officeDocument/2006/relationships/slide" Target="slides/slide160.xml"/><Relationship Id="rId218" Type="http://schemas.openxmlformats.org/officeDocument/2006/relationships/slide" Target="slides/slide216.xml"/><Relationship Id="rId271" Type="http://schemas.openxmlformats.org/officeDocument/2006/relationships/slide" Target="slides/slide269.xml"/><Relationship Id="rId24" Type="http://schemas.openxmlformats.org/officeDocument/2006/relationships/slide" Target="slides/slide22.xml"/><Relationship Id="rId66" Type="http://schemas.openxmlformats.org/officeDocument/2006/relationships/slide" Target="slides/slide64.xml"/><Relationship Id="rId131" Type="http://schemas.openxmlformats.org/officeDocument/2006/relationships/slide" Target="slides/slide129.xml"/><Relationship Id="rId327" Type="http://schemas.openxmlformats.org/officeDocument/2006/relationships/slide" Target="slides/slide3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son-Mcneal, Kellie" userId="S::kwilsonmcneal@hempsteadschools.org::cafd9fe8-dfe2-4826-95c7-e74ea5c9c7cb" providerId="AD" clId="Web-{9F0CE5BF-5030-A0F9-0C12-29DDDE76CBBC}"/>
    <pc:docChg chg="modSld">
      <pc:chgData name="Wilson-Mcneal, Kellie" userId="S::kwilsonmcneal@hempsteadschools.org::cafd9fe8-dfe2-4826-95c7-e74ea5c9c7cb" providerId="AD" clId="Web-{9F0CE5BF-5030-A0F9-0C12-29DDDE76CBBC}" dt="2021-12-13T19:21:24.144" v="0" actId="1076"/>
      <pc:docMkLst>
        <pc:docMk/>
      </pc:docMkLst>
      <pc:sldChg chg="modSp">
        <pc:chgData name="Wilson-Mcneal, Kellie" userId="S::kwilsonmcneal@hempsteadschools.org::cafd9fe8-dfe2-4826-95c7-e74ea5c9c7cb" providerId="AD" clId="Web-{9F0CE5BF-5030-A0F9-0C12-29DDDE76CBBC}" dt="2021-12-13T19:21:24.144" v="0" actId="1076"/>
        <pc:sldMkLst>
          <pc:docMk/>
          <pc:sldMk cId="413523007" sldId="1295"/>
        </pc:sldMkLst>
        <pc:picChg chg="mod">
          <ac:chgData name="Wilson-Mcneal, Kellie" userId="S::kwilsonmcneal@hempsteadschools.org::cafd9fe8-dfe2-4826-95c7-e74ea5c9c7cb" providerId="AD" clId="Web-{9F0CE5BF-5030-A0F9-0C12-29DDDE76CBBC}" dt="2021-12-13T19:21:24.144" v="0" actId="1076"/>
          <ac:picMkLst>
            <pc:docMk/>
            <pc:sldMk cId="413523007" sldId="1295"/>
            <ac:picMk id="21" creationId="{00000000-0000-0000-0000-000000000000}"/>
          </ac:picMkLst>
        </pc:picChg>
      </pc:sldChg>
    </pc:docChg>
  </pc:docChgLst>
  <pc:docChgLst>
    <pc:chgData name="Whitfield, April" userId="S::awhitfield@hempsteadschools.org::43bc52b7-8f63-4aae-ac42-220c931cd3c8" providerId="AD" clId="Web-{2C1BE580-ADE9-7E4A-EAC3-DA15127B6DF7}"/>
    <pc:docChg chg="modSld">
      <pc:chgData name="Whitfield, April" userId="S::awhitfield@hempsteadschools.org::43bc52b7-8f63-4aae-ac42-220c931cd3c8" providerId="AD" clId="Web-{2C1BE580-ADE9-7E4A-EAC3-DA15127B6DF7}" dt="2023-01-19T17:12:42.593" v="0" actId="1076"/>
      <pc:docMkLst>
        <pc:docMk/>
      </pc:docMkLst>
      <pc:sldChg chg="modSp">
        <pc:chgData name="Whitfield, April" userId="S::awhitfield@hempsteadschools.org::43bc52b7-8f63-4aae-ac42-220c931cd3c8" providerId="AD" clId="Web-{2C1BE580-ADE9-7E4A-EAC3-DA15127B6DF7}" dt="2023-01-19T17:12:42.593" v="0" actId="1076"/>
        <pc:sldMkLst>
          <pc:docMk/>
          <pc:sldMk cId="3985668752" sldId="1489"/>
        </pc:sldMkLst>
        <pc:spChg chg="mod">
          <ac:chgData name="Whitfield, April" userId="S::awhitfield@hempsteadschools.org::43bc52b7-8f63-4aae-ac42-220c931cd3c8" providerId="AD" clId="Web-{2C1BE580-ADE9-7E4A-EAC3-DA15127B6DF7}" dt="2023-01-19T17:12:42.593" v="0" actId="1076"/>
          <ac:spMkLst>
            <pc:docMk/>
            <pc:sldMk cId="3985668752" sldId="1489"/>
            <ac:spMk id="18" creationId="{00000000-0000-0000-0000-000000000000}"/>
          </ac:spMkLst>
        </pc:spChg>
      </pc:sldChg>
    </pc:docChg>
  </pc:docChgLst>
  <pc:docChgLst>
    <pc:chgData name="Wilson-Mcneal, Kellie" userId="S::kwilsonmcneal@hempsteadschools.org::cafd9fe8-dfe2-4826-95c7-e74ea5c9c7cb" providerId="AD" clId="Web-{1D5BF46A-AEA2-464B-9EDD-B7A88BFD7355}"/>
    <pc:docChg chg="modSld">
      <pc:chgData name="Wilson-Mcneal, Kellie" userId="S::kwilsonmcneal@hempsteadschools.org::cafd9fe8-dfe2-4826-95c7-e74ea5c9c7cb" providerId="AD" clId="Web-{1D5BF46A-AEA2-464B-9EDD-B7A88BFD7355}" dt="2021-12-17T17:39:01.515" v="68" actId="1076"/>
      <pc:docMkLst>
        <pc:docMk/>
      </pc:docMkLst>
      <pc:sldChg chg="modSp">
        <pc:chgData name="Wilson-Mcneal, Kellie" userId="S::kwilsonmcneal@hempsteadschools.org::cafd9fe8-dfe2-4826-95c7-e74ea5c9c7cb" providerId="AD" clId="Web-{1D5BF46A-AEA2-464B-9EDD-B7A88BFD7355}" dt="2021-12-17T17:35:07.698" v="10" actId="1076"/>
        <pc:sldMkLst>
          <pc:docMk/>
          <pc:sldMk cId="1920364378" sldId="1354"/>
        </pc:sldMkLst>
        <pc:picChg chg="mod">
          <ac:chgData name="Wilson-Mcneal, Kellie" userId="S::kwilsonmcneal@hempsteadschools.org::cafd9fe8-dfe2-4826-95c7-e74ea5c9c7cb" providerId="AD" clId="Web-{1D5BF46A-AEA2-464B-9EDD-B7A88BFD7355}" dt="2021-12-17T17:34:29.244" v="2" actId="1076"/>
          <ac:picMkLst>
            <pc:docMk/>
            <pc:sldMk cId="1920364378" sldId="1354"/>
            <ac:picMk id="7" creationId="{00000000-0000-0000-0000-000000000000}"/>
          </ac:picMkLst>
        </pc:picChg>
        <pc:picChg chg="mod">
          <ac:chgData name="Wilson-Mcneal, Kellie" userId="S::kwilsonmcneal@hempsteadschools.org::cafd9fe8-dfe2-4826-95c7-e74ea5c9c7cb" providerId="AD" clId="Web-{1D5BF46A-AEA2-464B-9EDD-B7A88BFD7355}" dt="2021-12-17T17:35:03.167" v="9" actId="1076"/>
          <ac:picMkLst>
            <pc:docMk/>
            <pc:sldMk cId="1920364378" sldId="1354"/>
            <ac:picMk id="17" creationId="{00000000-0000-0000-0000-000000000000}"/>
          </ac:picMkLst>
        </pc:picChg>
        <pc:picChg chg="mod">
          <ac:chgData name="Wilson-Mcneal, Kellie" userId="S::kwilsonmcneal@hempsteadschools.org::cafd9fe8-dfe2-4826-95c7-e74ea5c9c7cb" providerId="AD" clId="Web-{1D5BF46A-AEA2-464B-9EDD-B7A88BFD7355}" dt="2021-12-17T17:34:56.182" v="7" actId="1076"/>
          <ac:picMkLst>
            <pc:docMk/>
            <pc:sldMk cId="1920364378" sldId="1354"/>
            <ac:picMk id="18" creationId="{00000000-0000-0000-0000-000000000000}"/>
          </ac:picMkLst>
        </pc:picChg>
        <pc:picChg chg="mod">
          <ac:chgData name="Wilson-Mcneal, Kellie" userId="S::kwilsonmcneal@hempsteadschools.org::cafd9fe8-dfe2-4826-95c7-e74ea5c9c7cb" providerId="AD" clId="Web-{1D5BF46A-AEA2-464B-9EDD-B7A88BFD7355}" dt="2021-12-17T17:35:07.698" v="10" actId="1076"/>
          <ac:picMkLst>
            <pc:docMk/>
            <pc:sldMk cId="1920364378" sldId="1354"/>
            <ac:picMk id="33" creationId="{00000000-0000-0000-0000-000000000000}"/>
          </ac:picMkLst>
        </pc:picChg>
      </pc:sldChg>
      <pc:sldChg chg="modSp">
        <pc:chgData name="Wilson-Mcneal, Kellie" userId="S::kwilsonmcneal@hempsteadschools.org::cafd9fe8-dfe2-4826-95c7-e74ea5c9c7cb" providerId="AD" clId="Web-{1D5BF46A-AEA2-464B-9EDD-B7A88BFD7355}" dt="2021-12-17T17:35:39.277" v="16" actId="1076"/>
        <pc:sldMkLst>
          <pc:docMk/>
          <pc:sldMk cId="381093847" sldId="1355"/>
        </pc:sldMkLst>
        <pc:picChg chg="mod">
          <ac:chgData name="Wilson-Mcneal, Kellie" userId="S::kwilsonmcneal@hempsteadschools.org::cafd9fe8-dfe2-4826-95c7-e74ea5c9c7cb" providerId="AD" clId="Web-{1D5BF46A-AEA2-464B-9EDD-B7A88BFD7355}" dt="2021-12-17T17:35:33.042" v="14" actId="1076"/>
          <ac:picMkLst>
            <pc:docMk/>
            <pc:sldMk cId="381093847" sldId="1355"/>
            <ac:picMk id="17" creationId="{00000000-0000-0000-0000-000000000000}"/>
          </ac:picMkLst>
        </pc:picChg>
        <pc:picChg chg="mod">
          <ac:chgData name="Wilson-Mcneal, Kellie" userId="S::kwilsonmcneal@hempsteadschools.org::cafd9fe8-dfe2-4826-95c7-e74ea5c9c7cb" providerId="AD" clId="Web-{1D5BF46A-AEA2-464B-9EDD-B7A88BFD7355}" dt="2021-12-17T17:35:36.402" v="15" actId="1076"/>
          <ac:picMkLst>
            <pc:docMk/>
            <pc:sldMk cId="381093847" sldId="1355"/>
            <ac:picMk id="18" creationId="{00000000-0000-0000-0000-000000000000}"/>
          </ac:picMkLst>
        </pc:picChg>
        <pc:picChg chg="mod">
          <ac:chgData name="Wilson-Mcneal, Kellie" userId="S::kwilsonmcneal@hempsteadschools.org::cafd9fe8-dfe2-4826-95c7-e74ea5c9c7cb" providerId="AD" clId="Web-{1D5BF46A-AEA2-464B-9EDD-B7A88BFD7355}" dt="2021-12-17T17:35:39.277" v="16" actId="1076"/>
          <ac:picMkLst>
            <pc:docMk/>
            <pc:sldMk cId="381093847" sldId="1355"/>
            <ac:picMk id="19" creationId="{00000000-0000-0000-0000-000000000000}"/>
          </ac:picMkLst>
        </pc:picChg>
      </pc:sldChg>
      <pc:sldChg chg="modSp">
        <pc:chgData name="Wilson-Mcneal, Kellie" userId="S::kwilsonmcneal@hempsteadschools.org::cafd9fe8-dfe2-4826-95c7-e74ea5c9c7cb" providerId="AD" clId="Web-{1D5BF46A-AEA2-464B-9EDD-B7A88BFD7355}" dt="2021-12-17T17:36:59.325" v="33" actId="1076"/>
        <pc:sldMkLst>
          <pc:docMk/>
          <pc:sldMk cId="1787611187" sldId="1357"/>
        </pc:sldMkLst>
        <pc:picChg chg="mod">
          <ac:chgData name="Wilson-Mcneal, Kellie" userId="S::kwilsonmcneal@hempsteadschools.org::cafd9fe8-dfe2-4826-95c7-e74ea5c9c7cb" providerId="AD" clId="Web-{1D5BF46A-AEA2-464B-9EDD-B7A88BFD7355}" dt="2021-12-17T17:36:59.325" v="33" actId="1076"/>
          <ac:picMkLst>
            <pc:docMk/>
            <pc:sldMk cId="1787611187" sldId="1357"/>
            <ac:picMk id="13" creationId="{00000000-0000-0000-0000-000000000000}"/>
          </ac:picMkLst>
        </pc:picChg>
        <pc:picChg chg="mod">
          <ac:chgData name="Wilson-Mcneal, Kellie" userId="S::kwilsonmcneal@hempsteadschools.org::cafd9fe8-dfe2-4826-95c7-e74ea5c9c7cb" providerId="AD" clId="Web-{1D5BF46A-AEA2-464B-9EDD-B7A88BFD7355}" dt="2021-12-17T17:36:35.543" v="24" actId="1076"/>
          <ac:picMkLst>
            <pc:docMk/>
            <pc:sldMk cId="1787611187" sldId="1357"/>
            <ac:picMk id="16" creationId="{00000000-0000-0000-0000-000000000000}"/>
          </ac:picMkLst>
        </pc:picChg>
        <pc:picChg chg="mod">
          <ac:chgData name="Wilson-Mcneal, Kellie" userId="S::kwilsonmcneal@hempsteadschools.org::cafd9fe8-dfe2-4826-95c7-e74ea5c9c7cb" providerId="AD" clId="Web-{1D5BF46A-AEA2-464B-9EDD-B7A88BFD7355}" dt="2021-12-17T17:36:32.637" v="22" actId="1076"/>
          <ac:picMkLst>
            <pc:docMk/>
            <pc:sldMk cId="1787611187" sldId="1357"/>
            <ac:picMk id="17" creationId="{00000000-0000-0000-0000-000000000000}"/>
          </ac:picMkLst>
        </pc:picChg>
        <pc:picChg chg="mod">
          <ac:chgData name="Wilson-Mcneal, Kellie" userId="S::kwilsonmcneal@hempsteadschools.org::cafd9fe8-dfe2-4826-95c7-e74ea5c9c7cb" providerId="AD" clId="Web-{1D5BF46A-AEA2-464B-9EDD-B7A88BFD7355}" dt="2021-12-17T17:36:38.075" v="25" actId="1076"/>
          <ac:picMkLst>
            <pc:docMk/>
            <pc:sldMk cId="1787611187" sldId="1357"/>
            <ac:picMk id="21" creationId="{00000000-0000-0000-0000-000000000000}"/>
          </ac:picMkLst>
        </pc:picChg>
        <pc:picChg chg="mod">
          <ac:chgData name="Wilson-Mcneal, Kellie" userId="S::kwilsonmcneal@hempsteadschools.org::cafd9fe8-dfe2-4826-95c7-e74ea5c9c7cb" providerId="AD" clId="Web-{1D5BF46A-AEA2-464B-9EDD-B7A88BFD7355}" dt="2021-12-17T17:36:49.544" v="29" actId="1076"/>
          <ac:picMkLst>
            <pc:docMk/>
            <pc:sldMk cId="1787611187" sldId="1357"/>
            <ac:picMk id="22" creationId="{00000000-0000-0000-0000-000000000000}"/>
          </ac:picMkLst>
        </pc:picChg>
        <pc:picChg chg="mod">
          <ac:chgData name="Wilson-Mcneal, Kellie" userId="S::kwilsonmcneal@hempsteadschools.org::cafd9fe8-dfe2-4826-95c7-e74ea5c9c7cb" providerId="AD" clId="Web-{1D5BF46A-AEA2-464B-9EDD-B7A88BFD7355}" dt="2021-12-17T17:36:39.372" v="26" actId="1076"/>
          <ac:picMkLst>
            <pc:docMk/>
            <pc:sldMk cId="1787611187" sldId="1357"/>
            <ac:picMk id="33" creationId="{00000000-0000-0000-0000-000000000000}"/>
          </ac:picMkLst>
        </pc:picChg>
      </pc:sldChg>
      <pc:sldChg chg="modSp">
        <pc:chgData name="Wilson-Mcneal, Kellie" userId="S::kwilsonmcneal@hempsteadschools.org::cafd9fe8-dfe2-4826-95c7-e74ea5c9c7cb" providerId="AD" clId="Web-{1D5BF46A-AEA2-464B-9EDD-B7A88BFD7355}" dt="2021-12-17T17:37:55.217" v="45" actId="1076"/>
        <pc:sldMkLst>
          <pc:docMk/>
          <pc:sldMk cId="261842790" sldId="1359"/>
        </pc:sldMkLst>
        <pc:picChg chg="mod">
          <ac:chgData name="Wilson-Mcneal, Kellie" userId="S::kwilsonmcneal@hempsteadschools.org::cafd9fe8-dfe2-4826-95c7-e74ea5c9c7cb" providerId="AD" clId="Web-{1D5BF46A-AEA2-464B-9EDD-B7A88BFD7355}" dt="2021-12-17T17:37:42.654" v="41" actId="1076"/>
          <ac:picMkLst>
            <pc:docMk/>
            <pc:sldMk cId="261842790" sldId="1359"/>
            <ac:picMk id="16" creationId="{00000000-0000-0000-0000-000000000000}"/>
          </ac:picMkLst>
        </pc:picChg>
        <pc:picChg chg="mod">
          <ac:chgData name="Wilson-Mcneal, Kellie" userId="S::kwilsonmcneal@hempsteadschools.org::cafd9fe8-dfe2-4826-95c7-e74ea5c9c7cb" providerId="AD" clId="Web-{1D5BF46A-AEA2-464B-9EDD-B7A88BFD7355}" dt="2021-12-17T17:37:52.217" v="44" actId="1076"/>
          <ac:picMkLst>
            <pc:docMk/>
            <pc:sldMk cId="261842790" sldId="1359"/>
            <ac:picMk id="17" creationId="{00000000-0000-0000-0000-000000000000}"/>
          </ac:picMkLst>
        </pc:picChg>
        <pc:picChg chg="mod">
          <ac:chgData name="Wilson-Mcneal, Kellie" userId="S::kwilsonmcneal@hempsteadschools.org::cafd9fe8-dfe2-4826-95c7-e74ea5c9c7cb" providerId="AD" clId="Web-{1D5BF46A-AEA2-464B-9EDD-B7A88BFD7355}" dt="2021-12-17T17:37:47.826" v="43" actId="1076"/>
          <ac:picMkLst>
            <pc:docMk/>
            <pc:sldMk cId="261842790" sldId="1359"/>
            <ac:picMk id="18" creationId="{00000000-0000-0000-0000-000000000000}"/>
          </ac:picMkLst>
        </pc:picChg>
        <pc:picChg chg="mod">
          <ac:chgData name="Wilson-Mcneal, Kellie" userId="S::kwilsonmcneal@hempsteadschools.org::cafd9fe8-dfe2-4826-95c7-e74ea5c9c7cb" providerId="AD" clId="Web-{1D5BF46A-AEA2-464B-9EDD-B7A88BFD7355}" dt="2021-12-17T17:37:55.217" v="45" actId="1076"/>
          <ac:picMkLst>
            <pc:docMk/>
            <pc:sldMk cId="261842790" sldId="1359"/>
            <ac:picMk id="19" creationId="{00000000-0000-0000-0000-000000000000}"/>
          </ac:picMkLst>
        </pc:picChg>
        <pc:picChg chg="mod">
          <ac:chgData name="Wilson-Mcneal, Kellie" userId="S::kwilsonmcneal@hempsteadschools.org::cafd9fe8-dfe2-4826-95c7-e74ea5c9c7cb" providerId="AD" clId="Web-{1D5BF46A-AEA2-464B-9EDD-B7A88BFD7355}" dt="2021-12-17T17:37:44.732" v="42" actId="1076"/>
          <ac:picMkLst>
            <pc:docMk/>
            <pc:sldMk cId="261842790" sldId="1359"/>
            <ac:picMk id="33" creationId="{00000000-0000-0000-0000-000000000000}"/>
          </ac:picMkLst>
        </pc:picChg>
      </pc:sldChg>
      <pc:sldChg chg="modSp">
        <pc:chgData name="Wilson-Mcneal, Kellie" userId="S::kwilsonmcneal@hempsteadschools.org::cafd9fe8-dfe2-4826-95c7-e74ea5c9c7cb" providerId="AD" clId="Web-{1D5BF46A-AEA2-464B-9EDD-B7A88BFD7355}" dt="2021-12-17T17:39:01.515" v="68" actId="1076"/>
        <pc:sldMkLst>
          <pc:docMk/>
          <pc:sldMk cId="2641085638" sldId="1360"/>
        </pc:sldMkLst>
        <pc:picChg chg="mod">
          <ac:chgData name="Wilson-Mcneal, Kellie" userId="S::kwilsonmcneal@hempsteadschools.org::cafd9fe8-dfe2-4826-95c7-e74ea5c9c7cb" providerId="AD" clId="Web-{1D5BF46A-AEA2-464B-9EDD-B7A88BFD7355}" dt="2021-12-17T17:38:41.499" v="57" actId="1076"/>
          <ac:picMkLst>
            <pc:docMk/>
            <pc:sldMk cId="2641085638" sldId="1360"/>
            <ac:picMk id="22" creationId="{00000000-0000-0000-0000-000000000000}"/>
          </ac:picMkLst>
        </pc:picChg>
        <pc:picChg chg="mod">
          <ac:chgData name="Wilson-Mcneal, Kellie" userId="S::kwilsonmcneal@hempsteadschools.org::cafd9fe8-dfe2-4826-95c7-e74ea5c9c7cb" providerId="AD" clId="Web-{1D5BF46A-AEA2-464B-9EDD-B7A88BFD7355}" dt="2021-12-17T17:38:50.843" v="63" actId="1076"/>
          <ac:picMkLst>
            <pc:docMk/>
            <pc:sldMk cId="2641085638" sldId="1360"/>
            <ac:picMk id="23" creationId="{00000000-0000-0000-0000-000000000000}"/>
          </ac:picMkLst>
        </pc:picChg>
        <pc:picChg chg="mod">
          <ac:chgData name="Wilson-Mcneal, Kellie" userId="S::kwilsonmcneal@hempsteadschools.org::cafd9fe8-dfe2-4826-95c7-e74ea5c9c7cb" providerId="AD" clId="Web-{1D5BF46A-AEA2-464B-9EDD-B7A88BFD7355}" dt="2021-12-17T17:39:01.515" v="68" actId="1076"/>
          <ac:picMkLst>
            <pc:docMk/>
            <pc:sldMk cId="2641085638" sldId="1360"/>
            <ac:picMk id="25" creationId="{00000000-0000-0000-0000-000000000000}"/>
          </ac:picMkLst>
        </pc:picChg>
        <pc:picChg chg="mod">
          <ac:chgData name="Wilson-Mcneal, Kellie" userId="S::kwilsonmcneal@hempsteadschools.org::cafd9fe8-dfe2-4826-95c7-e74ea5c9c7cb" providerId="AD" clId="Web-{1D5BF46A-AEA2-464B-9EDD-B7A88BFD7355}" dt="2021-12-17T17:38:39.530" v="56" actId="1076"/>
          <ac:picMkLst>
            <pc:docMk/>
            <pc:sldMk cId="2641085638" sldId="1360"/>
            <ac:picMk id="27" creationId="{00000000-0000-0000-0000-000000000000}"/>
          </ac:picMkLst>
        </pc:picChg>
        <pc:picChg chg="mod">
          <ac:chgData name="Wilson-Mcneal, Kellie" userId="S::kwilsonmcneal@hempsteadschools.org::cafd9fe8-dfe2-4826-95c7-e74ea5c9c7cb" providerId="AD" clId="Web-{1D5BF46A-AEA2-464B-9EDD-B7A88BFD7355}" dt="2021-12-17T17:38:47.702" v="62" actId="1076"/>
          <ac:picMkLst>
            <pc:docMk/>
            <pc:sldMk cId="2641085638" sldId="1360"/>
            <ac:picMk id="28" creationId="{00000000-0000-0000-0000-000000000000}"/>
          </ac:picMkLst>
        </pc:picChg>
        <pc:picChg chg="mod">
          <ac:chgData name="Wilson-Mcneal, Kellie" userId="S::kwilsonmcneal@hempsteadschools.org::cafd9fe8-dfe2-4826-95c7-e74ea5c9c7cb" providerId="AD" clId="Web-{1D5BF46A-AEA2-464B-9EDD-B7A88BFD7355}" dt="2021-12-17T17:38:43.686" v="58" actId="1076"/>
          <ac:picMkLst>
            <pc:docMk/>
            <pc:sldMk cId="2641085638" sldId="1360"/>
            <ac:picMk id="29" creationId="{00000000-0000-0000-0000-000000000000}"/>
          </ac:picMkLst>
        </pc:picChg>
        <pc:picChg chg="mod">
          <ac:chgData name="Wilson-Mcneal, Kellie" userId="S::kwilsonmcneal@hempsteadschools.org::cafd9fe8-dfe2-4826-95c7-e74ea5c9c7cb" providerId="AD" clId="Web-{1D5BF46A-AEA2-464B-9EDD-B7A88BFD7355}" dt="2021-12-17T17:38:56.905" v="67" actId="1076"/>
          <ac:picMkLst>
            <pc:docMk/>
            <pc:sldMk cId="2641085638" sldId="1360"/>
            <ac:picMk id="33" creationId="{00000000-0000-0000-0000-000000000000}"/>
          </ac:picMkLst>
        </pc:picChg>
      </pc:sldChg>
    </pc:docChg>
  </pc:docChgLst>
  <pc:docChgLst>
    <pc:chgData name="Wilson-Mcneal, Kellie" userId="S::kwilsonmcneal@hempsteadschools.org::cafd9fe8-dfe2-4826-95c7-e74ea5c9c7cb" providerId="AD" clId="Web-{545CB32E-CD7E-E83A-6579-3B24778654C2}"/>
    <pc:docChg chg="modSld">
      <pc:chgData name="Wilson-Mcneal, Kellie" userId="S::kwilsonmcneal@hempsteadschools.org::cafd9fe8-dfe2-4826-95c7-e74ea5c9c7cb" providerId="AD" clId="Web-{545CB32E-CD7E-E83A-6579-3B24778654C2}" dt="2022-01-05T18:48:35.866" v="3" actId="1076"/>
      <pc:docMkLst>
        <pc:docMk/>
      </pc:docMkLst>
      <pc:sldChg chg="modSp">
        <pc:chgData name="Wilson-Mcneal, Kellie" userId="S::kwilsonmcneal@hempsteadschools.org::cafd9fe8-dfe2-4826-95c7-e74ea5c9c7cb" providerId="AD" clId="Web-{545CB32E-CD7E-E83A-6579-3B24778654C2}" dt="2022-01-05T18:48:35.866" v="3" actId="1076"/>
        <pc:sldMkLst>
          <pc:docMk/>
          <pc:sldMk cId="3666239781" sldId="1266"/>
        </pc:sldMkLst>
        <pc:picChg chg="mod">
          <ac:chgData name="Wilson-Mcneal, Kellie" userId="S::kwilsonmcneal@hempsteadschools.org::cafd9fe8-dfe2-4826-95c7-e74ea5c9c7cb" providerId="AD" clId="Web-{545CB32E-CD7E-E83A-6579-3B24778654C2}" dt="2022-01-05T18:48:35.866" v="3" actId="1076"/>
          <ac:picMkLst>
            <pc:docMk/>
            <pc:sldMk cId="3666239781" sldId="1266"/>
            <ac:picMk id="13" creationId="{00000000-0000-0000-0000-000000000000}"/>
          </ac:picMkLst>
        </pc:picChg>
      </pc:sldChg>
    </pc:docChg>
  </pc:docChgLst>
  <pc:docChgLst>
    <pc:chgData name="Wilson-Mcneal, Kellie" userId="S::kwilsonmcneal@hempsteadschools.org::cafd9fe8-dfe2-4826-95c7-e74ea5c9c7cb" providerId="AD" clId="Web-{79656AD8-94BE-3D4E-2DE9-477AEEC68891}"/>
    <pc:docChg chg="modSld">
      <pc:chgData name="Wilson-Mcneal, Kellie" userId="S::kwilsonmcneal@hempsteadschools.org::cafd9fe8-dfe2-4826-95c7-e74ea5c9c7cb" providerId="AD" clId="Web-{79656AD8-94BE-3D4E-2DE9-477AEEC68891}" dt="2022-01-04T18:01:15.913" v="0" actId="1076"/>
      <pc:docMkLst>
        <pc:docMk/>
      </pc:docMkLst>
      <pc:sldChg chg="modSp">
        <pc:chgData name="Wilson-Mcneal, Kellie" userId="S::kwilsonmcneal@hempsteadschools.org::cafd9fe8-dfe2-4826-95c7-e74ea5c9c7cb" providerId="AD" clId="Web-{79656AD8-94BE-3D4E-2DE9-477AEEC68891}" dt="2022-01-04T18:01:15.913" v="0" actId="1076"/>
        <pc:sldMkLst>
          <pc:docMk/>
          <pc:sldMk cId="3146335157" sldId="1260"/>
        </pc:sldMkLst>
        <pc:picChg chg="mod">
          <ac:chgData name="Wilson-Mcneal, Kellie" userId="S::kwilsonmcneal@hempsteadschools.org::cafd9fe8-dfe2-4826-95c7-e74ea5c9c7cb" providerId="AD" clId="Web-{79656AD8-94BE-3D4E-2DE9-477AEEC68891}" dt="2022-01-04T18:01:15.913" v="0" actId="1076"/>
          <ac:picMkLst>
            <pc:docMk/>
            <pc:sldMk cId="3146335157" sldId="1260"/>
            <ac:picMk id="7" creationId="{00000000-0000-0000-0000-000000000000}"/>
          </ac:picMkLst>
        </pc:picChg>
      </pc:sldChg>
    </pc:docChg>
  </pc:docChgLst>
  <pc:docChgLst>
    <pc:chgData name="Whitfield, April" userId="S::awhitfield@hempsteadschools.org::43bc52b7-8f63-4aae-ac42-220c931cd3c8" providerId="AD" clId="Web-{3350F13E-AF40-C760-4DBF-E21665D06915}"/>
    <pc:docChg chg="modSld">
      <pc:chgData name="Whitfield, April" userId="S::awhitfield@hempsteadschools.org::43bc52b7-8f63-4aae-ac42-220c931cd3c8" providerId="AD" clId="Web-{3350F13E-AF40-C760-4DBF-E21665D06915}" dt="2021-12-15T17:55:30.008" v="2" actId="1076"/>
      <pc:docMkLst>
        <pc:docMk/>
      </pc:docMkLst>
      <pc:sldChg chg="modSp">
        <pc:chgData name="Whitfield, April" userId="S::awhitfield@hempsteadschools.org::43bc52b7-8f63-4aae-ac42-220c931cd3c8" providerId="AD" clId="Web-{3350F13E-AF40-C760-4DBF-E21665D06915}" dt="2021-12-15T17:54:44.242" v="1" actId="1076"/>
        <pc:sldMkLst>
          <pc:docMk/>
          <pc:sldMk cId="2894283903" sldId="1293"/>
        </pc:sldMkLst>
        <pc:picChg chg="mod">
          <ac:chgData name="Whitfield, April" userId="S::awhitfield@hempsteadschools.org::43bc52b7-8f63-4aae-ac42-220c931cd3c8" providerId="AD" clId="Web-{3350F13E-AF40-C760-4DBF-E21665D06915}" dt="2021-12-15T17:54:44.242" v="1" actId="1076"/>
          <ac:picMkLst>
            <pc:docMk/>
            <pc:sldMk cId="2894283903" sldId="1293"/>
            <ac:picMk id="17" creationId="{00000000-0000-0000-0000-000000000000}"/>
          </ac:picMkLst>
        </pc:picChg>
      </pc:sldChg>
      <pc:sldChg chg="modSp">
        <pc:chgData name="Whitfield, April" userId="S::awhitfield@hempsteadschools.org::43bc52b7-8f63-4aae-ac42-220c931cd3c8" providerId="AD" clId="Web-{3350F13E-AF40-C760-4DBF-E21665D06915}" dt="2021-12-15T17:55:30.008" v="2" actId="1076"/>
        <pc:sldMkLst>
          <pc:docMk/>
          <pc:sldMk cId="1074595974" sldId="1294"/>
        </pc:sldMkLst>
        <pc:picChg chg="mod">
          <ac:chgData name="Whitfield, April" userId="S::awhitfield@hempsteadschools.org::43bc52b7-8f63-4aae-ac42-220c931cd3c8" providerId="AD" clId="Web-{3350F13E-AF40-C760-4DBF-E21665D06915}" dt="2021-12-15T17:55:30.008" v="2" actId="1076"/>
          <ac:picMkLst>
            <pc:docMk/>
            <pc:sldMk cId="1074595974" sldId="1294"/>
            <ac:picMk id="18" creationId="{00000000-0000-0000-0000-000000000000}"/>
          </ac:picMkLst>
        </pc:picChg>
      </pc:sldChg>
    </pc:docChg>
  </pc:docChgLst>
  <pc:docChgLst>
    <pc:chgData name="Gioia, Marisa" userId="deec3ffa-2833-4fde-b532-5bc0fcd3372d" providerId="ADAL" clId="{96C0621E-67D4-45F6-9A58-E63F478B74D6}"/>
    <pc:docChg chg="modSld">
      <pc:chgData name="Gioia, Marisa" userId="deec3ffa-2833-4fde-b532-5bc0fcd3372d" providerId="ADAL" clId="{96C0621E-67D4-45F6-9A58-E63F478B74D6}" dt="2021-12-08T15:23:15.225" v="16" actId="1076"/>
      <pc:docMkLst>
        <pc:docMk/>
      </pc:docMkLst>
      <pc:sldChg chg="modSp mod">
        <pc:chgData name="Gioia, Marisa" userId="deec3ffa-2833-4fde-b532-5bc0fcd3372d" providerId="ADAL" clId="{96C0621E-67D4-45F6-9A58-E63F478B74D6}" dt="2021-12-08T15:18:36.850" v="3" actId="1076"/>
        <pc:sldMkLst>
          <pc:docMk/>
          <pc:sldMk cId="3664049925" sldId="1172"/>
        </pc:sldMkLst>
        <pc:picChg chg="mod">
          <ac:chgData name="Gioia, Marisa" userId="deec3ffa-2833-4fde-b532-5bc0fcd3372d" providerId="ADAL" clId="{96C0621E-67D4-45F6-9A58-E63F478B74D6}" dt="2021-12-08T15:18:33.980" v="0" actId="1076"/>
          <ac:picMkLst>
            <pc:docMk/>
            <pc:sldMk cId="3664049925" sldId="1172"/>
            <ac:picMk id="9" creationId="{00000000-0000-0000-0000-000000000000}"/>
          </ac:picMkLst>
        </pc:picChg>
        <pc:picChg chg="mod">
          <ac:chgData name="Gioia, Marisa" userId="deec3ffa-2833-4fde-b532-5bc0fcd3372d" providerId="ADAL" clId="{96C0621E-67D4-45F6-9A58-E63F478B74D6}" dt="2021-12-08T15:18:36.850" v="3" actId="1076"/>
          <ac:picMkLst>
            <pc:docMk/>
            <pc:sldMk cId="3664049925" sldId="1172"/>
            <ac:picMk id="11" creationId="{00000000-0000-0000-0000-000000000000}"/>
          </ac:picMkLst>
        </pc:picChg>
        <pc:picChg chg="mod">
          <ac:chgData name="Gioia, Marisa" userId="deec3ffa-2833-4fde-b532-5bc0fcd3372d" providerId="ADAL" clId="{96C0621E-67D4-45F6-9A58-E63F478B74D6}" dt="2021-12-08T15:18:34.745" v="1" actId="1076"/>
          <ac:picMkLst>
            <pc:docMk/>
            <pc:sldMk cId="3664049925" sldId="1172"/>
            <ac:picMk id="17" creationId="{00000000-0000-0000-0000-000000000000}"/>
          </ac:picMkLst>
        </pc:picChg>
        <pc:picChg chg="mod">
          <ac:chgData name="Gioia, Marisa" userId="deec3ffa-2833-4fde-b532-5bc0fcd3372d" providerId="ADAL" clId="{96C0621E-67D4-45F6-9A58-E63F478B74D6}" dt="2021-12-08T15:18:35.538" v="2" actId="1076"/>
          <ac:picMkLst>
            <pc:docMk/>
            <pc:sldMk cId="3664049925" sldId="1172"/>
            <ac:picMk id="19" creationId="{00000000-0000-0000-0000-000000000000}"/>
          </ac:picMkLst>
        </pc:picChg>
      </pc:sldChg>
      <pc:sldChg chg="modSp mod">
        <pc:chgData name="Gioia, Marisa" userId="deec3ffa-2833-4fde-b532-5bc0fcd3372d" providerId="ADAL" clId="{96C0621E-67D4-45F6-9A58-E63F478B74D6}" dt="2021-12-08T15:23:15.225" v="16" actId="1076"/>
        <pc:sldMkLst>
          <pc:docMk/>
          <pc:sldMk cId="3669170997" sldId="1614"/>
        </pc:sldMkLst>
        <pc:spChg chg="mod">
          <ac:chgData name="Gioia, Marisa" userId="deec3ffa-2833-4fde-b532-5bc0fcd3372d" providerId="ADAL" clId="{96C0621E-67D4-45F6-9A58-E63F478B74D6}" dt="2021-12-08T15:23:06.857" v="12" actId="20577"/>
          <ac:spMkLst>
            <pc:docMk/>
            <pc:sldMk cId="3669170997" sldId="1614"/>
            <ac:spMk id="3" creationId="{34BBA9F1-8606-444C-A363-2B71564D3074}"/>
          </ac:spMkLst>
        </pc:spChg>
        <pc:spChg chg="mod">
          <ac:chgData name="Gioia, Marisa" userId="deec3ffa-2833-4fde-b532-5bc0fcd3372d" providerId="ADAL" clId="{96C0621E-67D4-45F6-9A58-E63F478B74D6}" dt="2021-12-08T15:23:08.992" v="13" actId="1076"/>
          <ac:spMkLst>
            <pc:docMk/>
            <pc:sldMk cId="3669170997" sldId="1614"/>
            <ac:spMk id="5" creationId="{0BE386B3-1000-4639-825D-2843C2F180C2}"/>
          </ac:spMkLst>
        </pc:spChg>
        <pc:picChg chg="mod">
          <ac:chgData name="Gioia, Marisa" userId="deec3ffa-2833-4fde-b532-5bc0fcd3372d" providerId="ADAL" clId="{96C0621E-67D4-45F6-9A58-E63F478B74D6}" dt="2021-12-08T15:23:15.225" v="16" actId="1076"/>
          <ac:picMkLst>
            <pc:docMk/>
            <pc:sldMk cId="3669170997" sldId="1614"/>
            <ac:picMk id="6" creationId="{F6043930-2D8F-4B2D-B000-687FF11B89D6}"/>
          </ac:picMkLst>
        </pc:picChg>
      </pc:sldChg>
    </pc:docChg>
  </pc:docChgLst>
  <pc:docChgLst>
    <pc:chgData name="Wilson-Mcneal, Kellie" userId="S::kwilsonmcneal@hempsteadschools.org::cafd9fe8-dfe2-4826-95c7-e74ea5c9c7cb" providerId="AD" clId="Web-{3329AC34-A4B8-CF8D-7C5E-FDFF400CF2C8}"/>
    <pc:docChg chg="modSld">
      <pc:chgData name="Wilson-Mcneal, Kellie" userId="S::kwilsonmcneal@hempsteadschools.org::cafd9fe8-dfe2-4826-95c7-e74ea5c9c7cb" providerId="AD" clId="Web-{3329AC34-A4B8-CF8D-7C5E-FDFF400CF2C8}" dt="2021-12-16T17:38:08.597" v="12" actId="1076"/>
      <pc:docMkLst>
        <pc:docMk/>
      </pc:docMkLst>
      <pc:sldChg chg="modSp">
        <pc:chgData name="Wilson-Mcneal, Kellie" userId="S::kwilsonmcneal@hempsteadschools.org::cafd9fe8-dfe2-4826-95c7-e74ea5c9c7cb" providerId="AD" clId="Web-{3329AC34-A4B8-CF8D-7C5E-FDFF400CF2C8}" dt="2021-12-16T17:34:06.856" v="2" actId="14100"/>
        <pc:sldMkLst>
          <pc:docMk/>
          <pc:sldMk cId="2725429335" sldId="1208"/>
        </pc:sldMkLst>
        <pc:picChg chg="mod">
          <ac:chgData name="Wilson-Mcneal, Kellie" userId="S::kwilsonmcneal@hempsteadschools.org::cafd9fe8-dfe2-4826-95c7-e74ea5c9c7cb" providerId="AD" clId="Web-{3329AC34-A4B8-CF8D-7C5E-FDFF400CF2C8}" dt="2021-12-16T17:34:06.856" v="2" actId="14100"/>
          <ac:picMkLst>
            <pc:docMk/>
            <pc:sldMk cId="2725429335" sldId="1208"/>
            <ac:picMk id="2" creationId="{00000000-0000-0000-0000-000000000000}"/>
          </ac:picMkLst>
        </pc:picChg>
      </pc:sldChg>
      <pc:sldChg chg="modSp">
        <pc:chgData name="Wilson-Mcneal, Kellie" userId="S::kwilsonmcneal@hempsteadschools.org::cafd9fe8-dfe2-4826-95c7-e74ea5c9c7cb" providerId="AD" clId="Web-{3329AC34-A4B8-CF8D-7C5E-FDFF400CF2C8}" dt="2021-12-16T17:34:42.013" v="4" actId="14100"/>
        <pc:sldMkLst>
          <pc:docMk/>
          <pc:sldMk cId="3917087299" sldId="1210"/>
        </pc:sldMkLst>
        <pc:picChg chg="mod">
          <ac:chgData name="Wilson-Mcneal, Kellie" userId="S::kwilsonmcneal@hempsteadschools.org::cafd9fe8-dfe2-4826-95c7-e74ea5c9c7cb" providerId="AD" clId="Web-{3329AC34-A4B8-CF8D-7C5E-FDFF400CF2C8}" dt="2021-12-16T17:34:42.013" v="4" actId="14100"/>
          <ac:picMkLst>
            <pc:docMk/>
            <pc:sldMk cId="3917087299" sldId="1210"/>
            <ac:picMk id="10" creationId="{00000000-0000-0000-0000-000000000000}"/>
          </ac:picMkLst>
        </pc:picChg>
      </pc:sldChg>
      <pc:sldChg chg="modSp">
        <pc:chgData name="Wilson-Mcneal, Kellie" userId="S::kwilsonmcneal@hempsteadschools.org::cafd9fe8-dfe2-4826-95c7-e74ea5c9c7cb" providerId="AD" clId="Web-{3329AC34-A4B8-CF8D-7C5E-FDFF400CF2C8}" dt="2021-12-16T17:35:08.607" v="8" actId="1076"/>
        <pc:sldMkLst>
          <pc:docMk/>
          <pc:sldMk cId="3662530658" sldId="1211"/>
        </pc:sldMkLst>
        <pc:picChg chg="mod">
          <ac:chgData name="Wilson-Mcneal, Kellie" userId="S::kwilsonmcneal@hempsteadschools.org::cafd9fe8-dfe2-4826-95c7-e74ea5c9c7cb" providerId="AD" clId="Web-{3329AC34-A4B8-CF8D-7C5E-FDFF400CF2C8}" dt="2021-12-16T17:35:08.607" v="8" actId="1076"/>
          <ac:picMkLst>
            <pc:docMk/>
            <pc:sldMk cId="3662530658" sldId="1211"/>
            <ac:picMk id="10" creationId="{00000000-0000-0000-0000-000000000000}"/>
          </ac:picMkLst>
        </pc:picChg>
      </pc:sldChg>
      <pc:sldChg chg="modSp">
        <pc:chgData name="Wilson-Mcneal, Kellie" userId="S::kwilsonmcneal@hempsteadschools.org::cafd9fe8-dfe2-4826-95c7-e74ea5c9c7cb" providerId="AD" clId="Web-{3329AC34-A4B8-CF8D-7C5E-FDFF400CF2C8}" dt="2021-12-16T17:35:39.046" v="11" actId="1076"/>
        <pc:sldMkLst>
          <pc:docMk/>
          <pc:sldMk cId="3655110710" sldId="1213"/>
        </pc:sldMkLst>
        <pc:spChg chg="mod">
          <ac:chgData name="Wilson-Mcneal, Kellie" userId="S::kwilsonmcneal@hempsteadschools.org::cafd9fe8-dfe2-4826-95c7-e74ea5c9c7cb" providerId="AD" clId="Web-{3329AC34-A4B8-CF8D-7C5E-FDFF400CF2C8}" dt="2021-12-16T17:35:36.999" v="10" actId="1076"/>
          <ac:spMkLst>
            <pc:docMk/>
            <pc:sldMk cId="3655110710" sldId="1213"/>
            <ac:spMk id="11" creationId="{00000000-0000-0000-0000-000000000000}"/>
          </ac:spMkLst>
        </pc:spChg>
        <pc:picChg chg="mod">
          <ac:chgData name="Wilson-Mcneal, Kellie" userId="S::kwilsonmcneal@hempsteadschools.org::cafd9fe8-dfe2-4826-95c7-e74ea5c9c7cb" providerId="AD" clId="Web-{3329AC34-A4B8-CF8D-7C5E-FDFF400CF2C8}" dt="2021-12-16T17:35:33.921" v="9" actId="14100"/>
          <ac:picMkLst>
            <pc:docMk/>
            <pc:sldMk cId="3655110710" sldId="1213"/>
            <ac:picMk id="10" creationId="{00000000-0000-0000-0000-000000000000}"/>
          </ac:picMkLst>
        </pc:picChg>
        <pc:picChg chg="mod">
          <ac:chgData name="Wilson-Mcneal, Kellie" userId="S::kwilsonmcneal@hempsteadschools.org::cafd9fe8-dfe2-4826-95c7-e74ea5c9c7cb" providerId="AD" clId="Web-{3329AC34-A4B8-CF8D-7C5E-FDFF400CF2C8}" dt="2021-12-16T17:35:39.046" v="11" actId="1076"/>
          <ac:picMkLst>
            <pc:docMk/>
            <pc:sldMk cId="3655110710" sldId="1213"/>
            <ac:picMk id="13" creationId="{00000000-0000-0000-0000-000000000000}"/>
          </ac:picMkLst>
        </pc:picChg>
      </pc:sldChg>
      <pc:sldChg chg="modSp">
        <pc:chgData name="Wilson-Mcneal, Kellie" userId="S::kwilsonmcneal@hempsteadschools.org::cafd9fe8-dfe2-4826-95c7-e74ea5c9c7cb" providerId="AD" clId="Web-{3329AC34-A4B8-CF8D-7C5E-FDFF400CF2C8}" dt="2021-12-16T17:38:08.597" v="12" actId="1076"/>
        <pc:sldMkLst>
          <pc:docMk/>
          <pc:sldMk cId="4014350304" sldId="1219"/>
        </pc:sldMkLst>
        <pc:picChg chg="mod">
          <ac:chgData name="Wilson-Mcneal, Kellie" userId="S::kwilsonmcneal@hempsteadschools.org::cafd9fe8-dfe2-4826-95c7-e74ea5c9c7cb" providerId="AD" clId="Web-{3329AC34-A4B8-CF8D-7C5E-FDFF400CF2C8}" dt="2021-12-16T17:38:08.597" v="12" actId="1076"/>
          <ac:picMkLst>
            <pc:docMk/>
            <pc:sldMk cId="4014350304" sldId="1219"/>
            <ac:picMk id="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E59468-6416-44DF-AC82-813BAB9EEA8D}" type="datetimeFigureOut">
              <a:rPr lang="en-US" smtClean="0"/>
              <a:pPr/>
              <a:t>1/19/2023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E0902C-F840-42E6-9278-C199B5F2D077}" type="slidenum">
              <a:rPr lang="en-US" smtClean="0"/>
              <a:pPr/>
              <a:t>‹#›</a:t>
            </a:fld>
            <a:endParaRPr lang="en-US"/>
          </a:p>
        </p:txBody>
      </p:sp>
    </p:spTree>
    <p:extLst>
      <p:ext uri="{BB962C8B-B14F-4D97-AF65-F5344CB8AC3E}">
        <p14:creationId xmlns:p14="http://schemas.microsoft.com/office/powerpoint/2010/main" val="1477349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a:t>
            </a:fld>
            <a:endParaRPr lang="en-US"/>
          </a:p>
        </p:txBody>
      </p:sp>
    </p:spTree>
    <p:extLst>
      <p:ext uri="{BB962C8B-B14F-4D97-AF65-F5344CB8AC3E}">
        <p14:creationId xmlns:p14="http://schemas.microsoft.com/office/powerpoint/2010/main" val="127783950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109</a:t>
            </a:fld>
            <a:endParaRPr lang="en-US"/>
          </a:p>
        </p:txBody>
      </p:sp>
    </p:spTree>
    <p:extLst>
      <p:ext uri="{BB962C8B-B14F-4D97-AF65-F5344CB8AC3E}">
        <p14:creationId xmlns:p14="http://schemas.microsoft.com/office/powerpoint/2010/main" val="31635577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110</a:t>
            </a:fld>
            <a:endParaRPr lang="en-US"/>
          </a:p>
        </p:txBody>
      </p:sp>
    </p:spTree>
    <p:extLst>
      <p:ext uri="{BB962C8B-B14F-4D97-AF65-F5344CB8AC3E}">
        <p14:creationId xmlns:p14="http://schemas.microsoft.com/office/powerpoint/2010/main" val="418578445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111</a:t>
            </a:fld>
            <a:endParaRPr lang="en-US"/>
          </a:p>
        </p:txBody>
      </p:sp>
    </p:spTree>
    <p:extLst>
      <p:ext uri="{BB962C8B-B14F-4D97-AF65-F5344CB8AC3E}">
        <p14:creationId xmlns:p14="http://schemas.microsoft.com/office/powerpoint/2010/main" val="38662350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112</a:t>
            </a:fld>
            <a:endParaRPr lang="en-US"/>
          </a:p>
        </p:txBody>
      </p:sp>
    </p:spTree>
    <p:extLst>
      <p:ext uri="{BB962C8B-B14F-4D97-AF65-F5344CB8AC3E}">
        <p14:creationId xmlns:p14="http://schemas.microsoft.com/office/powerpoint/2010/main" val="7293534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113</a:t>
            </a:fld>
            <a:endParaRPr lang="en-US"/>
          </a:p>
        </p:txBody>
      </p:sp>
    </p:spTree>
    <p:extLst>
      <p:ext uri="{BB962C8B-B14F-4D97-AF65-F5344CB8AC3E}">
        <p14:creationId xmlns:p14="http://schemas.microsoft.com/office/powerpoint/2010/main" val="352229738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114</a:t>
            </a:fld>
            <a:endParaRPr lang="en-US"/>
          </a:p>
        </p:txBody>
      </p:sp>
    </p:spTree>
    <p:extLst>
      <p:ext uri="{BB962C8B-B14F-4D97-AF65-F5344CB8AC3E}">
        <p14:creationId xmlns:p14="http://schemas.microsoft.com/office/powerpoint/2010/main" val="210014438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115</a:t>
            </a:fld>
            <a:endParaRPr lang="en-US"/>
          </a:p>
        </p:txBody>
      </p:sp>
    </p:spTree>
    <p:extLst>
      <p:ext uri="{BB962C8B-B14F-4D97-AF65-F5344CB8AC3E}">
        <p14:creationId xmlns:p14="http://schemas.microsoft.com/office/powerpoint/2010/main" val="238346778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116</a:t>
            </a:fld>
            <a:endParaRPr lang="en-US"/>
          </a:p>
        </p:txBody>
      </p:sp>
    </p:spTree>
    <p:extLst>
      <p:ext uri="{BB962C8B-B14F-4D97-AF65-F5344CB8AC3E}">
        <p14:creationId xmlns:p14="http://schemas.microsoft.com/office/powerpoint/2010/main" val="27594382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117</a:t>
            </a:fld>
            <a:endParaRPr lang="en-US"/>
          </a:p>
        </p:txBody>
      </p:sp>
    </p:spTree>
    <p:extLst>
      <p:ext uri="{BB962C8B-B14F-4D97-AF65-F5344CB8AC3E}">
        <p14:creationId xmlns:p14="http://schemas.microsoft.com/office/powerpoint/2010/main" val="1077710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118</a:t>
            </a:fld>
            <a:endParaRPr lang="en-US"/>
          </a:p>
        </p:txBody>
      </p:sp>
    </p:spTree>
    <p:extLst>
      <p:ext uri="{BB962C8B-B14F-4D97-AF65-F5344CB8AC3E}">
        <p14:creationId xmlns:p14="http://schemas.microsoft.com/office/powerpoint/2010/main" val="1693462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a:t>
            </a:fld>
            <a:endParaRPr lang="en-US"/>
          </a:p>
        </p:txBody>
      </p:sp>
    </p:spTree>
    <p:extLst>
      <p:ext uri="{BB962C8B-B14F-4D97-AF65-F5344CB8AC3E}">
        <p14:creationId xmlns:p14="http://schemas.microsoft.com/office/powerpoint/2010/main" val="38082825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119</a:t>
            </a:fld>
            <a:endParaRPr lang="en-US"/>
          </a:p>
        </p:txBody>
      </p:sp>
    </p:spTree>
    <p:extLst>
      <p:ext uri="{BB962C8B-B14F-4D97-AF65-F5344CB8AC3E}">
        <p14:creationId xmlns:p14="http://schemas.microsoft.com/office/powerpoint/2010/main" val="425892966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120</a:t>
            </a:fld>
            <a:endParaRPr lang="en-US"/>
          </a:p>
        </p:txBody>
      </p:sp>
    </p:spTree>
    <p:extLst>
      <p:ext uri="{BB962C8B-B14F-4D97-AF65-F5344CB8AC3E}">
        <p14:creationId xmlns:p14="http://schemas.microsoft.com/office/powerpoint/2010/main" val="412291044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121</a:t>
            </a:fld>
            <a:endParaRPr lang="en-US"/>
          </a:p>
        </p:txBody>
      </p:sp>
    </p:spTree>
    <p:extLst>
      <p:ext uri="{BB962C8B-B14F-4D97-AF65-F5344CB8AC3E}">
        <p14:creationId xmlns:p14="http://schemas.microsoft.com/office/powerpoint/2010/main" val="386308695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122</a:t>
            </a:fld>
            <a:endParaRPr lang="en-US"/>
          </a:p>
        </p:txBody>
      </p:sp>
    </p:spTree>
    <p:extLst>
      <p:ext uri="{BB962C8B-B14F-4D97-AF65-F5344CB8AC3E}">
        <p14:creationId xmlns:p14="http://schemas.microsoft.com/office/powerpoint/2010/main" val="102100270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123</a:t>
            </a:fld>
            <a:endParaRPr lang="en-US"/>
          </a:p>
        </p:txBody>
      </p:sp>
    </p:spTree>
    <p:extLst>
      <p:ext uri="{BB962C8B-B14F-4D97-AF65-F5344CB8AC3E}">
        <p14:creationId xmlns:p14="http://schemas.microsoft.com/office/powerpoint/2010/main" val="208813276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124</a:t>
            </a:fld>
            <a:endParaRPr lang="en-US"/>
          </a:p>
        </p:txBody>
      </p:sp>
    </p:spTree>
    <p:extLst>
      <p:ext uri="{BB962C8B-B14F-4D97-AF65-F5344CB8AC3E}">
        <p14:creationId xmlns:p14="http://schemas.microsoft.com/office/powerpoint/2010/main" val="214995143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125</a:t>
            </a:fld>
            <a:endParaRPr lang="en-US"/>
          </a:p>
        </p:txBody>
      </p:sp>
    </p:spTree>
    <p:extLst>
      <p:ext uri="{BB962C8B-B14F-4D97-AF65-F5344CB8AC3E}">
        <p14:creationId xmlns:p14="http://schemas.microsoft.com/office/powerpoint/2010/main" val="275419122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126</a:t>
            </a:fld>
            <a:endParaRPr lang="en-US"/>
          </a:p>
        </p:txBody>
      </p:sp>
    </p:spTree>
    <p:extLst>
      <p:ext uri="{BB962C8B-B14F-4D97-AF65-F5344CB8AC3E}">
        <p14:creationId xmlns:p14="http://schemas.microsoft.com/office/powerpoint/2010/main" val="268603085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127</a:t>
            </a:fld>
            <a:endParaRPr lang="en-US"/>
          </a:p>
        </p:txBody>
      </p:sp>
    </p:spTree>
    <p:extLst>
      <p:ext uri="{BB962C8B-B14F-4D97-AF65-F5344CB8AC3E}">
        <p14:creationId xmlns:p14="http://schemas.microsoft.com/office/powerpoint/2010/main" val="176252439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128</a:t>
            </a:fld>
            <a:endParaRPr lang="en-US"/>
          </a:p>
        </p:txBody>
      </p:sp>
    </p:spTree>
    <p:extLst>
      <p:ext uri="{BB962C8B-B14F-4D97-AF65-F5344CB8AC3E}">
        <p14:creationId xmlns:p14="http://schemas.microsoft.com/office/powerpoint/2010/main" val="4132079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a:t>
            </a:fld>
            <a:endParaRPr lang="en-US"/>
          </a:p>
        </p:txBody>
      </p:sp>
    </p:spTree>
    <p:extLst>
      <p:ext uri="{BB962C8B-B14F-4D97-AF65-F5344CB8AC3E}">
        <p14:creationId xmlns:p14="http://schemas.microsoft.com/office/powerpoint/2010/main" val="320074699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129</a:t>
            </a:fld>
            <a:endParaRPr lang="en-US"/>
          </a:p>
        </p:txBody>
      </p:sp>
    </p:spTree>
    <p:extLst>
      <p:ext uri="{BB962C8B-B14F-4D97-AF65-F5344CB8AC3E}">
        <p14:creationId xmlns:p14="http://schemas.microsoft.com/office/powerpoint/2010/main" val="128943102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130</a:t>
            </a:fld>
            <a:endParaRPr lang="en-US"/>
          </a:p>
        </p:txBody>
      </p:sp>
    </p:spTree>
    <p:extLst>
      <p:ext uri="{BB962C8B-B14F-4D97-AF65-F5344CB8AC3E}">
        <p14:creationId xmlns:p14="http://schemas.microsoft.com/office/powerpoint/2010/main" val="351307498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131</a:t>
            </a:fld>
            <a:endParaRPr lang="en-US"/>
          </a:p>
        </p:txBody>
      </p:sp>
    </p:spTree>
    <p:extLst>
      <p:ext uri="{BB962C8B-B14F-4D97-AF65-F5344CB8AC3E}">
        <p14:creationId xmlns:p14="http://schemas.microsoft.com/office/powerpoint/2010/main" val="62490129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132</a:t>
            </a:fld>
            <a:endParaRPr lang="en-US"/>
          </a:p>
        </p:txBody>
      </p:sp>
    </p:spTree>
    <p:extLst>
      <p:ext uri="{BB962C8B-B14F-4D97-AF65-F5344CB8AC3E}">
        <p14:creationId xmlns:p14="http://schemas.microsoft.com/office/powerpoint/2010/main" val="176886639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133</a:t>
            </a:fld>
            <a:endParaRPr lang="en-US"/>
          </a:p>
        </p:txBody>
      </p:sp>
    </p:spTree>
    <p:extLst>
      <p:ext uri="{BB962C8B-B14F-4D97-AF65-F5344CB8AC3E}">
        <p14:creationId xmlns:p14="http://schemas.microsoft.com/office/powerpoint/2010/main" val="52870358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134</a:t>
            </a:fld>
            <a:endParaRPr lang="en-US"/>
          </a:p>
        </p:txBody>
      </p:sp>
    </p:spTree>
    <p:extLst>
      <p:ext uri="{BB962C8B-B14F-4D97-AF65-F5344CB8AC3E}">
        <p14:creationId xmlns:p14="http://schemas.microsoft.com/office/powerpoint/2010/main" val="304937069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135</a:t>
            </a:fld>
            <a:endParaRPr lang="en-US"/>
          </a:p>
        </p:txBody>
      </p:sp>
    </p:spTree>
    <p:extLst>
      <p:ext uri="{BB962C8B-B14F-4D97-AF65-F5344CB8AC3E}">
        <p14:creationId xmlns:p14="http://schemas.microsoft.com/office/powerpoint/2010/main" val="359403102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136</a:t>
            </a:fld>
            <a:endParaRPr lang="en-US"/>
          </a:p>
        </p:txBody>
      </p:sp>
    </p:spTree>
    <p:extLst>
      <p:ext uri="{BB962C8B-B14F-4D97-AF65-F5344CB8AC3E}">
        <p14:creationId xmlns:p14="http://schemas.microsoft.com/office/powerpoint/2010/main" val="206283565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137</a:t>
            </a:fld>
            <a:endParaRPr lang="en-US"/>
          </a:p>
        </p:txBody>
      </p:sp>
    </p:spTree>
    <p:extLst>
      <p:ext uri="{BB962C8B-B14F-4D97-AF65-F5344CB8AC3E}">
        <p14:creationId xmlns:p14="http://schemas.microsoft.com/office/powerpoint/2010/main" val="352139229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138</a:t>
            </a:fld>
            <a:endParaRPr lang="en-US"/>
          </a:p>
        </p:txBody>
      </p:sp>
    </p:spTree>
    <p:extLst>
      <p:ext uri="{BB962C8B-B14F-4D97-AF65-F5344CB8AC3E}">
        <p14:creationId xmlns:p14="http://schemas.microsoft.com/office/powerpoint/2010/main" val="3698016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a:t>
            </a:fld>
            <a:endParaRPr lang="en-US"/>
          </a:p>
        </p:txBody>
      </p:sp>
    </p:spTree>
    <p:extLst>
      <p:ext uri="{BB962C8B-B14F-4D97-AF65-F5344CB8AC3E}">
        <p14:creationId xmlns:p14="http://schemas.microsoft.com/office/powerpoint/2010/main" val="70170803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139</a:t>
            </a:fld>
            <a:endParaRPr lang="en-US"/>
          </a:p>
        </p:txBody>
      </p:sp>
    </p:spTree>
    <p:extLst>
      <p:ext uri="{BB962C8B-B14F-4D97-AF65-F5344CB8AC3E}">
        <p14:creationId xmlns:p14="http://schemas.microsoft.com/office/powerpoint/2010/main" val="158684257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140</a:t>
            </a:fld>
            <a:endParaRPr lang="en-US"/>
          </a:p>
        </p:txBody>
      </p:sp>
    </p:spTree>
    <p:extLst>
      <p:ext uri="{BB962C8B-B14F-4D97-AF65-F5344CB8AC3E}">
        <p14:creationId xmlns:p14="http://schemas.microsoft.com/office/powerpoint/2010/main" val="25839938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141</a:t>
            </a:fld>
            <a:endParaRPr lang="en-US"/>
          </a:p>
        </p:txBody>
      </p:sp>
    </p:spTree>
    <p:extLst>
      <p:ext uri="{BB962C8B-B14F-4D97-AF65-F5344CB8AC3E}">
        <p14:creationId xmlns:p14="http://schemas.microsoft.com/office/powerpoint/2010/main" val="279287932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144</a:t>
            </a:fld>
            <a:endParaRPr lang="en-US"/>
          </a:p>
        </p:txBody>
      </p:sp>
    </p:spTree>
    <p:extLst>
      <p:ext uri="{BB962C8B-B14F-4D97-AF65-F5344CB8AC3E}">
        <p14:creationId xmlns:p14="http://schemas.microsoft.com/office/powerpoint/2010/main" val="79659562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145</a:t>
            </a:fld>
            <a:endParaRPr lang="en-US"/>
          </a:p>
        </p:txBody>
      </p:sp>
    </p:spTree>
    <p:extLst>
      <p:ext uri="{BB962C8B-B14F-4D97-AF65-F5344CB8AC3E}">
        <p14:creationId xmlns:p14="http://schemas.microsoft.com/office/powerpoint/2010/main" val="246508046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146</a:t>
            </a:fld>
            <a:endParaRPr lang="en-US"/>
          </a:p>
        </p:txBody>
      </p:sp>
    </p:spTree>
    <p:extLst>
      <p:ext uri="{BB962C8B-B14F-4D97-AF65-F5344CB8AC3E}">
        <p14:creationId xmlns:p14="http://schemas.microsoft.com/office/powerpoint/2010/main" val="183561489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147</a:t>
            </a:fld>
            <a:endParaRPr lang="en-US"/>
          </a:p>
        </p:txBody>
      </p:sp>
    </p:spTree>
    <p:extLst>
      <p:ext uri="{BB962C8B-B14F-4D97-AF65-F5344CB8AC3E}">
        <p14:creationId xmlns:p14="http://schemas.microsoft.com/office/powerpoint/2010/main" val="338531554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148</a:t>
            </a:fld>
            <a:endParaRPr lang="en-US"/>
          </a:p>
        </p:txBody>
      </p:sp>
    </p:spTree>
    <p:extLst>
      <p:ext uri="{BB962C8B-B14F-4D97-AF65-F5344CB8AC3E}">
        <p14:creationId xmlns:p14="http://schemas.microsoft.com/office/powerpoint/2010/main" val="168367211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149</a:t>
            </a:fld>
            <a:endParaRPr lang="en-US"/>
          </a:p>
        </p:txBody>
      </p:sp>
    </p:spTree>
    <p:extLst>
      <p:ext uri="{BB962C8B-B14F-4D97-AF65-F5344CB8AC3E}">
        <p14:creationId xmlns:p14="http://schemas.microsoft.com/office/powerpoint/2010/main" val="179625008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150</a:t>
            </a:fld>
            <a:endParaRPr lang="en-US"/>
          </a:p>
        </p:txBody>
      </p:sp>
    </p:spTree>
    <p:extLst>
      <p:ext uri="{BB962C8B-B14F-4D97-AF65-F5344CB8AC3E}">
        <p14:creationId xmlns:p14="http://schemas.microsoft.com/office/powerpoint/2010/main" val="50271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a:t>
            </a:fld>
            <a:endParaRPr lang="en-US"/>
          </a:p>
        </p:txBody>
      </p:sp>
    </p:spTree>
    <p:extLst>
      <p:ext uri="{BB962C8B-B14F-4D97-AF65-F5344CB8AC3E}">
        <p14:creationId xmlns:p14="http://schemas.microsoft.com/office/powerpoint/2010/main" val="382777485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151</a:t>
            </a:fld>
            <a:endParaRPr lang="en-US"/>
          </a:p>
        </p:txBody>
      </p:sp>
    </p:spTree>
    <p:extLst>
      <p:ext uri="{BB962C8B-B14F-4D97-AF65-F5344CB8AC3E}">
        <p14:creationId xmlns:p14="http://schemas.microsoft.com/office/powerpoint/2010/main" val="388403800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152</a:t>
            </a:fld>
            <a:endParaRPr lang="en-US"/>
          </a:p>
        </p:txBody>
      </p:sp>
    </p:spTree>
    <p:extLst>
      <p:ext uri="{BB962C8B-B14F-4D97-AF65-F5344CB8AC3E}">
        <p14:creationId xmlns:p14="http://schemas.microsoft.com/office/powerpoint/2010/main" val="109160216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153</a:t>
            </a:fld>
            <a:endParaRPr lang="en-US"/>
          </a:p>
        </p:txBody>
      </p:sp>
    </p:spTree>
    <p:extLst>
      <p:ext uri="{BB962C8B-B14F-4D97-AF65-F5344CB8AC3E}">
        <p14:creationId xmlns:p14="http://schemas.microsoft.com/office/powerpoint/2010/main" val="386450364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154</a:t>
            </a:fld>
            <a:endParaRPr lang="en-US"/>
          </a:p>
        </p:txBody>
      </p:sp>
    </p:spTree>
    <p:extLst>
      <p:ext uri="{BB962C8B-B14F-4D97-AF65-F5344CB8AC3E}">
        <p14:creationId xmlns:p14="http://schemas.microsoft.com/office/powerpoint/2010/main" val="94333408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155</a:t>
            </a:fld>
            <a:endParaRPr lang="en-US"/>
          </a:p>
        </p:txBody>
      </p:sp>
    </p:spTree>
    <p:extLst>
      <p:ext uri="{BB962C8B-B14F-4D97-AF65-F5344CB8AC3E}">
        <p14:creationId xmlns:p14="http://schemas.microsoft.com/office/powerpoint/2010/main" val="85830115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156</a:t>
            </a:fld>
            <a:endParaRPr lang="en-US"/>
          </a:p>
        </p:txBody>
      </p:sp>
    </p:spTree>
    <p:extLst>
      <p:ext uri="{BB962C8B-B14F-4D97-AF65-F5344CB8AC3E}">
        <p14:creationId xmlns:p14="http://schemas.microsoft.com/office/powerpoint/2010/main" val="278669728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157</a:t>
            </a:fld>
            <a:endParaRPr lang="en-US"/>
          </a:p>
        </p:txBody>
      </p:sp>
    </p:spTree>
    <p:extLst>
      <p:ext uri="{BB962C8B-B14F-4D97-AF65-F5344CB8AC3E}">
        <p14:creationId xmlns:p14="http://schemas.microsoft.com/office/powerpoint/2010/main" val="377799667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158</a:t>
            </a:fld>
            <a:endParaRPr lang="en-US"/>
          </a:p>
        </p:txBody>
      </p:sp>
    </p:spTree>
    <p:extLst>
      <p:ext uri="{BB962C8B-B14F-4D97-AF65-F5344CB8AC3E}">
        <p14:creationId xmlns:p14="http://schemas.microsoft.com/office/powerpoint/2010/main" val="367493048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159</a:t>
            </a:fld>
            <a:endParaRPr lang="en-US"/>
          </a:p>
        </p:txBody>
      </p:sp>
    </p:spTree>
    <p:extLst>
      <p:ext uri="{BB962C8B-B14F-4D97-AF65-F5344CB8AC3E}">
        <p14:creationId xmlns:p14="http://schemas.microsoft.com/office/powerpoint/2010/main" val="154281868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160</a:t>
            </a:fld>
            <a:endParaRPr lang="en-US"/>
          </a:p>
        </p:txBody>
      </p:sp>
    </p:spTree>
    <p:extLst>
      <p:ext uri="{BB962C8B-B14F-4D97-AF65-F5344CB8AC3E}">
        <p14:creationId xmlns:p14="http://schemas.microsoft.com/office/powerpoint/2010/main" val="2113261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a:t>
            </a:fld>
            <a:endParaRPr lang="en-US"/>
          </a:p>
        </p:txBody>
      </p:sp>
    </p:spTree>
    <p:extLst>
      <p:ext uri="{BB962C8B-B14F-4D97-AF65-F5344CB8AC3E}">
        <p14:creationId xmlns:p14="http://schemas.microsoft.com/office/powerpoint/2010/main" val="398969238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161</a:t>
            </a:fld>
            <a:endParaRPr lang="en-US"/>
          </a:p>
        </p:txBody>
      </p:sp>
    </p:spTree>
    <p:extLst>
      <p:ext uri="{BB962C8B-B14F-4D97-AF65-F5344CB8AC3E}">
        <p14:creationId xmlns:p14="http://schemas.microsoft.com/office/powerpoint/2010/main" val="195541291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162</a:t>
            </a:fld>
            <a:endParaRPr lang="en-US"/>
          </a:p>
        </p:txBody>
      </p:sp>
    </p:spTree>
    <p:extLst>
      <p:ext uri="{BB962C8B-B14F-4D97-AF65-F5344CB8AC3E}">
        <p14:creationId xmlns:p14="http://schemas.microsoft.com/office/powerpoint/2010/main" val="342255403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163</a:t>
            </a:fld>
            <a:endParaRPr lang="en-US"/>
          </a:p>
        </p:txBody>
      </p:sp>
    </p:spTree>
    <p:extLst>
      <p:ext uri="{BB962C8B-B14F-4D97-AF65-F5344CB8AC3E}">
        <p14:creationId xmlns:p14="http://schemas.microsoft.com/office/powerpoint/2010/main" val="187122579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164</a:t>
            </a:fld>
            <a:endParaRPr lang="en-US"/>
          </a:p>
        </p:txBody>
      </p:sp>
    </p:spTree>
    <p:extLst>
      <p:ext uri="{BB962C8B-B14F-4D97-AF65-F5344CB8AC3E}">
        <p14:creationId xmlns:p14="http://schemas.microsoft.com/office/powerpoint/2010/main" val="53283497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165</a:t>
            </a:fld>
            <a:endParaRPr lang="en-US"/>
          </a:p>
        </p:txBody>
      </p:sp>
    </p:spTree>
    <p:extLst>
      <p:ext uri="{BB962C8B-B14F-4D97-AF65-F5344CB8AC3E}">
        <p14:creationId xmlns:p14="http://schemas.microsoft.com/office/powerpoint/2010/main" val="163003488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166</a:t>
            </a:fld>
            <a:endParaRPr lang="en-US"/>
          </a:p>
        </p:txBody>
      </p:sp>
    </p:spTree>
    <p:extLst>
      <p:ext uri="{BB962C8B-B14F-4D97-AF65-F5344CB8AC3E}">
        <p14:creationId xmlns:p14="http://schemas.microsoft.com/office/powerpoint/2010/main" val="33702243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167</a:t>
            </a:fld>
            <a:endParaRPr lang="en-US"/>
          </a:p>
        </p:txBody>
      </p:sp>
    </p:spTree>
    <p:extLst>
      <p:ext uri="{BB962C8B-B14F-4D97-AF65-F5344CB8AC3E}">
        <p14:creationId xmlns:p14="http://schemas.microsoft.com/office/powerpoint/2010/main" val="115508301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168</a:t>
            </a:fld>
            <a:endParaRPr lang="en-US"/>
          </a:p>
        </p:txBody>
      </p:sp>
    </p:spTree>
    <p:extLst>
      <p:ext uri="{BB962C8B-B14F-4D97-AF65-F5344CB8AC3E}">
        <p14:creationId xmlns:p14="http://schemas.microsoft.com/office/powerpoint/2010/main" val="3401567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169</a:t>
            </a:fld>
            <a:endParaRPr lang="en-US"/>
          </a:p>
        </p:txBody>
      </p:sp>
    </p:spTree>
    <p:extLst>
      <p:ext uri="{BB962C8B-B14F-4D97-AF65-F5344CB8AC3E}">
        <p14:creationId xmlns:p14="http://schemas.microsoft.com/office/powerpoint/2010/main" val="325533754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170</a:t>
            </a:fld>
            <a:endParaRPr lang="en-US"/>
          </a:p>
        </p:txBody>
      </p:sp>
    </p:spTree>
    <p:extLst>
      <p:ext uri="{BB962C8B-B14F-4D97-AF65-F5344CB8AC3E}">
        <p14:creationId xmlns:p14="http://schemas.microsoft.com/office/powerpoint/2010/main" val="4031547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a:t>
            </a:fld>
            <a:endParaRPr lang="en-US"/>
          </a:p>
        </p:txBody>
      </p:sp>
    </p:spTree>
    <p:extLst>
      <p:ext uri="{BB962C8B-B14F-4D97-AF65-F5344CB8AC3E}">
        <p14:creationId xmlns:p14="http://schemas.microsoft.com/office/powerpoint/2010/main" val="253891268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171</a:t>
            </a:fld>
            <a:endParaRPr lang="en-US"/>
          </a:p>
        </p:txBody>
      </p:sp>
    </p:spTree>
    <p:extLst>
      <p:ext uri="{BB962C8B-B14F-4D97-AF65-F5344CB8AC3E}">
        <p14:creationId xmlns:p14="http://schemas.microsoft.com/office/powerpoint/2010/main" val="42243168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172</a:t>
            </a:fld>
            <a:endParaRPr lang="en-US"/>
          </a:p>
        </p:txBody>
      </p:sp>
    </p:spTree>
    <p:extLst>
      <p:ext uri="{BB962C8B-B14F-4D97-AF65-F5344CB8AC3E}">
        <p14:creationId xmlns:p14="http://schemas.microsoft.com/office/powerpoint/2010/main" val="110168532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173</a:t>
            </a:fld>
            <a:endParaRPr lang="en-US"/>
          </a:p>
        </p:txBody>
      </p:sp>
    </p:spTree>
    <p:extLst>
      <p:ext uri="{BB962C8B-B14F-4D97-AF65-F5344CB8AC3E}">
        <p14:creationId xmlns:p14="http://schemas.microsoft.com/office/powerpoint/2010/main" val="13985483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174</a:t>
            </a:fld>
            <a:endParaRPr lang="en-US"/>
          </a:p>
        </p:txBody>
      </p:sp>
    </p:spTree>
    <p:extLst>
      <p:ext uri="{BB962C8B-B14F-4D97-AF65-F5344CB8AC3E}">
        <p14:creationId xmlns:p14="http://schemas.microsoft.com/office/powerpoint/2010/main" val="25806346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175</a:t>
            </a:fld>
            <a:endParaRPr lang="en-US"/>
          </a:p>
        </p:txBody>
      </p:sp>
    </p:spTree>
    <p:extLst>
      <p:ext uri="{BB962C8B-B14F-4D97-AF65-F5344CB8AC3E}">
        <p14:creationId xmlns:p14="http://schemas.microsoft.com/office/powerpoint/2010/main" val="188142039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176</a:t>
            </a:fld>
            <a:endParaRPr lang="en-US"/>
          </a:p>
        </p:txBody>
      </p:sp>
    </p:spTree>
    <p:extLst>
      <p:ext uri="{BB962C8B-B14F-4D97-AF65-F5344CB8AC3E}">
        <p14:creationId xmlns:p14="http://schemas.microsoft.com/office/powerpoint/2010/main" val="29942529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177</a:t>
            </a:fld>
            <a:endParaRPr lang="en-US"/>
          </a:p>
        </p:txBody>
      </p:sp>
    </p:spTree>
    <p:extLst>
      <p:ext uri="{BB962C8B-B14F-4D97-AF65-F5344CB8AC3E}">
        <p14:creationId xmlns:p14="http://schemas.microsoft.com/office/powerpoint/2010/main" val="287542415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178</a:t>
            </a:fld>
            <a:endParaRPr lang="en-US"/>
          </a:p>
        </p:txBody>
      </p:sp>
    </p:spTree>
    <p:extLst>
      <p:ext uri="{BB962C8B-B14F-4D97-AF65-F5344CB8AC3E}">
        <p14:creationId xmlns:p14="http://schemas.microsoft.com/office/powerpoint/2010/main" val="29542470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179</a:t>
            </a:fld>
            <a:endParaRPr lang="en-US"/>
          </a:p>
        </p:txBody>
      </p:sp>
    </p:spTree>
    <p:extLst>
      <p:ext uri="{BB962C8B-B14F-4D97-AF65-F5344CB8AC3E}">
        <p14:creationId xmlns:p14="http://schemas.microsoft.com/office/powerpoint/2010/main" val="143559076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180</a:t>
            </a:fld>
            <a:endParaRPr lang="en-US"/>
          </a:p>
        </p:txBody>
      </p:sp>
    </p:spTree>
    <p:extLst>
      <p:ext uri="{BB962C8B-B14F-4D97-AF65-F5344CB8AC3E}">
        <p14:creationId xmlns:p14="http://schemas.microsoft.com/office/powerpoint/2010/main" val="1966036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a:t>
            </a:fld>
            <a:endParaRPr lang="en-US"/>
          </a:p>
        </p:txBody>
      </p:sp>
    </p:spTree>
    <p:extLst>
      <p:ext uri="{BB962C8B-B14F-4D97-AF65-F5344CB8AC3E}">
        <p14:creationId xmlns:p14="http://schemas.microsoft.com/office/powerpoint/2010/main" val="377912385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181</a:t>
            </a:fld>
            <a:endParaRPr lang="en-US"/>
          </a:p>
        </p:txBody>
      </p:sp>
    </p:spTree>
    <p:extLst>
      <p:ext uri="{BB962C8B-B14F-4D97-AF65-F5344CB8AC3E}">
        <p14:creationId xmlns:p14="http://schemas.microsoft.com/office/powerpoint/2010/main" val="251574239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184</a:t>
            </a:fld>
            <a:endParaRPr lang="en-US"/>
          </a:p>
        </p:txBody>
      </p:sp>
    </p:spTree>
    <p:extLst>
      <p:ext uri="{BB962C8B-B14F-4D97-AF65-F5344CB8AC3E}">
        <p14:creationId xmlns:p14="http://schemas.microsoft.com/office/powerpoint/2010/main" val="115853480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185</a:t>
            </a:fld>
            <a:endParaRPr lang="en-US"/>
          </a:p>
        </p:txBody>
      </p:sp>
    </p:spTree>
    <p:extLst>
      <p:ext uri="{BB962C8B-B14F-4D97-AF65-F5344CB8AC3E}">
        <p14:creationId xmlns:p14="http://schemas.microsoft.com/office/powerpoint/2010/main" val="103041936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186</a:t>
            </a:fld>
            <a:endParaRPr lang="en-US"/>
          </a:p>
        </p:txBody>
      </p:sp>
    </p:spTree>
    <p:extLst>
      <p:ext uri="{BB962C8B-B14F-4D97-AF65-F5344CB8AC3E}">
        <p14:creationId xmlns:p14="http://schemas.microsoft.com/office/powerpoint/2010/main" val="393132180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187</a:t>
            </a:fld>
            <a:endParaRPr lang="en-US"/>
          </a:p>
        </p:txBody>
      </p:sp>
    </p:spTree>
    <p:extLst>
      <p:ext uri="{BB962C8B-B14F-4D97-AF65-F5344CB8AC3E}">
        <p14:creationId xmlns:p14="http://schemas.microsoft.com/office/powerpoint/2010/main" val="218483440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188</a:t>
            </a:fld>
            <a:endParaRPr lang="en-US"/>
          </a:p>
        </p:txBody>
      </p:sp>
    </p:spTree>
    <p:extLst>
      <p:ext uri="{BB962C8B-B14F-4D97-AF65-F5344CB8AC3E}">
        <p14:creationId xmlns:p14="http://schemas.microsoft.com/office/powerpoint/2010/main" val="367247393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189</a:t>
            </a:fld>
            <a:endParaRPr lang="en-US"/>
          </a:p>
        </p:txBody>
      </p:sp>
    </p:spTree>
    <p:extLst>
      <p:ext uri="{BB962C8B-B14F-4D97-AF65-F5344CB8AC3E}">
        <p14:creationId xmlns:p14="http://schemas.microsoft.com/office/powerpoint/2010/main" val="310353772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190</a:t>
            </a:fld>
            <a:endParaRPr lang="en-US"/>
          </a:p>
        </p:txBody>
      </p:sp>
    </p:spTree>
    <p:extLst>
      <p:ext uri="{BB962C8B-B14F-4D97-AF65-F5344CB8AC3E}">
        <p14:creationId xmlns:p14="http://schemas.microsoft.com/office/powerpoint/2010/main" val="190809361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191</a:t>
            </a:fld>
            <a:endParaRPr lang="en-US"/>
          </a:p>
        </p:txBody>
      </p:sp>
    </p:spTree>
    <p:extLst>
      <p:ext uri="{BB962C8B-B14F-4D97-AF65-F5344CB8AC3E}">
        <p14:creationId xmlns:p14="http://schemas.microsoft.com/office/powerpoint/2010/main" val="110963824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192</a:t>
            </a:fld>
            <a:endParaRPr lang="en-US"/>
          </a:p>
        </p:txBody>
      </p:sp>
    </p:spTree>
    <p:extLst>
      <p:ext uri="{BB962C8B-B14F-4D97-AF65-F5344CB8AC3E}">
        <p14:creationId xmlns:p14="http://schemas.microsoft.com/office/powerpoint/2010/main" val="281982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a:t>
            </a:fld>
            <a:endParaRPr lang="en-US"/>
          </a:p>
        </p:txBody>
      </p:sp>
    </p:spTree>
    <p:extLst>
      <p:ext uri="{BB962C8B-B14F-4D97-AF65-F5344CB8AC3E}">
        <p14:creationId xmlns:p14="http://schemas.microsoft.com/office/powerpoint/2010/main" val="178683588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193</a:t>
            </a:fld>
            <a:endParaRPr lang="en-US"/>
          </a:p>
        </p:txBody>
      </p:sp>
    </p:spTree>
    <p:extLst>
      <p:ext uri="{BB962C8B-B14F-4D97-AF65-F5344CB8AC3E}">
        <p14:creationId xmlns:p14="http://schemas.microsoft.com/office/powerpoint/2010/main" val="294310965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194</a:t>
            </a:fld>
            <a:endParaRPr lang="en-US"/>
          </a:p>
        </p:txBody>
      </p:sp>
    </p:spTree>
    <p:extLst>
      <p:ext uri="{BB962C8B-B14F-4D97-AF65-F5344CB8AC3E}">
        <p14:creationId xmlns:p14="http://schemas.microsoft.com/office/powerpoint/2010/main" val="43643338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195</a:t>
            </a:fld>
            <a:endParaRPr lang="en-US"/>
          </a:p>
        </p:txBody>
      </p:sp>
    </p:spTree>
    <p:extLst>
      <p:ext uri="{BB962C8B-B14F-4D97-AF65-F5344CB8AC3E}">
        <p14:creationId xmlns:p14="http://schemas.microsoft.com/office/powerpoint/2010/main" val="148592213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196</a:t>
            </a:fld>
            <a:endParaRPr lang="en-US"/>
          </a:p>
        </p:txBody>
      </p:sp>
    </p:spTree>
    <p:extLst>
      <p:ext uri="{BB962C8B-B14F-4D97-AF65-F5344CB8AC3E}">
        <p14:creationId xmlns:p14="http://schemas.microsoft.com/office/powerpoint/2010/main" val="215481700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197</a:t>
            </a:fld>
            <a:endParaRPr lang="en-US"/>
          </a:p>
        </p:txBody>
      </p:sp>
    </p:spTree>
    <p:extLst>
      <p:ext uri="{BB962C8B-B14F-4D97-AF65-F5344CB8AC3E}">
        <p14:creationId xmlns:p14="http://schemas.microsoft.com/office/powerpoint/2010/main" val="313690350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198</a:t>
            </a:fld>
            <a:endParaRPr lang="en-US"/>
          </a:p>
        </p:txBody>
      </p:sp>
    </p:spTree>
    <p:extLst>
      <p:ext uri="{BB962C8B-B14F-4D97-AF65-F5344CB8AC3E}">
        <p14:creationId xmlns:p14="http://schemas.microsoft.com/office/powerpoint/2010/main" val="67857665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199</a:t>
            </a:fld>
            <a:endParaRPr lang="en-US"/>
          </a:p>
        </p:txBody>
      </p:sp>
    </p:spTree>
    <p:extLst>
      <p:ext uri="{BB962C8B-B14F-4D97-AF65-F5344CB8AC3E}">
        <p14:creationId xmlns:p14="http://schemas.microsoft.com/office/powerpoint/2010/main" val="378042117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200</a:t>
            </a:fld>
            <a:endParaRPr lang="en-US"/>
          </a:p>
        </p:txBody>
      </p:sp>
    </p:spTree>
    <p:extLst>
      <p:ext uri="{BB962C8B-B14F-4D97-AF65-F5344CB8AC3E}">
        <p14:creationId xmlns:p14="http://schemas.microsoft.com/office/powerpoint/2010/main" val="36055960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201</a:t>
            </a:fld>
            <a:endParaRPr lang="en-US"/>
          </a:p>
        </p:txBody>
      </p:sp>
    </p:spTree>
    <p:extLst>
      <p:ext uri="{BB962C8B-B14F-4D97-AF65-F5344CB8AC3E}">
        <p14:creationId xmlns:p14="http://schemas.microsoft.com/office/powerpoint/2010/main" val="81425299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202</a:t>
            </a:fld>
            <a:endParaRPr lang="en-US"/>
          </a:p>
        </p:txBody>
      </p:sp>
    </p:spTree>
    <p:extLst>
      <p:ext uri="{BB962C8B-B14F-4D97-AF65-F5344CB8AC3E}">
        <p14:creationId xmlns:p14="http://schemas.microsoft.com/office/powerpoint/2010/main" val="2815933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a:t>
            </a:fld>
            <a:endParaRPr lang="en-US"/>
          </a:p>
        </p:txBody>
      </p:sp>
    </p:spTree>
    <p:extLst>
      <p:ext uri="{BB962C8B-B14F-4D97-AF65-F5344CB8AC3E}">
        <p14:creationId xmlns:p14="http://schemas.microsoft.com/office/powerpoint/2010/main" val="373911697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203</a:t>
            </a:fld>
            <a:endParaRPr lang="en-US"/>
          </a:p>
        </p:txBody>
      </p:sp>
    </p:spTree>
    <p:extLst>
      <p:ext uri="{BB962C8B-B14F-4D97-AF65-F5344CB8AC3E}">
        <p14:creationId xmlns:p14="http://schemas.microsoft.com/office/powerpoint/2010/main" val="368302407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204</a:t>
            </a:fld>
            <a:endParaRPr lang="en-US"/>
          </a:p>
        </p:txBody>
      </p:sp>
    </p:spTree>
    <p:extLst>
      <p:ext uri="{BB962C8B-B14F-4D97-AF65-F5344CB8AC3E}">
        <p14:creationId xmlns:p14="http://schemas.microsoft.com/office/powerpoint/2010/main" val="330840922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205</a:t>
            </a:fld>
            <a:endParaRPr lang="en-US"/>
          </a:p>
        </p:txBody>
      </p:sp>
    </p:spTree>
    <p:extLst>
      <p:ext uri="{BB962C8B-B14F-4D97-AF65-F5344CB8AC3E}">
        <p14:creationId xmlns:p14="http://schemas.microsoft.com/office/powerpoint/2010/main" val="223602480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206</a:t>
            </a:fld>
            <a:endParaRPr lang="en-US"/>
          </a:p>
        </p:txBody>
      </p:sp>
    </p:spTree>
    <p:extLst>
      <p:ext uri="{BB962C8B-B14F-4D97-AF65-F5344CB8AC3E}">
        <p14:creationId xmlns:p14="http://schemas.microsoft.com/office/powerpoint/2010/main" val="271743495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207</a:t>
            </a:fld>
            <a:endParaRPr lang="en-US"/>
          </a:p>
        </p:txBody>
      </p:sp>
    </p:spTree>
    <p:extLst>
      <p:ext uri="{BB962C8B-B14F-4D97-AF65-F5344CB8AC3E}">
        <p14:creationId xmlns:p14="http://schemas.microsoft.com/office/powerpoint/2010/main" val="259273686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208</a:t>
            </a:fld>
            <a:endParaRPr lang="en-US"/>
          </a:p>
        </p:txBody>
      </p:sp>
    </p:spTree>
    <p:extLst>
      <p:ext uri="{BB962C8B-B14F-4D97-AF65-F5344CB8AC3E}">
        <p14:creationId xmlns:p14="http://schemas.microsoft.com/office/powerpoint/2010/main" val="125895968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209</a:t>
            </a:fld>
            <a:endParaRPr lang="en-US"/>
          </a:p>
        </p:txBody>
      </p:sp>
    </p:spTree>
    <p:extLst>
      <p:ext uri="{BB962C8B-B14F-4D97-AF65-F5344CB8AC3E}">
        <p14:creationId xmlns:p14="http://schemas.microsoft.com/office/powerpoint/2010/main" val="28058195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210</a:t>
            </a:fld>
            <a:endParaRPr lang="en-US"/>
          </a:p>
        </p:txBody>
      </p:sp>
    </p:spTree>
    <p:extLst>
      <p:ext uri="{BB962C8B-B14F-4D97-AF65-F5344CB8AC3E}">
        <p14:creationId xmlns:p14="http://schemas.microsoft.com/office/powerpoint/2010/main" val="132436337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211</a:t>
            </a:fld>
            <a:endParaRPr lang="en-US"/>
          </a:p>
        </p:txBody>
      </p:sp>
    </p:spTree>
    <p:extLst>
      <p:ext uri="{BB962C8B-B14F-4D97-AF65-F5344CB8AC3E}">
        <p14:creationId xmlns:p14="http://schemas.microsoft.com/office/powerpoint/2010/main" val="189445164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212</a:t>
            </a:fld>
            <a:endParaRPr lang="en-US"/>
          </a:p>
        </p:txBody>
      </p:sp>
    </p:spTree>
    <p:extLst>
      <p:ext uri="{BB962C8B-B14F-4D97-AF65-F5344CB8AC3E}">
        <p14:creationId xmlns:p14="http://schemas.microsoft.com/office/powerpoint/2010/main" val="971072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a:t>
            </a:fld>
            <a:endParaRPr lang="en-US"/>
          </a:p>
        </p:txBody>
      </p:sp>
    </p:spTree>
    <p:extLst>
      <p:ext uri="{BB962C8B-B14F-4D97-AF65-F5344CB8AC3E}">
        <p14:creationId xmlns:p14="http://schemas.microsoft.com/office/powerpoint/2010/main" val="4092875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a:t>
            </a:fld>
            <a:endParaRPr lang="en-US"/>
          </a:p>
        </p:txBody>
      </p:sp>
    </p:spTree>
    <p:extLst>
      <p:ext uri="{BB962C8B-B14F-4D97-AF65-F5344CB8AC3E}">
        <p14:creationId xmlns:p14="http://schemas.microsoft.com/office/powerpoint/2010/main" val="241832297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213</a:t>
            </a:fld>
            <a:endParaRPr lang="en-US"/>
          </a:p>
        </p:txBody>
      </p:sp>
    </p:spTree>
    <p:extLst>
      <p:ext uri="{BB962C8B-B14F-4D97-AF65-F5344CB8AC3E}">
        <p14:creationId xmlns:p14="http://schemas.microsoft.com/office/powerpoint/2010/main" val="28406939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214</a:t>
            </a:fld>
            <a:endParaRPr lang="en-US"/>
          </a:p>
        </p:txBody>
      </p:sp>
    </p:spTree>
    <p:extLst>
      <p:ext uri="{BB962C8B-B14F-4D97-AF65-F5344CB8AC3E}">
        <p14:creationId xmlns:p14="http://schemas.microsoft.com/office/powerpoint/2010/main" val="274194105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215</a:t>
            </a:fld>
            <a:endParaRPr lang="en-US"/>
          </a:p>
        </p:txBody>
      </p:sp>
    </p:spTree>
    <p:extLst>
      <p:ext uri="{BB962C8B-B14F-4D97-AF65-F5344CB8AC3E}">
        <p14:creationId xmlns:p14="http://schemas.microsoft.com/office/powerpoint/2010/main" val="328974206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216</a:t>
            </a:fld>
            <a:endParaRPr lang="en-US"/>
          </a:p>
        </p:txBody>
      </p:sp>
    </p:spTree>
    <p:extLst>
      <p:ext uri="{BB962C8B-B14F-4D97-AF65-F5344CB8AC3E}">
        <p14:creationId xmlns:p14="http://schemas.microsoft.com/office/powerpoint/2010/main" val="84155459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219</a:t>
            </a:fld>
            <a:endParaRPr lang="en-US"/>
          </a:p>
        </p:txBody>
      </p:sp>
    </p:spTree>
    <p:extLst>
      <p:ext uri="{BB962C8B-B14F-4D97-AF65-F5344CB8AC3E}">
        <p14:creationId xmlns:p14="http://schemas.microsoft.com/office/powerpoint/2010/main" val="147397133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220</a:t>
            </a:fld>
            <a:endParaRPr lang="en-US"/>
          </a:p>
        </p:txBody>
      </p:sp>
    </p:spTree>
    <p:extLst>
      <p:ext uri="{BB962C8B-B14F-4D97-AF65-F5344CB8AC3E}">
        <p14:creationId xmlns:p14="http://schemas.microsoft.com/office/powerpoint/2010/main" val="171050596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221</a:t>
            </a:fld>
            <a:endParaRPr lang="en-US"/>
          </a:p>
        </p:txBody>
      </p:sp>
    </p:spTree>
    <p:extLst>
      <p:ext uri="{BB962C8B-B14F-4D97-AF65-F5344CB8AC3E}">
        <p14:creationId xmlns:p14="http://schemas.microsoft.com/office/powerpoint/2010/main" val="308511523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222</a:t>
            </a:fld>
            <a:endParaRPr lang="en-US"/>
          </a:p>
        </p:txBody>
      </p:sp>
    </p:spTree>
    <p:extLst>
      <p:ext uri="{BB962C8B-B14F-4D97-AF65-F5344CB8AC3E}">
        <p14:creationId xmlns:p14="http://schemas.microsoft.com/office/powerpoint/2010/main" val="369524358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223</a:t>
            </a:fld>
            <a:endParaRPr lang="en-US"/>
          </a:p>
        </p:txBody>
      </p:sp>
    </p:spTree>
    <p:extLst>
      <p:ext uri="{BB962C8B-B14F-4D97-AF65-F5344CB8AC3E}">
        <p14:creationId xmlns:p14="http://schemas.microsoft.com/office/powerpoint/2010/main" val="103388111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224</a:t>
            </a:fld>
            <a:endParaRPr lang="en-US"/>
          </a:p>
        </p:txBody>
      </p:sp>
    </p:spTree>
    <p:extLst>
      <p:ext uri="{BB962C8B-B14F-4D97-AF65-F5344CB8AC3E}">
        <p14:creationId xmlns:p14="http://schemas.microsoft.com/office/powerpoint/2010/main" val="1917107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a:t>
            </a:fld>
            <a:endParaRPr lang="en-US"/>
          </a:p>
        </p:txBody>
      </p:sp>
    </p:spTree>
    <p:extLst>
      <p:ext uri="{BB962C8B-B14F-4D97-AF65-F5344CB8AC3E}">
        <p14:creationId xmlns:p14="http://schemas.microsoft.com/office/powerpoint/2010/main" val="1498770064"/>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225</a:t>
            </a:fld>
            <a:endParaRPr lang="en-US"/>
          </a:p>
        </p:txBody>
      </p:sp>
    </p:spTree>
    <p:extLst>
      <p:ext uri="{BB962C8B-B14F-4D97-AF65-F5344CB8AC3E}">
        <p14:creationId xmlns:p14="http://schemas.microsoft.com/office/powerpoint/2010/main" val="287614384"/>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226</a:t>
            </a:fld>
            <a:endParaRPr lang="en-US"/>
          </a:p>
        </p:txBody>
      </p:sp>
    </p:spTree>
    <p:extLst>
      <p:ext uri="{BB962C8B-B14F-4D97-AF65-F5344CB8AC3E}">
        <p14:creationId xmlns:p14="http://schemas.microsoft.com/office/powerpoint/2010/main" val="243223847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227</a:t>
            </a:fld>
            <a:endParaRPr lang="en-US"/>
          </a:p>
        </p:txBody>
      </p:sp>
    </p:spTree>
    <p:extLst>
      <p:ext uri="{BB962C8B-B14F-4D97-AF65-F5344CB8AC3E}">
        <p14:creationId xmlns:p14="http://schemas.microsoft.com/office/powerpoint/2010/main" val="391771252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228</a:t>
            </a:fld>
            <a:endParaRPr lang="en-US"/>
          </a:p>
        </p:txBody>
      </p:sp>
    </p:spTree>
    <p:extLst>
      <p:ext uri="{BB962C8B-B14F-4D97-AF65-F5344CB8AC3E}">
        <p14:creationId xmlns:p14="http://schemas.microsoft.com/office/powerpoint/2010/main" val="278449723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229</a:t>
            </a:fld>
            <a:endParaRPr lang="en-US"/>
          </a:p>
        </p:txBody>
      </p:sp>
    </p:spTree>
    <p:extLst>
      <p:ext uri="{BB962C8B-B14F-4D97-AF65-F5344CB8AC3E}">
        <p14:creationId xmlns:p14="http://schemas.microsoft.com/office/powerpoint/2010/main" val="256486007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230</a:t>
            </a:fld>
            <a:endParaRPr lang="en-US"/>
          </a:p>
        </p:txBody>
      </p:sp>
    </p:spTree>
    <p:extLst>
      <p:ext uri="{BB962C8B-B14F-4D97-AF65-F5344CB8AC3E}">
        <p14:creationId xmlns:p14="http://schemas.microsoft.com/office/powerpoint/2010/main" val="140141183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231</a:t>
            </a:fld>
            <a:endParaRPr lang="en-US"/>
          </a:p>
        </p:txBody>
      </p:sp>
    </p:spTree>
    <p:extLst>
      <p:ext uri="{BB962C8B-B14F-4D97-AF65-F5344CB8AC3E}">
        <p14:creationId xmlns:p14="http://schemas.microsoft.com/office/powerpoint/2010/main" val="222565617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232</a:t>
            </a:fld>
            <a:endParaRPr lang="en-US"/>
          </a:p>
        </p:txBody>
      </p:sp>
    </p:spTree>
    <p:extLst>
      <p:ext uri="{BB962C8B-B14F-4D97-AF65-F5344CB8AC3E}">
        <p14:creationId xmlns:p14="http://schemas.microsoft.com/office/powerpoint/2010/main" val="72331260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233</a:t>
            </a:fld>
            <a:endParaRPr lang="en-US"/>
          </a:p>
        </p:txBody>
      </p:sp>
    </p:spTree>
    <p:extLst>
      <p:ext uri="{BB962C8B-B14F-4D97-AF65-F5344CB8AC3E}">
        <p14:creationId xmlns:p14="http://schemas.microsoft.com/office/powerpoint/2010/main" val="349912592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234</a:t>
            </a:fld>
            <a:endParaRPr lang="en-US"/>
          </a:p>
        </p:txBody>
      </p:sp>
    </p:spTree>
    <p:extLst>
      <p:ext uri="{BB962C8B-B14F-4D97-AF65-F5344CB8AC3E}">
        <p14:creationId xmlns:p14="http://schemas.microsoft.com/office/powerpoint/2010/main" val="4277420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a:t>
            </a:fld>
            <a:endParaRPr lang="en-US"/>
          </a:p>
        </p:txBody>
      </p:sp>
    </p:spTree>
    <p:extLst>
      <p:ext uri="{BB962C8B-B14F-4D97-AF65-F5344CB8AC3E}">
        <p14:creationId xmlns:p14="http://schemas.microsoft.com/office/powerpoint/2010/main" val="2516917794"/>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235</a:t>
            </a:fld>
            <a:endParaRPr lang="en-US"/>
          </a:p>
        </p:txBody>
      </p:sp>
    </p:spTree>
    <p:extLst>
      <p:ext uri="{BB962C8B-B14F-4D97-AF65-F5344CB8AC3E}">
        <p14:creationId xmlns:p14="http://schemas.microsoft.com/office/powerpoint/2010/main" val="1694721587"/>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236</a:t>
            </a:fld>
            <a:endParaRPr lang="en-US"/>
          </a:p>
        </p:txBody>
      </p:sp>
    </p:spTree>
    <p:extLst>
      <p:ext uri="{BB962C8B-B14F-4D97-AF65-F5344CB8AC3E}">
        <p14:creationId xmlns:p14="http://schemas.microsoft.com/office/powerpoint/2010/main" val="318033343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237</a:t>
            </a:fld>
            <a:endParaRPr lang="en-US"/>
          </a:p>
        </p:txBody>
      </p:sp>
    </p:spTree>
    <p:extLst>
      <p:ext uri="{BB962C8B-B14F-4D97-AF65-F5344CB8AC3E}">
        <p14:creationId xmlns:p14="http://schemas.microsoft.com/office/powerpoint/2010/main" val="4126504715"/>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238</a:t>
            </a:fld>
            <a:endParaRPr lang="en-US"/>
          </a:p>
        </p:txBody>
      </p:sp>
    </p:spTree>
    <p:extLst>
      <p:ext uri="{BB962C8B-B14F-4D97-AF65-F5344CB8AC3E}">
        <p14:creationId xmlns:p14="http://schemas.microsoft.com/office/powerpoint/2010/main" val="2507092926"/>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239</a:t>
            </a:fld>
            <a:endParaRPr lang="en-US"/>
          </a:p>
        </p:txBody>
      </p:sp>
    </p:spTree>
    <p:extLst>
      <p:ext uri="{BB962C8B-B14F-4D97-AF65-F5344CB8AC3E}">
        <p14:creationId xmlns:p14="http://schemas.microsoft.com/office/powerpoint/2010/main" val="373363560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240</a:t>
            </a:fld>
            <a:endParaRPr lang="en-US"/>
          </a:p>
        </p:txBody>
      </p:sp>
    </p:spTree>
    <p:extLst>
      <p:ext uri="{BB962C8B-B14F-4D97-AF65-F5344CB8AC3E}">
        <p14:creationId xmlns:p14="http://schemas.microsoft.com/office/powerpoint/2010/main" val="692975225"/>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241</a:t>
            </a:fld>
            <a:endParaRPr lang="en-US"/>
          </a:p>
        </p:txBody>
      </p:sp>
    </p:spTree>
    <p:extLst>
      <p:ext uri="{BB962C8B-B14F-4D97-AF65-F5344CB8AC3E}">
        <p14:creationId xmlns:p14="http://schemas.microsoft.com/office/powerpoint/2010/main" val="389998880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242</a:t>
            </a:fld>
            <a:endParaRPr lang="en-US"/>
          </a:p>
        </p:txBody>
      </p:sp>
    </p:spTree>
    <p:extLst>
      <p:ext uri="{BB962C8B-B14F-4D97-AF65-F5344CB8AC3E}">
        <p14:creationId xmlns:p14="http://schemas.microsoft.com/office/powerpoint/2010/main" val="4131062038"/>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243</a:t>
            </a:fld>
            <a:endParaRPr lang="en-US"/>
          </a:p>
        </p:txBody>
      </p:sp>
    </p:spTree>
    <p:extLst>
      <p:ext uri="{BB962C8B-B14F-4D97-AF65-F5344CB8AC3E}">
        <p14:creationId xmlns:p14="http://schemas.microsoft.com/office/powerpoint/2010/main" val="205861131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244</a:t>
            </a:fld>
            <a:endParaRPr lang="en-US"/>
          </a:p>
        </p:txBody>
      </p:sp>
    </p:spTree>
    <p:extLst>
      <p:ext uri="{BB962C8B-B14F-4D97-AF65-F5344CB8AC3E}">
        <p14:creationId xmlns:p14="http://schemas.microsoft.com/office/powerpoint/2010/main" val="2140623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a:t>
            </a:fld>
            <a:endParaRPr lang="en-US"/>
          </a:p>
        </p:txBody>
      </p:sp>
    </p:spTree>
    <p:extLst>
      <p:ext uri="{BB962C8B-B14F-4D97-AF65-F5344CB8AC3E}">
        <p14:creationId xmlns:p14="http://schemas.microsoft.com/office/powerpoint/2010/main" val="1569450205"/>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245</a:t>
            </a:fld>
            <a:endParaRPr lang="en-US"/>
          </a:p>
        </p:txBody>
      </p:sp>
    </p:spTree>
    <p:extLst>
      <p:ext uri="{BB962C8B-B14F-4D97-AF65-F5344CB8AC3E}">
        <p14:creationId xmlns:p14="http://schemas.microsoft.com/office/powerpoint/2010/main" val="2542441406"/>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246</a:t>
            </a:fld>
            <a:endParaRPr lang="en-US"/>
          </a:p>
        </p:txBody>
      </p:sp>
    </p:spTree>
    <p:extLst>
      <p:ext uri="{BB962C8B-B14F-4D97-AF65-F5344CB8AC3E}">
        <p14:creationId xmlns:p14="http://schemas.microsoft.com/office/powerpoint/2010/main" val="117818854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247</a:t>
            </a:fld>
            <a:endParaRPr lang="en-US"/>
          </a:p>
        </p:txBody>
      </p:sp>
    </p:spTree>
    <p:extLst>
      <p:ext uri="{BB962C8B-B14F-4D97-AF65-F5344CB8AC3E}">
        <p14:creationId xmlns:p14="http://schemas.microsoft.com/office/powerpoint/2010/main" val="21611980"/>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248</a:t>
            </a:fld>
            <a:endParaRPr lang="en-US"/>
          </a:p>
        </p:txBody>
      </p:sp>
    </p:spTree>
    <p:extLst>
      <p:ext uri="{BB962C8B-B14F-4D97-AF65-F5344CB8AC3E}">
        <p14:creationId xmlns:p14="http://schemas.microsoft.com/office/powerpoint/2010/main" val="967866557"/>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249</a:t>
            </a:fld>
            <a:endParaRPr lang="en-US"/>
          </a:p>
        </p:txBody>
      </p:sp>
    </p:spTree>
    <p:extLst>
      <p:ext uri="{BB962C8B-B14F-4D97-AF65-F5344CB8AC3E}">
        <p14:creationId xmlns:p14="http://schemas.microsoft.com/office/powerpoint/2010/main" val="631672490"/>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250</a:t>
            </a:fld>
            <a:endParaRPr lang="en-US"/>
          </a:p>
        </p:txBody>
      </p:sp>
    </p:spTree>
    <p:extLst>
      <p:ext uri="{BB962C8B-B14F-4D97-AF65-F5344CB8AC3E}">
        <p14:creationId xmlns:p14="http://schemas.microsoft.com/office/powerpoint/2010/main" val="2954014138"/>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251</a:t>
            </a:fld>
            <a:endParaRPr lang="en-US"/>
          </a:p>
        </p:txBody>
      </p:sp>
    </p:spTree>
    <p:extLst>
      <p:ext uri="{BB962C8B-B14F-4D97-AF65-F5344CB8AC3E}">
        <p14:creationId xmlns:p14="http://schemas.microsoft.com/office/powerpoint/2010/main" val="392502272"/>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254</a:t>
            </a:fld>
            <a:endParaRPr lang="en-US"/>
          </a:p>
        </p:txBody>
      </p:sp>
    </p:spTree>
    <p:extLst>
      <p:ext uri="{BB962C8B-B14F-4D97-AF65-F5344CB8AC3E}">
        <p14:creationId xmlns:p14="http://schemas.microsoft.com/office/powerpoint/2010/main" val="174752507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255</a:t>
            </a:fld>
            <a:endParaRPr lang="en-US"/>
          </a:p>
        </p:txBody>
      </p:sp>
    </p:spTree>
    <p:extLst>
      <p:ext uri="{BB962C8B-B14F-4D97-AF65-F5344CB8AC3E}">
        <p14:creationId xmlns:p14="http://schemas.microsoft.com/office/powerpoint/2010/main" val="1763269313"/>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256</a:t>
            </a:fld>
            <a:endParaRPr lang="en-US"/>
          </a:p>
        </p:txBody>
      </p:sp>
    </p:spTree>
    <p:extLst>
      <p:ext uri="{BB962C8B-B14F-4D97-AF65-F5344CB8AC3E}">
        <p14:creationId xmlns:p14="http://schemas.microsoft.com/office/powerpoint/2010/main" val="2532926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a:t>
            </a:fld>
            <a:endParaRPr lang="en-US"/>
          </a:p>
        </p:txBody>
      </p:sp>
    </p:spTree>
    <p:extLst>
      <p:ext uri="{BB962C8B-B14F-4D97-AF65-F5344CB8AC3E}">
        <p14:creationId xmlns:p14="http://schemas.microsoft.com/office/powerpoint/2010/main" val="1187067630"/>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257</a:t>
            </a:fld>
            <a:endParaRPr lang="en-US"/>
          </a:p>
        </p:txBody>
      </p:sp>
    </p:spTree>
    <p:extLst>
      <p:ext uri="{BB962C8B-B14F-4D97-AF65-F5344CB8AC3E}">
        <p14:creationId xmlns:p14="http://schemas.microsoft.com/office/powerpoint/2010/main" val="928775782"/>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258</a:t>
            </a:fld>
            <a:endParaRPr lang="en-US"/>
          </a:p>
        </p:txBody>
      </p:sp>
    </p:spTree>
    <p:extLst>
      <p:ext uri="{BB962C8B-B14F-4D97-AF65-F5344CB8AC3E}">
        <p14:creationId xmlns:p14="http://schemas.microsoft.com/office/powerpoint/2010/main" val="2603326306"/>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259</a:t>
            </a:fld>
            <a:endParaRPr lang="en-US"/>
          </a:p>
        </p:txBody>
      </p:sp>
    </p:spTree>
    <p:extLst>
      <p:ext uri="{BB962C8B-B14F-4D97-AF65-F5344CB8AC3E}">
        <p14:creationId xmlns:p14="http://schemas.microsoft.com/office/powerpoint/2010/main" val="471853472"/>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260</a:t>
            </a:fld>
            <a:endParaRPr lang="en-US"/>
          </a:p>
        </p:txBody>
      </p:sp>
    </p:spTree>
    <p:extLst>
      <p:ext uri="{BB962C8B-B14F-4D97-AF65-F5344CB8AC3E}">
        <p14:creationId xmlns:p14="http://schemas.microsoft.com/office/powerpoint/2010/main" val="3689225468"/>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261</a:t>
            </a:fld>
            <a:endParaRPr lang="en-US"/>
          </a:p>
        </p:txBody>
      </p:sp>
    </p:spTree>
    <p:extLst>
      <p:ext uri="{BB962C8B-B14F-4D97-AF65-F5344CB8AC3E}">
        <p14:creationId xmlns:p14="http://schemas.microsoft.com/office/powerpoint/2010/main" val="2073250166"/>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262</a:t>
            </a:fld>
            <a:endParaRPr lang="en-US"/>
          </a:p>
        </p:txBody>
      </p:sp>
    </p:spTree>
    <p:extLst>
      <p:ext uri="{BB962C8B-B14F-4D97-AF65-F5344CB8AC3E}">
        <p14:creationId xmlns:p14="http://schemas.microsoft.com/office/powerpoint/2010/main" val="2835447258"/>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263</a:t>
            </a:fld>
            <a:endParaRPr lang="en-US"/>
          </a:p>
        </p:txBody>
      </p:sp>
    </p:spTree>
    <p:extLst>
      <p:ext uri="{BB962C8B-B14F-4D97-AF65-F5344CB8AC3E}">
        <p14:creationId xmlns:p14="http://schemas.microsoft.com/office/powerpoint/2010/main" val="81980831"/>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264</a:t>
            </a:fld>
            <a:endParaRPr lang="en-US"/>
          </a:p>
        </p:txBody>
      </p:sp>
    </p:spTree>
    <p:extLst>
      <p:ext uri="{BB962C8B-B14F-4D97-AF65-F5344CB8AC3E}">
        <p14:creationId xmlns:p14="http://schemas.microsoft.com/office/powerpoint/2010/main" val="3268555361"/>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265</a:t>
            </a:fld>
            <a:endParaRPr lang="en-US"/>
          </a:p>
        </p:txBody>
      </p:sp>
    </p:spTree>
    <p:extLst>
      <p:ext uri="{BB962C8B-B14F-4D97-AF65-F5344CB8AC3E}">
        <p14:creationId xmlns:p14="http://schemas.microsoft.com/office/powerpoint/2010/main" val="246988843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266</a:t>
            </a:fld>
            <a:endParaRPr lang="en-US"/>
          </a:p>
        </p:txBody>
      </p:sp>
    </p:spTree>
    <p:extLst>
      <p:ext uri="{BB962C8B-B14F-4D97-AF65-F5344CB8AC3E}">
        <p14:creationId xmlns:p14="http://schemas.microsoft.com/office/powerpoint/2010/main" val="2965402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a:t>
            </a:fld>
            <a:endParaRPr lang="en-US"/>
          </a:p>
        </p:txBody>
      </p:sp>
    </p:spTree>
    <p:extLst>
      <p:ext uri="{BB962C8B-B14F-4D97-AF65-F5344CB8AC3E}">
        <p14:creationId xmlns:p14="http://schemas.microsoft.com/office/powerpoint/2010/main" val="618228539"/>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267</a:t>
            </a:fld>
            <a:endParaRPr lang="en-US"/>
          </a:p>
        </p:txBody>
      </p:sp>
    </p:spTree>
    <p:extLst>
      <p:ext uri="{BB962C8B-B14F-4D97-AF65-F5344CB8AC3E}">
        <p14:creationId xmlns:p14="http://schemas.microsoft.com/office/powerpoint/2010/main" val="154116780"/>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268</a:t>
            </a:fld>
            <a:endParaRPr lang="en-US"/>
          </a:p>
        </p:txBody>
      </p:sp>
    </p:spTree>
    <p:extLst>
      <p:ext uri="{BB962C8B-B14F-4D97-AF65-F5344CB8AC3E}">
        <p14:creationId xmlns:p14="http://schemas.microsoft.com/office/powerpoint/2010/main" val="2914277427"/>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269</a:t>
            </a:fld>
            <a:endParaRPr lang="en-US"/>
          </a:p>
        </p:txBody>
      </p:sp>
    </p:spTree>
    <p:extLst>
      <p:ext uri="{BB962C8B-B14F-4D97-AF65-F5344CB8AC3E}">
        <p14:creationId xmlns:p14="http://schemas.microsoft.com/office/powerpoint/2010/main" val="2409828021"/>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270</a:t>
            </a:fld>
            <a:endParaRPr lang="en-US"/>
          </a:p>
        </p:txBody>
      </p:sp>
    </p:spTree>
    <p:extLst>
      <p:ext uri="{BB962C8B-B14F-4D97-AF65-F5344CB8AC3E}">
        <p14:creationId xmlns:p14="http://schemas.microsoft.com/office/powerpoint/2010/main" val="2571681827"/>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271</a:t>
            </a:fld>
            <a:endParaRPr lang="en-US"/>
          </a:p>
        </p:txBody>
      </p:sp>
    </p:spTree>
    <p:extLst>
      <p:ext uri="{BB962C8B-B14F-4D97-AF65-F5344CB8AC3E}">
        <p14:creationId xmlns:p14="http://schemas.microsoft.com/office/powerpoint/2010/main" val="4240247136"/>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272</a:t>
            </a:fld>
            <a:endParaRPr lang="en-US"/>
          </a:p>
        </p:txBody>
      </p:sp>
    </p:spTree>
    <p:extLst>
      <p:ext uri="{BB962C8B-B14F-4D97-AF65-F5344CB8AC3E}">
        <p14:creationId xmlns:p14="http://schemas.microsoft.com/office/powerpoint/2010/main" val="1945609939"/>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273</a:t>
            </a:fld>
            <a:endParaRPr lang="en-US"/>
          </a:p>
        </p:txBody>
      </p:sp>
    </p:spTree>
    <p:extLst>
      <p:ext uri="{BB962C8B-B14F-4D97-AF65-F5344CB8AC3E}">
        <p14:creationId xmlns:p14="http://schemas.microsoft.com/office/powerpoint/2010/main" val="1000363473"/>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274</a:t>
            </a:fld>
            <a:endParaRPr lang="en-US"/>
          </a:p>
        </p:txBody>
      </p:sp>
    </p:spTree>
    <p:extLst>
      <p:ext uri="{BB962C8B-B14F-4D97-AF65-F5344CB8AC3E}">
        <p14:creationId xmlns:p14="http://schemas.microsoft.com/office/powerpoint/2010/main" val="2727293492"/>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275</a:t>
            </a:fld>
            <a:endParaRPr lang="en-US"/>
          </a:p>
        </p:txBody>
      </p:sp>
    </p:spTree>
    <p:extLst>
      <p:ext uri="{BB962C8B-B14F-4D97-AF65-F5344CB8AC3E}">
        <p14:creationId xmlns:p14="http://schemas.microsoft.com/office/powerpoint/2010/main" val="411970875"/>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276</a:t>
            </a:fld>
            <a:endParaRPr lang="en-US"/>
          </a:p>
        </p:txBody>
      </p:sp>
    </p:spTree>
    <p:extLst>
      <p:ext uri="{BB962C8B-B14F-4D97-AF65-F5344CB8AC3E}">
        <p14:creationId xmlns:p14="http://schemas.microsoft.com/office/powerpoint/2010/main" val="2335965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a:t>
            </a:fld>
            <a:endParaRPr lang="en-US"/>
          </a:p>
        </p:txBody>
      </p:sp>
    </p:spTree>
    <p:extLst>
      <p:ext uri="{BB962C8B-B14F-4D97-AF65-F5344CB8AC3E}">
        <p14:creationId xmlns:p14="http://schemas.microsoft.com/office/powerpoint/2010/main" val="3417021400"/>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277</a:t>
            </a:fld>
            <a:endParaRPr lang="en-US"/>
          </a:p>
        </p:txBody>
      </p:sp>
    </p:spTree>
    <p:extLst>
      <p:ext uri="{BB962C8B-B14F-4D97-AF65-F5344CB8AC3E}">
        <p14:creationId xmlns:p14="http://schemas.microsoft.com/office/powerpoint/2010/main" val="2069689181"/>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278</a:t>
            </a:fld>
            <a:endParaRPr lang="en-US"/>
          </a:p>
        </p:txBody>
      </p:sp>
    </p:spTree>
    <p:extLst>
      <p:ext uri="{BB962C8B-B14F-4D97-AF65-F5344CB8AC3E}">
        <p14:creationId xmlns:p14="http://schemas.microsoft.com/office/powerpoint/2010/main" val="2720717544"/>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279</a:t>
            </a:fld>
            <a:endParaRPr lang="en-US"/>
          </a:p>
        </p:txBody>
      </p:sp>
    </p:spTree>
    <p:extLst>
      <p:ext uri="{BB962C8B-B14F-4D97-AF65-F5344CB8AC3E}">
        <p14:creationId xmlns:p14="http://schemas.microsoft.com/office/powerpoint/2010/main" val="2084954125"/>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280</a:t>
            </a:fld>
            <a:endParaRPr lang="en-US"/>
          </a:p>
        </p:txBody>
      </p:sp>
    </p:spTree>
    <p:extLst>
      <p:ext uri="{BB962C8B-B14F-4D97-AF65-F5344CB8AC3E}">
        <p14:creationId xmlns:p14="http://schemas.microsoft.com/office/powerpoint/2010/main" val="345842147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281</a:t>
            </a:fld>
            <a:endParaRPr lang="en-US"/>
          </a:p>
        </p:txBody>
      </p:sp>
    </p:spTree>
    <p:extLst>
      <p:ext uri="{BB962C8B-B14F-4D97-AF65-F5344CB8AC3E}">
        <p14:creationId xmlns:p14="http://schemas.microsoft.com/office/powerpoint/2010/main" val="2062241370"/>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282</a:t>
            </a:fld>
            <a:endParaRPr lang="en-US"/>
          </a:p>
        </p:txBody>
      </p:sp>
    </p:spTree>
    <p:extLst>
      <p:ext uri="{BB962C8B-B14F-4D97-AF65-F5344CB8AC3E}">
        <p14:creationId xmlns:p14="http://schemas.microsoft.com/office/powerpoint/2010/main" val="929707220"/>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283</a:t>
            </a:fld>
            <a:endParaRPr lang="en-US"/>
          </a:p>
        </p:txBody>
      </p:sp>
    </p:spTree>
    <p:extLst>
      <p:ext uri="{BB962C8B-B14F-4D97-AF65-F5344CB8AC3E}">
        <p14:creationId xmlns:p14="http://schemas.microsoft.com/office/powerpoint/2010/main" val="2168411534"/>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284</a:t>
            </a:fld>
            <a:endParaRPr lang="en-US"/>
          </a:p>
        </p:txBody>
      </p:sp>
    </p:spTree>
    <p:extLst>
      <p:ext uri="{BB962C8B-B14F-4D97-AF65-F5344CB8AC3E}">
        <p14:creationId xmlns:p14="http://schemas.microsoft.com/office/powerpoint/2010/main" val="1988692621"/>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285</a:t>
            </a:fld>
            <a:endParaRPr lang="en-US"/>
          </a:p>
        </p:txBody>
      </p:sp>
    </p:spTree>
    <p:extLst>
      <p:ext uri="{BB962C8B-B14F-4D97-AF65-F5344CB8AC3E}">
        <p14:creationId xmlns:p14="http://schemas.microsoft.com/office/powerpoint/2010/main" val="3534354719"/>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286</a:t>
            </a:fld>
            <a:endParaRPr lang="en-US"/>
          </a:p>
        </p:txBody>
      </p:sp>
    </p:spTree>
    <p:extLst>
      <p:ext uri="{BB962C8B-B14F-4D97-AF65-F5344CB8AC3E}">
        <p14:creationId xmlns:p14="http://schemas.microsoft.com/office/powerpoint/2010/main" val="2049841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a:t>
            </a:fld>
            <a:endParaRPr lang="en-US"/>
          </a:p>
        </p:txBody>
      </p:sp>
    </p:spTree>
    <p:extLst>
      <p:ext uri="{BB962C8B-B14F-4D97-AF65-F5344CB8AC3E}">
        <p14:creationId xmlns:p14="http://schemas.microsoft.com/office/powerpoint/2010/main" val="882201348"/>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287</a:t>
            </a:fld>
            <a:endParaRPr lang="en-US"/>
          </a:p>
        </p:txBody>
      </p:sp>
    </p:spTree>
    <p:extLst>
      <p:ext uri="{BB962C8B-B14F-4D97-AF65-F5344CB8AC3E}">
        <p14:creationId xmlns:p14="http://schemas.microsoft.com/office/powerpoint/2010/main" val="1383988519"/>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288</a:t>
            </a:fld>
            <a:endParaRPr lang="en-US"/>
          </a:p>
        </p:txBody>
      </p:sp>
    </p:spTree>
    <p:extLst>
      <p:ext uri="{BB962C8B-B14F-4D97-AF65-F5344CB8AC3E}">
        <p14:creationId xmlns:p14="http://schemas.microsoft.com/office/powerpoint/2010/main" val="1275212927"/>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289</a:t>
            </a:fld>
            <a:endParaRPr lang="en-US"/>
          </a:p>
        </p:txBody>
      </p:sp>
    </p:spTree>
    <p:extLst>
      <p:ext uri="{BB962C8B-B14F-4D97-AF65-F5344CB8AC3E}">
        <p14:creationId xmlns:p14="http://schemas.microsoft.com/office/powerpoint/2010/main" val="2497263273"/>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290</a:t>
            </a:fld>
            <a:endParaRPr lang="en-US"/>
          </a:p>
        </p:txBody>
      </p:sp>
    </p:spTree>
    <p:extLst>
      <p:ext uri="{BB962C8B-B14F-4D97-AF65-F5344CB8AC3E}">
        <p14:creationId xmlns:p14="http://schemas.microsoft.com/office/powerpoint/2010/main" val="3658713376"/>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291</a:t>
            </a:fld>
            <a:endParaRPr lang="en-US"/>
          </a:p>
        </p:txBody>
      </p:sp>
    </p:spTree>
    <p:extLst>
      <p:ext uri="{BB962C8B-B14F-4D97-AF65-F5344CB8AC3E}">
        <p14:creationId xmlns:p14="http://schemas.microsoft.com/office/powerpoint/2010/main" val="4171429537"/>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292</a:t>
            </a:fld>
            <a:endParaRPr lang="en-US"/>
          </a:p>
        </p:txBody>
      </p:sp>
    </p:spTree>
    <p:extLst>
      <p:ext uri="{BB962C8B-B14F-4D97-AF65-F5344CB8AC3E}">
        <p14:creationId xmlns:p14="http://schemas.microsoft.com/office/powerpoint/2010/main" val="721016894"/>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293</a:t>
            </a:fld>
            <a:endParaRPr lang="en-US"/>
          </a:p>
        </p:txBody>
      </p:sp>
    </p:spTree>
    <p:extLst>
      <p:ext uri="{BB962C8B-B14F-4D97-AF65-F5344CB8AC3E}">
        <p14:creationId xmlns:p14="http://schemas.microsoft.com/office/powerpoint/2010/main" val="3025534967"/>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294</a:t>
            </a:fld>
            <a:endParaRPr lang="en-US"/>
          </a:p>
        </p:txBody>
      </p:sp>
    </p:spTree>
    <p:extLst>
      <p:ext uri="{BB962C8B-B14F-4D97-AF65-F5344CB8AC3E}">
        <p14:creationId xmlns:p14="http://schemas.microsoft.com/office/powerpoint/2010/main" val="213294857"/>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295</a:t>
            </a:fld>
            <a:endParaRPr lang="en-US"/>
          </a:p>
        </p:txBody>
      </p:sp>
    </p:spTree>
    <p:extLst>
      <p:ext uri="{BB962C8B-B14F-4D97-AF65-F5344CB8AC3E}">
        <p14:creationId xmlns:p14="http://schemas.microsoft.com/office/powerpoint/2010/main" val="3248040834"/>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298</a:t>
            </a:fld>
            <a:endParaRPr lang="en-US"/>
          </a:p>
        </p:txBody>
      </p:sp>
    </p:spTree>
    <p:extLst>
      <p:ext uri="{BB962C8B-B14F-4D97-AF65-F5344CB8AC3E}">
        <p14:creationId xmlns:p14="http://schemas.microsoft.com/office/powerpoint/2010/main" val="860790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a:t>
            </a:fld>
            <a:endParaRPr lang="en-US"/>
          </a:p>
        </p:txBody>
      </p:sp>
    </p:spTree>
    <p:extLst>
      <p:ext uri="{BB962C8B-B14F-4D97-AF65-F5344CB8AC3E}">
        <p14:creationId xmlns:p14="http://schemas.microsoft.com/office/powerpoint/2010/main" val="2398622276"/>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299</a:t>
            </a:fld>
            <a:endParaRPr lang="en-US"/>
          </a:p>
        </p:txBody>
      </p:sp>
    </p:spTree>
    <p:extLst>
      <p:ext uri="{BB962C8B-B14F-4D97-AF65-F5344CB8AC3E}">
        <p14:creationId xmlns:p14="http://schemas.microsoft.com/office/powerpoint/2010/main" val="3413898633"/>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300</a:t>
            </a:fld>
            <a:endParaRPr lang="en-US"/>
          </a:p>
        </p:txBody>
      </p:sp>
    </p:spTree>
    <p:extLst>
      <p:ext uri="{BB962C8B-B14F-4D97-AF65-F5344CB8AC3E}">
        <p14:creationId xmlns:p14="http://schemas.microsoft.com/office/powerpoint/2010/main" val="3610287280"/>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301</a:t>
            </a:fld>
            <a:endParaRPr lang="en-US"/>
          </a:p>
        </p:txBody>
      </p:sp>
    </p:spTree>
    <p:extLst>
      <p:ext uri="{BB962C8B-B14F-4D97-AF65-F5344CB8AC3E}">
        <p14:creationId xmlns:p14="http://schemas.microsoft.com/office/powerpoint/2010/main" val="2464821036"/>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302</a:t>
            </a:fld>
            <a:endParaRPr lang="en-US"/>
          </a:p>
        </p:txBody>
      </p:sp>
    </p:spTree>
    <p:extLst>
      <p:ext uri="{BB962C8B-B14F-4D97-AF65-F5344CB8AC3E}">
        <p14:creationId xmlns:p14="http://schemas.microsoft.com/office/powerpoint/2010/main" val="3150717527"/>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303</a:t>
            </a:fld>
            <a:endParaRPr lang="en-US"/>
          </a:p>
        </p:txBody>
      </p:sp>
    </p:spTree>
    <p:extLst>
      <p:ext uri="{BB962C8B-B14F-4D97-AF65-F5344CB8AC3E}">
        <p14:creationId xmlns:p14="http://schemas.microsoft.com/office/powerpoint/2010/main" val="2583409515"/>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304</a:t>
            </a:fld>
            <a:endParaRPr lang="en-US"/>
          </a:p>
        </p:txBody>
      </p:sp>
    </p:spTree>
    <p:extLst>
      <p:ext uri="{BB962C8B-B14F-4D97-AF65-F5344CB8AC3E}">
        <p14:creationId xmlns:p14="http://schemas.microsoft.com/office/powerpoint/2010/main" val="2278594319"/>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305</a:t>
            </a:fld>
            <a:endParaRPr lang="en-US"/>
          </a:p>
        </p:txBody>
      </p:sp>
    </p:spTree>
    <p:extLst>
      <p:ext uri="{BB962C8B-B14F-4D97-AF65-F5344CB8AC3E}">
        <p14:creationId xmlns:p14="http://schemas.microsoft.com/office/powerpoint/2010/main" val="3502497525"/>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306</a:t>
            </a:fld>
            <a:endParaRPr lang="en-US"/>
          </a:p>
        </p:txBody>
      </p:sp>
    </p:spTree>
    <p:extLst>
      <p:ext uri="{BB962C8B-B14F-4D97-AF65-F5344CB8AC3E}">
        <p14:creationId xmlns:p14="http://schemas.microsoft.com/office/powerpoint/2010/main" val="793417850"/>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307</a:t>
            </a:fld>
            <a:endParaRPr lang="en-US"/>
          </a:p>
        </p:txBody>
      </p:sp>
    </p:spTree>
    <p:extLst>
      <p:ext uri="{BB962C8B-B14F-4D97-AF65-F5344CB8AC3E}">
        <p14:creationId xmlns:p14="http://schemas.microsoft.com/office/powerpoint/2010/main" val="202553164"/>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308</a:t>
            </a:fld>
            <a:endParaRPr lang="en-US"/>
          </a:p>
        </p:txBody>
      </p:sp>
    </p:spTree>
    <p:extLst>
      <p:ext uri="{BB962C8B-B14F-4D97-AF65-F5344CB8AC3E}">
        <p14:creationId xmlns:p14="http://schemas.microsoft.com/office/powerpoint/2010/main" val="1951736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a:t>
            </a:fld>
            <a:endParaRPr lang="en-US"/>
          </a:p>
        </p:txBody>
      </p:sp>
    </p:spTree>
    <p:extLst>
      <p:ext uri="{BB962C8B-B14F-4D97-AF65-F5344CB8AC3E}">
        <p14:creationId xmlns:p14="http://schemas.microsoft.com/office/powerpoint/2010/main" val="3697775726"/>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309</a:t>
            </a:fld>
            <a:endParaRPr lang="en-US"/>
          </a:p>
        </p:txBody>
      </p:sp>
    </p:spTree>
    <p:extLst>
      <p:ext uri="{BB962C8B-B14F-4D97-AF65-F5344CB8AC3E}">
        <p14:creationId xmlns:p14="http://schemas.microsoft.com/office/powerpoint/2010/main" val="2915524269"/>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310</a:t>
            </a:fld>
            <a:endParaRPr lang="en-US"/>
          </a:p>
        </p:txBody>
      </p:sp>
    </p:spTree>
    <p:extLst>
      <p:ext uri="{BB962C8B-B14F-4D97-AF65-F5344CB8AC3E}">
        <p14:creationId xmlns:p14="http://schemas.microsoft.com/office/powerpoint/2010/main" val="2642463645"/>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311</a:t>
            </a:fld>
            <a:endParaRPr lang="en-US"/>
          </a:p>
        </p:txBody>
      </p:sp>
    </p:spTree>
    <p:extLst>
      <p:ext uri="{BB962C8B-B14F-4D97-AF65-F5344CB8AC3E}">
        <p14:creationId xmlns:p14="http://schemas.microsoft.com/office/powerpoint/2010/main" val="3060066440"/>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312</a:t>
            </a:fld>
            <a:endParaRPr lang="en-US"/>
          </a:p>
        </p:txBody>
      </p:sp>
    </p:spTree>
    <p:extLst>
      <p:ext uri="{BB962C8B-B14F-4D97-AF65-F5344CB8AC3E}">
        <p14:creationId xmlns:p14="http://schemas.microsoft.com/office/powerpoint/2010/main" val="2884149941"/>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313</a:t>
            </a:fld>
            <a:endParaRPr lang="en-US"/>
          </a:p>
        </p:txBody>
      </p:sp>
    </p:spTree>
    <p:extLst>
      <p:ext uri="{BB962C8B-B14F-4D97-AF65-F5344CB8AC3E}">
        <p14:creationId xmlns:p14="http://schemas.microsoft.com/office/powerpoint/2010/main" val="1224108548"/>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314</a:t>
            </a:fld>
            <a:endParaRPr lang="en-US"/>
          </a:p>
        </p:txBody>
      </p:sp>
    </p:spTree>
    <p:extLst>
      <p:ext uri="{BB962C8B-B14F-4D97-AF65-F5344CB8AC3E}">
        <p14:creationId xmlns:p14="http://schemas.microsoft.com/office/powerpoint/2010/main" val="2668424979"/>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315</a:t>
            </a:fld>
            <a:endParaRPr lang="en-US"/>
          </a:p>
        </p:txBody>
      </p:sp>
    </p:spTree>
    <p:extLst>
      <p:ext uri="{BB962C8B-B14F-4D97-AF65-F5344CB8AC3E}">
        <p14:creationId xmlns:p14="http://schemas.microsoft.com/office/powerpoint/2010/main" val="1967091350"/>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316</a:t>
            </a:fld>
            <a:endParaRPr lang="en-US"/>
          </a:p>
        </p:txBody>
      </p:sp>
    </p:spTree>
    <p:extLst>
      <p:ext uri="{BB962C8B-B14F-4D97-AF65-F5344CB8AC3E}">
        <p14:creationId xmlns:p14="http://schemas.microsoft.com/office/powerpoint/2010/main" val="508067310"/>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319</a:t>
            </a:fld>
            <a:endParaRPr lang="en-US"/>
          </a:p>
        </p:txBody>
      </p:sp>
    </p:spTree>
    <p:extLst>
      <p:ext uri="{BB962C8B-B14F-4D97-AF65-F5344CB8AC3E}">
        <p14:creationId xmlns:p14="http://schemas.microsoft.com/office/powerpoint/2010/main" val="2470824835"/>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320</a:t>
            </a:fld>
            <a:endParaRPr lang="en-US"/>
          </a:p>
        </p:txBody>
      </p:sp>
    </p:spTree>
    <p:extLst>
      <p:ext uri="{BB962C8B-B14F-4D97-AF65-F5344CB8AC3E}">
        <p14:creationId xmlns:p14="http://schemas.microsoft.com/office/powerpoint/2010/main" val="1636862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a:t>
            </a:fld>
            <a:endParaRPr lang="en-US"/>
          </a:p>
        </p:txBody>
      </p:sp>
    </p:spTree>
    <p:extLst>
      <p:ext uri="{BB962C8B-B14F-4D97-AF65-F5344CB8AC3E}">
        <p14:creationId xmlns:p14="http://schemas.microsoft.com/office/powerpoint/2010/main" val="903852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a:t>
            </a:fld>
            <a:endParaRPr lang="en-US"/>
          </a:p>
        </p:txBody>
      </p:sp>
    </p:spTree>
    <p:extLst>
      <p:ext uri="{BB962C8B-B14F-4D97-AF65-F5344CB8AC3E}">
        <p14:creationId xmlns:p14="http://schemas.microsoft.com/office/powerpoint/2010/main" val="2710371855"/>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321</a:t>
            </a:fld>
            <a:endParaRPr lang="en-US"/>
          </a:p>
        </p:txBody>
      </p:sp>
    </p:spTree>
    <p:extLst>
      <p:ext uri="{BB962C8B-B14F-4D97-AF65-F5344CB8AC3E}">
        <p14:creationId xmlns:p14="http://schemas.microsoft.com/office/powerpoint/2010/main" val="3161747727"/>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322</a:t>
            </a:fld>
            <a:endParaRPr lang="en-US"/>
          </a:p>
        </p:txBody>
      </p:sp>
    </p:spTree>
    <p:extLst>
      <p:ext uri="{BB962C8B-B14F-4D97-AF65-F5344CB8AC3E}">
        <p14:creationId xmlns:p14="http://schemas.microsoft.com/office/powerpoint/2010/main" val="2195573740"/>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323</a:t>
            </a:fld>
            <a:endParaRPr lang="en-US"/>
          </a:p>
        </p:txBody>
      </p:sp>
    </p:spTree>
    <p:extLst>
      <p:ext uri="{BB962C8B-B14F-4D97-AF65-F5344CB8AC3E}">
        <p14:creationId xmlns:p14="http://schemas.microsoft.com/office/powerpoint/2010/main" val="1928781683"/>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324</a:t>
            </a:fld>
            <a:endParaRPr lang="en-US"/>
          </a:p>
        </p:txBody>
      </p:sp>
    </p:spTree>
    <p:extLst>
      <p:ext uri="{BB962C8B-B14F-4D97-AF65-F5344CB8AC3E}">
        <p14:creationId xmlns:p14="http://schemas.microsoft.com/office/powerpoint/2010/main" val="394345580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325</a:t>
            </a:fld>
            <a:endParaRPr lang="en-US"/>
          </a:p>
        </p:txBody>
      </p:sp>
    </p:spTree>
    <p:extLst>
      <p:ext uri="{BB962C8B-B14F-4D97-AF65-F5344CB8AC3E}">
        <p14:creationId xmlns:p14="http://schemas.microsoft.com/office/powerpoint/2010/main" val="2697888408"/>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326</a:t>
            </a:fld>
            <a:endParaRPr lang="en-US"/>
          </a:p>
        </p:txBody>
      </p:sp>
    </p:spTree>
    <p:extLst>
      <p:ext uri="{BB962C8B-B14F-4D97-AF65-F5344CB8AC3E}">
        <p14:creationId xmlns:p14="http://schemas.microsoft.com/office/powerpoint/2010/main" val="3459367102"/>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327</a:t>
            </a:fld>
            <a:endParaRPr lang="en-US"/>
          </a:p>
        </p:txBody>
      </p:sp>
    </p:spTree>
    <p:extLst>
      <p:ext uri="{BB962C8B-B14F-4D97-AF65-F5344CB8AC3E}">
        <p14:creationId xmlns:p14="http://schemas.microsoft.com/office/powerpoint/2010/main" val="585283655"/>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328</a:t>
            </a:fld>
            <a:endParaRPr lang="en-US"/>
          </a:p>
        </p:txBody>
      </p:sp>
    </p:spTree>
    <p:extLst>
      <p:ext uri="{BB962C8B-B14F-4D97-AF65-F5344CB8AC3E}">
        <p14:creationId xmlns:p14="http://schemas.microsoft.com/office/powerpoint/2010/main" val="1460953660"/>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329</a:t>
            </a:fld>
            <a:endParaRPr lang="en-US"/>
          </a:p>
        </p:txBody>
      </p:sp>
    </p:spTree>
    <p:extLst>
      <p:ext uri="{BB962C8B-B14F-4D97-AF65-F5344CB8AC3E}">
        <p14:creationId xmlns:p14="http://schemas.microsoft.com/office/powerpoint/2010/main" val="1393694778"/>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330</a:t>
            </a:fld>
            <a:endParaRPr lang="en-US"/>
          </a:p>
        </p:txBody>
      </p:sp>
    </p:spTree>
    <p:extLst>
      <p:ext uri="{BB962C8B-B14F-4D97-AF65-F5344CB8AC3E}">
        <p14:creationId xmlns:p14="http://schemas.microsoft.com/office/powerpoint/2010/main" val="27683214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a:t>
            </a:fld>
            <a:endParaRPr lang="en-US"/>
          </a:p>
        </p:txBody>
      </p:sp>
    </p:spTree>
    <p:extLst>
      <p:ext uri="{BB962C8B-B14F-4D97-AF65-F5344CB8AC3E}">
        <p14:creationId xmlns:p14="http://schemas.microsoft.com/office/powerpoint/2010/main" val="615957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a:t>
            </a:fld>
            <a:endParaRPr lang="en-US"/>
          </a:p>
        </p:txBody>
      </p:sp>
    </p:spTree>
    <p:extLst>
      <p:ext uri="{BB962C8B-B14F-4D97-AF65-F5344CB8AC3E}">
        <p14:creationId xmlns:p14="http://schemas.microsoft.com/office/powerpoint/2010/main" val="812376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a:t>
            </a:fld>
            <a:endParaRPr lang="en-US"/>
          </a:p>
        </p:txBody>
      </p:sp>
    </p:spTree>
    <p:extLst>
      <p:ext uri="{BB962C8B-B14F-4D97-AF65-F5344CB8AC3E}">
        <p14:creationId xmlns:p14="http://schemas.microsoft.com/office/powerpoint/2010/main" val="3402828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a:t>
            </a:fld>
            <a:endParaRPr lang="en-US"/>
          </a:p>
        </p:txBody>
      </p:sp>
    </p:spTree>
    <p:extLst>
      <p:ext uri="{BB962C8B-B14F-4D97-AF65-F5344CB8AC3E}">
        <p14:creationId xmlns:p14="http://schemas.microsoft.com/office/powerpoint/2010/main" val="3490993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a:t>
            </a:fld>
            <a:endParaRPr lang="en-US"/>
          </a:p>
        </p:txBody>
      </p:sp>
    </p:spTree>
    <p:extLst>
      <p:ext uri="{BB962C8B-B14F-4D97-AF65-F5344CB8AC3E}">
        <p14:creationId xmlns:p14="http://schemas.microsoft.com/office/powerpoint/2010/main" val="2268287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a:t>
            </a:fld>
            <a:endParaRPr lang="en-US"/>
          </a:p>
        </p:txBody>
      </p:sp>
    </p:spTree>
    <p:extLst>
      <p:ext uri="{BB962C8B-B14F-4D97-AF65-F5344CB8AC3E}">
        <p14:creationId xmlns:p14="http://schemas.microsoft.com/office/powerpoint/2010/main" val="9182302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a:t>
            </a:fld>
            <a:endParaRPr lang="en-US"/>
          </a:p>
        </p:txBody>
      </p:sp>
    </p:spTree>
    <p:extLst>
      <p:ext uri="{BB962C8B-B14F-4D97-AF65-F5344CB8AC3E}">
        <p14:creationId xmlns:p14="http://schemas.microsoft.com/office/powerpoint/2010/main" val="29744791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a:t>
            </a:fld>
            <a:endParaRPr lang="en-US"/>
          </a:p>
        </p:txBody>
      </p:sp>
    </p:spTree>
    <p:extLst>
      <p:ext uri="{BB962C8B-B14F-4D97-AF65-F5344CB8AC3E}">
        <p14:creationId xmlns:p14="http://schemas.microsoft.com/office/powerpoint/2010/main" val="666036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a:t>
            </a:fld>
            <a:endParaRPr lang="en-US"/>
          </a:p>
        </p:txBody>
      </p:sp>
    </p:spTree>
    <p:extLst>
      <p:ext uri="{BB962C8B-B14F-4D97-AF65-F5344CB8AC3E}">
        <p14:creationId xmlns:p14="http://schemas.microsoft.com/office/powerpoint/2010/main" val="1972001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a:t>
            </a:fld>
            <a:endParaRPr lang="en-US"/>
          </a:p>
        </p:txBody>
      </p:sp>
    </p:spTree>
    <p:extLst>
      <p:ext uri="{BB962C8B-B14F-4D97-AF65-F5344CB8AC3E}">
        <p14:creationId xmlns:p14="http://schemas.microsoft.com/office/powerpoint/2010/main" val="33317978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a:t>
            </a:fld>
            <a:endParaRPr lang="en-US"/>
          </a:p>
        </p:txBody>
      </p:sp>
    </p:spTree>
    <p:extLst>
      <p:ext uri="{BB962C8B-B14F-4D97-AF65-F5344CB8AC3E}">
        <p14:creationId xmlns:p14="http://schemas.microsoft.com/office/powerpoint/2010/main" val="40543558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a:t>
            </a:fld>
            <a:endParaRPr lang="en-US"/>
          </a:p>
        </p:txBody>
      </p:sp>
    </p:spTree>
    <p:extLst>
      <p:ext uri="{BB962C8B-B14F-4D97-AF65-F5344CB8AC3E}">
        <p14:creationId xmlns:p14="http://schemas.microsoft.com/office/powerpoint/2010/main" val="5217515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a:t>
            </a:fld>
            <a:endParaRPr lang="en-US"/>
          </a:p>
        </p:txBody>
      </p:sp>
    </p:spTree>
    <p:extLst>
      <p:ext uri="{BB962C8B-B14F-4D97-AF65-F5344CB8AC3E}">
        <p14:creationId xmlns:p14="http://schemas.microsoft.com/office/powerpoint/2010/main" val="36160514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a:t>
            </a:fld>
            <a:endParaRPr lang="en-US"/>
          </a:p>
        </p:txBody>
      </p:sp>
    </p:spTree>
    <p:extLst>
      <p:ext uri="{BB962C8B-B14F-4D97-AF65-F5344CB8AC3E}">
        <p14:creationId xmlns:p14="http://schemas.microsoft.com/office/powerpoint/2010/main" val="2009073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a:t>
            </a:fld>
            <a:endParaRPr lang="en-US"/>
          </a:p>
        </p:txBody>
      </p:sp>
    </p:spTree>
    <p:extLst>
      <p:ext uri="{BB962C8B-B14F-4D97-AF65-F5344CB8AC3E}">
        <p14:creationId xmlns:p14="http://schemas.microsoft.com/office/powerpoint/2010/main" val="25056984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50</a:t>
            </a:fld>
            <a:endParaRPr lang="en-US"/>
          </a:p>
        </p:txBody>
      </p:sp>
    </p:spTree>
    <p:extLst>
      <p:ext uri="{BB962C8B-B14F-4D97-AF65-F5344CB8AC3E}">
        <p14:creationId xmlns:p14="http://schemas.microsoft.com/office/powerpoint/2010/main" val="4082247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a:t>
            </a:fld>
            <a:endParaRPr lang="en-US"/>
          </a:p>
        </p:txBody>
      </p:sp>
    </p:spTree>
    <p:extLst>
      <p:ext uri="{BB962C8B-B14F-4D97-AF65-F5344CB8AC3E}">
        <p14:creationId xmlns:p14="http://schemas.microsoft.com/office/powerpoint/2010/main" val="12970264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a:t>
            </a:fld>
            <a:endParaRPr lang="en-US"/>
          </a:p>
        </p:txBody>
      </p:sp>
    </p:spTree>
    <p:extLst>
      <p:ext uri="{BB962C8B-B14F-4D97-AF65-F5344CB8AC3E}">
        <p14:creationId xmlns:p14="http://schemas.microsoft.com/office/powerpoint/2010/main" val="7069521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53</a:t>
            </a:fld>
            <a:endParaRPr lang="en-US"/>
          </a:p>
        </p:txBody>
      </p:sp>
    </p:spTree>
    <p:extLst>
      <p:ext uri="{BB962C8B-B14F-4D97-AF65-F5344CB8AC3E}">
        <p14:creationId xmlns:p14="http://schemas.microsoft.com/office/powerpoint/2010/main" val="33759771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54</a:t>
            </a:fld>
            <a:endParaRPr lang="en-US"/>
          </a:p>
        </p:txBody>
      </p:sp>
    </p:spTree>
    <p:extLst>
      <p:ext uri="{BB962C8B-B14F-4D97-AF65-F5344CB8AC3E}">
        <p14:creationId xmlns:p14="http://schemas.microsoft.com/office/powerpoint/2010/main" val="621535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a:t>
            </a:fld>
            <a:endParaRPr lang="en-US"/>
          </a:p>
        </p:txBody>
      </p:sp>
    </p:spTree>
    <p:extLst>
      <p:ext uri="{BB962C8B-B14F-4D97-AF65-F5344CB8AC3E}">
        <p14:creationId xmlns:p14="http://schemas.microsoft.com/office/powerpoint/2010/main" val="9678409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55</a:t>
            </a:fld>
            <a:endParaRPr lang="en-US"/>
          </a:p>
        </p:txBody>
      </p:sp>
    </p:spTree>
    <p:extLst>
      <p:ext uri="{BB962C8B-B14F-4D97-AF65-F5344CB8AC3E}">
        <p14:creationId xmlns:p14="http://schemas.microsoft.com/office/powerpoint/2010/main" val="17924005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56</a:t>
            </a:fld>
            <a:endParaRPr lang="en-US"/>
          </a:p>
        </p:txBody>
      </p:sp>
    </p:spTree>
    <p:extLst>
      <p:ext uri="{BB962C8B-B14F-4D97-AF65-F5344CB8AC3E}">
        <p14:creationId xmlns:p14="http://schemas.microsoft.com/office/powerpoint/2010/main" val="29085125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57</a:t>
            </a:fld>
            <a:endParaRPr lang="en-US"/>
          </a:p>
        </p:txBody>
      </p:sp>
    </p:spTree>
    <p:extLst>
      <p:ext uri="{BB962C8B-B14F-4D97-AF65-F5344CB8AC3E}">
        <p14:creationId xmlns:p14="http://schemas.microsoft.com/office/powerpoint/2010/main" val="446812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58</a:t>
            </a:fld>
            <a:endParaRPr lang="en-US"/>
          </a:p>
        </p:txBody>
      </p:sp>
    </p:spTree>
    <p:extLst>
      <p:ext uri="{BB962C8B-B14F-4D97-AF65-F5344CB8AC3E}">
        <p14:creationId xmlns:p14="http://schemas.microsoft.com/office/powerpoint/2010/main" val="4442680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59</a:t>
            </a:fld>
            <a:endParaRPr lang="en-US"/>
          </a:p>
        </p:txBody>
      </p:sp>
    </p:spTree>
    <p:extLst>
      <p:ext uri="{BB962C8B-B14F-4D97-AF65-F5344CB8AC3E}">
        <p14:creationId xmlns:p14="http://schemas.microsoft.com/office/powerpoint/2010/main" val="27767648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60</a:t>
            </a:fld>
            <a:endParaRPr lang="en-US"/>
          </a:p>
        </p:txBody>
      </p:sp>
    </p:spTree>
    <p:extLst>
      <p:ext uri="{BB962C8B-B14F-4D97-AF65-F5344CB8AC3E}">
        <p14:creationId xmlns:p14="http://schemas.microsoft.com/office/powerpoint/2010/main" val="21165823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61</a:t>
            </a:fld>
            <a:endParaRPr lang="en-US"/>
          </a:p>
        </p:txBody>
      </p:sp>
    </p:spTree>
    <p:extLst>
      <p:ext uri="{BB962C8B-B14F-4D97-AF65-F5344CB8AC3E}">
        <p14:creationId xmlns:p14="http://schemas.microsoft.com/office/powerpoint/2010/main" val="23499984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62</a:t>
            </a:fld>
            <a:endParaRPr lang="en-US"/>
          </a:p>
        </p:txBody>
      </p:sp>
    </p:spTree>
    <p:extLst>
      <p:ext uri="{BB962C8B-B14F-4D97-AF65-F5344CB8AC3E}">
        <p14:creationId xmlns:p14="http://schemas.microsoft.com/office/powerpoint/2010/main" val="8616439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63</a:t>
            </a:fld>
            <a:endParaRPr lang="en-US"/>
          </a:p>
        </p:txBody>
      </p:sp>
    </p:spTree>
    <p:extLst>
      <p:ext uri="{BB962C8B-B14F-4D97-AF65-F5344CB8AC3E}">
        <p14:creationId xmlns:p14="http://schemas.microsoft.com/office/powerpoint/2010/main" val="11738081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64</a:t>
            </a:fld>
            <a:endParaRPr lang="en-US"/>
          </a:p>
        </p:txBody>
      </p:sp>
    </p:spTree>
    <p:extLst>
      <p:ext uri="{BB962C8B-B14F-4D97-AF65-F5344CB8AC3E}">
        <p14:creationId xmlns:p14="http://schemas.microsoft.com/office/powerpoint/2010/main" val="823165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a:t>
            </a:fld>
            <a:endParaRPr lang="en-US"/>
          </a:p>
        </p:txBody>
      </p:sp>
    </p:spTree>
    <p:extLst>
      <p:ext uri="{BB962C8B-B14F-4D97-AF65-F5344CB8AC3E}">
        <p14:creationId xmlns:p14="http://schemas.microsoft.com/office/powerpoint/2010/main" val="16697753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65</a:t>
            </a:fld>
            <a:endParaRPr lang="en-US"/>
          </a:p>
        </p:txBody>
      </p:sp>
    </p:spTree>
    <p:extLst>
      <p:ext uri="{BB962C8B-B14F-4D97-AF65-F5344CB8AC3E}">
        <p14:creationId xmlns:p14="http://schemas.microsoft.com/office/powerpoint/2010/main" val="16861453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68</a:t>
            </a:fld>
            <a:endParaRPr lang="en-US"/>
          </a:p>
        </p:txBody>
      </p:sp>
    </p:spTree>
    <p:extLst>
      <p:ext uri="{BB962C8B-B14F-4D97-AF65-F5344CB8AC3E}">
        <p14:creationId xmlns:p14="http://schemas.microsoft.com/office/powerpoint/2010/main" val="41158195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69</a:t>
            </a:fld>
            <a:endParaRPr lang="en-US"/>
          </a:p>
        </p:txBody>
      </p:sp>
    </p:spTree>
    <p:extLst>
      <p:ext uri="{BB962C8B-B14F-4D97-AF65-F5344CB8AC3E}">
        <p14:creationId xmlns:p14="http://schemas.microsoft.com/office/powerpoint/2010/main" val="13830727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70</a:t>
            </a:fld>
            <a:endParaRPr lang="en-US"/>
          </a:p>
        </p:txBody>
      </p:sp>
    </p:spTree>
    <p:extLst>
      <p:ext uri="{BB962C8B-B14F-4D97-AF65-F5344CB8AC3E}">
        <p14:creationId xmlns:p14="http://schemas.microsoft.com/office/powerpoint/2010/main" val="5345134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71</a:t>
            </a:fld>
            <a:endParaRPr lang="en-US"/>
          </a:p>
        </p:txBody>
      </p:sp>
    </p:spTree>
    <p:extLst>
      <p:ext uri="{BB962C8B-B14F-4D97-AF65-F5344CB8AC3E}">
        <p14:creationId xmlns:p14="http://schemas.microsoft.com/office/powerpoint/2010/main" val="1816764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72</a:t>
            </a:fld>
            <a:endParaRPr lang="en-US"/>
          </a:p>
        </p:txBody>
      </p:sp>
    </p:spTree>
    <p:extLst>
      <p:ext uri="{BB962C8B-B14F-4D97-AF65-F5344CB8AC3E}">
        <p14:creationId xmlns:p14="http://schemas.microsoft.com/office/powerpoint/2010/main" val="15949797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73</a:t>
            </a:fld>
            <a:endParaRPr lang="en-US"/>
          </a:p>
        </p:txBody>
      </p:sp>
    </p:spTree>
    <p:extLst>
      <p:ext uri="{BB962C8B-B14F-4D97-AF65-F5344CB8AC3E}">
        <p14:creationId xmlns:p14="http://schemas.microsoft.com/office/powerpoint/2010/main" val="24397881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74</a:t>
            </a:fld>
            <a:endParaRPr lang="en-US"/>
          </a:p>
        </p:txBody>
      </p:sp>
    </p:spTree>
    <p:extLst>
      <p:ext uri="{BB962C8B-B14F-4D97-AF65-F5344CB8AC3E}">
        <p14:creationId xmlns:p14="http://schemas.microsoft.com/office/powerpoint/2010/main" val="7810606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75</a:t>
            </a:fld>
            <a:endParaRPr lang="en-US"/>
          </a:p>
        </p:txBody>
      </p:sp>
    </p:spTree>
    <p:extLst>
      <p:ext uri="{BB962C8B-B14F-4D97-AF65-F5344CB8AC3E}">
        <p14:creationId xmlns:p14="http://schemas.microsoft.com/office/powerpoint/2010/main" val="18056727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76</a:t>
            </a:fld>
            <a:endParaRPr lang="en-US"/>
          </a:p>
        </p:txBody>
      </p:sp>
    </p:spTree>
    <p:extLst>
      <p:ext uri="{BB962C8B-B14F-4D97-AF65-F5344CB8AC3E}">
        <p14:creationId xmlns:p14="http://schemas.microsoft.com/office/powerpoint/2010/main" val="2932607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a:t>
            </a:fld>
            <a:endParaRPr lang="en-US"/>
          </a:p>
        </p:txBody>
      </p:sp>
    </p:spTree>
    <p:extLst>
      <p:ext uri="{BB962C8B-B14F-4D97-AF65-F5344CB8AC3E}">
        <p14:creationId xmlns:p14="http://schemas.microsoft.com/office/powerpoint/2010/main" val="36616768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77</a:t>
            </a:fld>
            <a:endParaRPr lang="en-US"/>
          </a:p>
        </p:txBody>
      </p:sp>
    </p:spTree>
    <p:extLst>
      <p:ext uri="{BB962C8B-B14F-4D97-AF65-F5344CB8AC3E}">
        <p14:creationId xmlns:p14="http://schemas.microsoft.com/office/powerpoint/2010/main" val="27383914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78</a:t>
            </a:fld>
            <a:endParaRPr lang="en-US"/>
          </a:p>
        </p:txBody>
      </p:sp>
    </p:spTree>
    <p:extLst>
      <p:ext uri="{BB962C8B-B14F-4D97-AF65-F5344CB8AC3E}">
        <p14:creationId xmlns:p14="http://schemas.microsoft.com/office/powerpoint/2010/main" val="33701075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79</a:t>
            </a:fld>
            <a:endParaRPr lang="en-US"/>
          </a:p>
        </p:txBody>
      </p:sp>
    </p:spTree>
    <p:extLst>
      <p:ext uri="{BB962C8B-B14F-4D97-AF65-F5344CB8AC3E}">
        <p14:creationId xmlns:p14="http://schemas.microsoft.com/office/powerpoint/2010/main" val="40571633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80</a:t>
            </a:fld>
            <a:endParaRPr lang="en-US"/>
          </a:p>
        </p:txBody>
      </p:sp>
    </p:spTree>
    <p:extLst>
      <p:ext uri="{BB962C8B-B14F-4D97-AF65-F5344CB8AC3E}">
        <p14:creationId xmlns:p14="http://schemas.microsoft.com/office/powerpoint/2010/main" val="37178065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81</a:t>
            </a:fld>
            <a:endParaRPr lang="en-US"/>
          </a:p>
        </p:txBody>
      </p:sp>
    </p:spTree>
    <p:extLst>
      <p:ext uri="{BB962C8B-B14F-4D97-AF65-F5344CB8AC3E}">
        <p14:creationId xmlns:p14="http://schemas.microsoft.com/office/powerpoint/2010/main" val="31993632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82</a:t>
            </a:fld>
            <a:endParaRPr lang="en-US"/>
          </a:p>
        </p:txBody>
      </p:sp>
    </p:spTree>
    <p:extLst>
      <p:ext uri="{BB962C8B-B14F-4D97-AF65-F5344CB8AC3E}">
        <p14:creationId xmlns:p14="http://schemas.microsoft.com/office/powerpoint/2010/main" val="33477585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83</a:t>
            </a:fld>
            <a:endParaRPr lang="en-US"/>
          </a:p>
        </p:txBody>
      </p:sp>
    </p:spTree>
    <p:extLst>
      <p:ext uri="{BB962C8B-B14F-4D97-AF65-F5344CB8AC3E}">
        <p14:creationId xmlns:p14="http://schemas.microsoft.com/office/powerpoint/2010/main" val="28000352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84</a:t>
            </a:fld>
            <a:endParaRPr lang="en-US"/>
          </a:p>
        </p:txBody>
      </p:sp>
    </p:spTree>
    <p:extLst>
      <p:ext uri="{BB962C8B-B14F-4D97-AF65-F5344CB8AC3E}">
        <p14:creationId xmlns:p14="http://schemas.microsoft.com/office/powerpoint/2010/main" val="9460269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85</a:t>
            </a:fld>
            <a:endParaRPr lang="en-US"/>
          </a:p>
        </p:txBody>
      </p:sp>
    </p:spTree>
    <p:extLst>
      <p:ext uri="{BB962C8B-B14F-4D97-AF65-F5344CB8AC3E}">
        <p14:creationId xmlns:p14="http://schemas.microsoft.com/office/powerpoint/2010/main" val="20428775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86</a:t>
            </a:fld>
            <a:endParaRPr lang="en-US"/>
          </a:p>
        </p:txBody>
      </p:sp>
    </p:spTree>
    <p:extLst>
      <p:ext uri="{BB962C8B-B14F-4D97-AF65-F5344CB8AC3E}">
        <p14:creationId xmlns:p14="http://schemas.microsoft.com/office/powerpoint/2010/main" val="1170906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a:t>
            </a:fld>
            <a:endParaRPr lang="en-US"/>
          </a:p>
        </p:txBody>
      </p:sp>
    </p:spTree>
    <p:extLst>
      <p:ext uri="{BB962C8B-B14F-4D97-AF65-F5344CB8AC3E}">
        <p14:creationId xmlns:p14="http://schemas.microsoft.com/office/powerpoint/2010/main" val="19995128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87</a:t>
            </a:fld>
            <a:endParaRPr lang="en-US"/>
          </a:p>
        </p:txBody>
      </p:sp>
    </p:spTree>
    <p:extLst>
      <p:ext uri="{BB962C8B-B14F-4D97-AF65-F5344CB8AC3E}">
        <p14:creationId xmlns:p14="http://schemas.microsoft.com/office/powerpoint/2010/main" val="32731533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88</a:t>
            </a:fld>
            <a:endParaRPr lang="en-US"/>
          </a:p>
        </p:txBody>
      </p:sp>
    </p:spTree>
    <p:extLst>
      <p:ext uri="{BB962C8B-B14F-4D97-AF65-F5344CB8AC3E}">
        <p14:creationId xmlns:p14="http://schemas.microsoft.com/office/powerpoint/2010/main" val="34648855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89</a:t>
            </a:fld>
            <a:endParaRPr lang="en-US"/>
          </a:p>
        </p:txBody>
      </p:sp>
    </p:spTree>
    <p:extLst>
      <p:ext uri="{BB962C8B-B14F-4D97-AF65-F5344CB8AC3E}">
        <p14:creationId xmlns:p14="http://schemas.microsoft.com/office/powerpoint/2010/main" val="32076280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90</a:t>
            </a:fld>
            <a:endParaRPr lang="en-US"/>
          </a:p>
        </p:txBody>
      </p:sp>
    </p:spTree>
    <p:extLst>
      <p:ext uri="{BB962C8B-B14F-4D97-AF65-F5344CB8AC3E}">
        <p14:creationId xmlns:p14="http://schemas.microsoft.com/office/powerpoint/2010/main" val="10475259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91</a:t>
            </a:fld>
            <a:endParaRPr lang="en-US"/>
          </a:p>
        </p:txBody>
      </p:sp>
    </p:spTree>
    <p:extLst>
      <p:ext uri="{BB962C8B-B14F-4D97-AF65-F5344CB8AC3E}">
        <p14:creationId xmlns:p14="http://schemas.microsoft.com/office/powerpoint/2010/main" val="6224294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92</a:t>
            </a:fld>
            <a:endParaRPr lang="en-US"/>
          </a:p>
        </p:txBody>
      </p:sp>
    </p:spTree>
    <p:extLst>
      <p:ext uri="{BB962C8B-B14F-4D97-AF65-F5344CB8AC3E}">
        <p14:creationId xmlns:p14="http://schemas.microsoft.com/office/powerpoint/2010/main" val="19081750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93</a:t>
            </a:fld>
            <a:endParaRPr lang="en-US"/>
          </a:p>
        </p:txBody>
      </p:sp>
    </p:spTree>
    <p:extLst>
      <p:ext uri="{BB962C8B-B14F-4D97-AF65-F5344CB8AC3E}">
        <p14:creationId xmlns:p14="http://schemas.microsoft.com/office/powerpoint/2010/main" val="27465223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94</a:t>
            </a:fld>
            <a:endParaRPr lang="en-US"/>
          </a:p>
        </p:txBody>
      </p:sp>
    </p:spTree>
    <p:extLst>
      <p:ext uri="{BB962C8B-B14F-4D97-AF65-F5344CB8AC3E}">
        <p14:creationId xmlns:p14="http://schemas.microsoft.com/office/powerpoint/2010/main" val="26947084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95</a:t>
            </a:fld>
            <a:endParaRPr lang="en-US"/>
          </a:p>
        </p:txBody>
      </p:sp>
    </p:spTree>
    <p:extLst>
      <p:ext uri="{BB962C8B-B14F-4D97-AF65-F5344CB8AC3E}">
        <p14:creationId xmlns:p14="http://schemas.microsoft.com/office/powerpoint/2010/main" val="22989410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96</a:t>
            </a:fld>
            <a:endParaRPr lang="en-US"/>
          </a:p>
        </p:txBody>
      </p:sp>
    </p:spTree>
    <p:extLst>
      <p:ext uri="{BB962C8B-B14F-4D97-AF65-F5344CB8AC3E}">
        <p14:creationId xmlns:p14="http://schemas.microsoft.com/office/powerpoint/2010/main" val="4103196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a:t>
            </a:fld>
            <a:endParaRPr lang="en-US"/>
          </a:p>
        </p:txBody>
      </p:sp>
    </p:spTree>
    <p:extLst>
      <p:ext uri="{BB962C8B-B14F-4D97-AF65-F5344CB8AC3E}">
        <p14:creationId xmlns:p14="http://schemas.microsoft.com/office/powerpoint/2010/main" val="34273823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97</a:t>
            </a:fld>
            <a:endParaRPr lang="en-US"/>
          </a:p>
        </p:txBody>
      </p:sp>
    </p:spTree>
    <p:extLst>
      <p:ext uri="{BB962C8B-B14F-4D97-AF65-F5344CB8AC3E}">
        <p14:creationId xmlns:p14="http://schemas.microsoft.com/office/powerpoint/2010/main" val="39783494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98</a:t>
            </a:fld>
            <a:endParaRPr lang="en-US"/>
          </a:p>
        </p:txBody>
      </p:sp>
    </p:spTree>
    <p:extLst>
      <p:ext uri="{BB962C8B-B14F-4D97-AF65-F5344CB8AC3E}">
        <p14:creationId xmlns:p14="http://schemas.microsoft.com/office/powerpoint/2010/main" val="1359366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99</a:t>
            </a:fld>
            <a:endParaRPr lang="en-US"/>
          </a:p>
        </p:txBody>
      </p:sp>
    </p:spTree>
    <p:extLst>
      <p:ext uri="{BB962C8B-B14F-4D97-AF65-F5344CB8AC3E}">
        <p14:creationId xmlns:p14="http://schemas.microsoft.com/office/powerpoint/2010/main" val="32804254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100</a:t>
            </a:fld>
            <a:endParaRPr lang="en-US"/>
          </a:p>
        </p:txBody>
      </p:sp>
    </p:spTree>
    <p:extLst>
      <p:ext uri="{BB962C8B-B14F-4D97-AF65-F5344CB8AC3E}">
        <p14:creationId xmlns:p14="http://schemas.microsoft.com/office/powerpoint/2010/main" val="40550630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101</a:t>
            </a:fld>
            <a:endParaRPr lang="en-US"/>
          </a:p>
        </p:txBody>
      </p:sp>
    </p:spTree>
    <p:extLst>
      <p:ext uri="{BB962C8B-B14F-4D97-AF65-F5344CB8AC3E}">
        <p14:creationId xmlns:p14="http://schemas.microsoft.com/office/powerpoint/2010/main" val="40887280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102</a:t>
            </a:fld>
            <a:endParaRPr lang="en-US"/>
          </a:p>
        </p:txBody>
      </p:sp>
    </p:spTree>
    <p:extLst>
      <p:ext uri="{BB962C8B-B14F-4D97-AF65-F5344CB8AC3E}">
        <p14:creationId xmlns:p14="http://schemas.microsoft.com/office/powerpoint/2010/main" val="18332257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105</a:t>
            </a:fld>
            <a:endParaRPr lang="en-US"/>
          </a:p>
        </p:txBody>
      </p:sp>
    </p:spTree>
    <p:extLst>
      <p:ext uri="{BB962C8B-B14F-4D97-AF65-F5344CB8AC3E}">
        <p14:creationId xmlns:p14="http://schemas.microsoft.com/office/powerpoint/2010/main" val="33809462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106</a:t>
            </a:fld>
            <a:endParaRPr lang="en-US"/>
          </a:p>
        </p:txBody>
      </p:sp>
    </p:spTree>
    <p:extLst>
      <p:ext uri="{BB962C8B-B14F-4D97-AF65-F5344CB8AC3E}">
        <p14:creationId xmlns:p14="http://schemas.microsoft.com/office/powerpoint/2010/main" val="34598457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107</a:t>
            </a:fld>
            <a:endParaRPr lang="en-US"/>
          </a:p>
        </p:txBody>
      </p:sp>
    </p:spTree>
    <p:extLst>
      <p:ext uri="{BB962C8B-B14F-4D97-AF65-F5344CB8AC3E}">
        <p14:creationId xmlns:p14="http://schemas.microsoft.com/office/powerpoint/2010/main" val="1502620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108</a:t>
            </a:fld>
            <a:endParaRPr lang="en-US"/>
          </a:p>
        </p:txBody>
      </p:sp>
    </p:spTree>
    <p:extLst>
      <p:ext uri="{BB962C8B-B14F-4D97-AF65-F5344CB8AC3E}">
        <p14:creationId xmlns:p14="http://schemas.microsoft.com/office/powerpoint/2010/main" val="3201213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DFB2DD-7FB2-46A2-AEA8-D24D70E76C5A}"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FB2DD-7FB2-46A2-AEA8-D24D70E76C5A}"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FB2DD-7FB2-46A2-AEA8-D24D70E76C5A}"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32C7AD7-15CE-4E8F-9FBE-5A8F6AAB6EA3}"/>
              </a:ext>
            </a:extLst>
          </p:cNvPr>
          <p:cNvSpPr>
            <a:spLocks noGrp="1"/>
          </p:cNvSpPr>
          <p:nvPr>
            <p:ph type="dt" sz="half" idx="10"/>
          </p:nvPr>
        </p:nvSpPr>
        <p:spPr/>
        <p:txBody>
          <a:bodyPr/>
          <a:lstStyle>
            <a:lvl1pPr>
              <a:defRPr/>
            </a:lvl1pPr>
          </a:lstStyle>
          <a:p>
            <a:pPr>
              <a:defRPr/>
            </a:pPr>
            <a:fld id="{6DB4C777-3E2E-4D59-956F-F2556C210984}" type="datetimeFigureOut">
              <a:rPr lang="en-US"/>
              <a:pPr>
                <a:defRPr/>
              </a:pPr>
              <a:t>1/19/2023</a:t>
            </a:fld>
            <a:endParaRPr lang="en-US"/>
          </a:p>
        </p:txBody>
      </p:sp>
      <p:sp>
        <p:nvSpPr>
          <p:cNvPr id="5" name="Footer Placeholder 4">
            <a:extLst>
              <a:ext uri="{FF2B5EF4-FFF2-40B4-BE49-F238E27FC236}">
                <a16:creationId xmlns:a16="http://schemas.microsoft.com/office/drawing/2014/main" id="{99CB4257-183C-486E-B7AF-B418BADD446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AE44510-8389-48D8-9397-5526EBD5CD95}"/>
              </a:ext>
            </a:extLst>
          </p:cNvPr>
          <p:cNvSpPr>
            <a:spLocks noGrp="1"/>
          </p:cNvSpPr>
          <p:nvPr>
            <p:ph type="sldNum" sz="quarter" idx="12"/>
          </p:nvPr>
        </p:nvSpPr>
        <p:spPr/>
        <p:txBody>
          <a:bodyPr/>
          <a:lstStyle>
            <a:lvl1pPr>
              <a:defRPr/>
            </a:lvl1pPr>
          </a:lstStyle>
          <a:p>
            <a:pPr>
              <a:defRPr/>
            </a:pPr>
            <a:fld id="{D2370F8E-C98F-4E8B-8E0E-751CB08923EA}" type="slidenum">
              <a:rPr lang="en-US"/>
              <a:pPr>
                <a:defRPr/>
              </a:pPr>
              <a:t>‹#›</a:t>
            </a:fld>
            <a:endParaRPr lang="en-US"/>
          </a:p>
        </p:txBody>
      </p:sp>
    </p:spTree>
    <p:extLst>
      <p:ext uri="{BB962C8B-B14F-4D97-AF65-F5344CB8AC3E}">
        <p14:creationId xmlns:p14="http://schemas.microsoft.com/office/powerpoint/2010/main" val="142195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11908-ACF1-4FD0-BAFD-9C67D35C1CF3}"/>
              </a:ext>
            </a:extLst>
          </p:cNvPr>
          <p:cNvSpPr>
            <a:spLocks noGrp="1"/>
          </p:cNvSpPr>
          <p:nvPr>
            <p:ph type="dt" sz="half" idx="10"/>
          </p:nvPr>
        </p:nvSpPr>
        <p:spPr/>
        <p:txBody>
          <a:bodyPr/>
          <a:lstStyle>
            <a:lvl1pPr>
              <a:defRPr/>
            </a:lvl1pPr>
          </a:lstStyle>
          <a:p>
            <a:pPr>
              <a:defRPr/>
            </a:pPr>
            <a:fld id="{AF73F1FC-E7B0-4E48-9148-04949C6935B9}" type="datetimeFigureOut">
              <a:rPr lang="en-US"/>
              <a:pPr>
                <a:defRPr/>
              </a:pPr>
              <a:t>1/19/2023</a:t>
            </a:fld>
            <a:endParaRPr lang="en-US"/>
          </a:p>
        </p:txBody>
      </p:sp>
      <p:sp>
        <p:nvSpPr>
          <p:cNvPr id="5" name="Footer Placeholder 4">
            <a:extLst>
              <a:ext uri="{FF2B5EF4-FFF2-40B4-BE49-F238E27FC236}">
                <a16:creationId xmlns:a16="http://schemas.microsoft.com/office/drawing/2014/main" id="{4A3C2DB0-3051-4451-B200-B14356B941D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686646-85FE-489E-8F21-D2B199C7AD81}"/>
              </a:ext>
            </a:extLst>
          </p:cNvPr>
          <p:cNvSpPr>
            <a:spLocks noGrp="1"/>
          </p:cNvSpPr>
          <p:nvPr>
            <p:ph type="sldNum" sz="quarter" idx="12"/>
          </p:nvPr>
        </p:nvSpPr>
        <p:spPr/>
        <p:txBody>
          <a:bodyPr/>
          <a:lstStyle>
            <a:lvl1pPr>
              <a:defRPr/>
            </a:lvl1pPr>
          </a:lstStyle>
          <a:p>
            <a:pPr>
              <a:defRPr/>
            </a:pPr>
            <a:fld id="{0C8175A8-FEED-4923-8F4D-1DE34227D30B}" type="slidenum">
              <a:rPr lang="en-US"/>
              <a:pPr>
                <a:defRPr/>
              </a:pPr>
              <a:t>‹#›</a:t>
            </a:fld>
            <a:endParaRPr lang="en-US"/>
          </a:p>
        </p:txBody>
      </p:sp>
    </p:spTree>
    <p:extLst>
      <p:ext uri="{BB962C8B-B14F-4D97-AF65-F5344CB8AC3E}">
        <p14:creationId xmlns:p14="http://schemas.microsoft.com/office/powerpoint/2010/main" val="3456911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329C10-46AC-4558-8FE0-68372A681E2B}"/>
              </a:ext>
            </a:extLst>
          </p:cNvPr>
          <p:cNvSpPr>
            <a:spLocks noGrp="1"/>
          </p:cNvSpPr>
          <p:nvPr>
            <p:ph type="dt" sz="half" idx="10"/>
          </p:nvPr>
        </p:nvSpPr>
        <p:spPr/>
        <p:txBody>
          <a:bodyPr/>
          <a:lstStyle>
            <a:lvl1pPr>
              <a:defRPr/>
            </a:lvl1pPr>
          </a:lstStyle>
          <a:p>
            <a:pPr>
              <a:defRPr/>
            </a:pPr>
            <a:fld id="{63E0CDBC-5117-4374-AD0C-E9296932C987}" type="datetimeFigureOut">
              <a:rPr lang="en-US"/>
              <a:pPr>
                <a:defRPr/>
              </a:pPr>
              <a:t>1/19/2023</a:t>
            </a:fld>
            <a:endParaRPr lang="en-US"/>
          </a:p>
        </p:txBody>
      </p:sp>
      <p:sp>
        <p:nvSpPr>
          <p:cNvPr id="5" name="Footer Placeholder 4">
            <a:extLst>
              <a:ext uri="{FF2B5EF4-FFF2-40B4-BE49-F238E27FC236}">
                <a16:creationId xmlns:a16="http://schemas.microsoft.com/office/drawing/2014/main" id="{98B40469-FCE8-4BAD-8703-8BC5D0EFCEF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5641E0D-DDF8-496A-83AA-EE969D9D0F05}"/>
              </a:ext>
            </a:extLst>
          </p:cNvPr>
          <p:cNvSpPr>
            <a:spLocks noGrp="1"/>
          </p:cNvSpPr>
          <p:nvPr>
            <p:ph type="sldNum" sz="quarter" idx="12"/>
          </p:nvPr>
        </p:nvSpPr>
        <p:spPr/>
        <p:txBody>
          <a:bodyPr/>
          <a:lstStyle>
            <a:lvl1pPr>
              <a:defRPr/>
            </a:lvl1pPr>
          </a:lstStyle>
          <a:p>
            <a:pPr>
              <a:defRPr/>
            </a:pPr>
            <a:fld id="{B4801F42-63E1-4C7D-AABB-95A7F754566B}" type="slidenum">
              <a:rPr lang="en-US"/>
              <a:pPr>
                <a:defRPr/>
              </a:pPr>
              <a:t>‹#›</a:t>
            </a:fld>
            <a:endParaRPr lang="en-US"/>
          </a:p>
        </p:txBody>
      </p:sp>
    </p:spTree>
    <p:extLst>
      <p:ext uri="{BB962C8B-B14F-4D97-AF65-F5344CB8AC3E}">
        <p14:creationId xmlns:p14="http://schemas.microsoft.com/office/powerpoint/2010/main" val="2912392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5D01925-6144-4EAB-AF58-142DD90BA16C}"/>
              </a:ext>
            </a:extLst>
          </p:cNvPr>
          <p:cNvSpPr>
            <a:spLocks noGrp="1"/>
          </p:cNvSpPr>
          <p:nvPr>
            <p:ph type="dt" sz="half" idx="10"/>
          </p:nvPr>
        </p:nvSpPr>
        <p:spPr/>
        <p:txBody>
          <a:bodyPr/>
          <a:lstStyle>
            <a:lvl1pPr>
              <a:defRPr/>
            </a:lvl1pPr>
          </a:lstStyle>
          <a:p>
            <a:pPr>
              <a:defRPr/>
            </a:pPr>
            <a:fld id="{D10790DF-9E1C-4475-A26F-B14DE354BA96}" type="datetimeFigureOut">
              <a:rPr lang="en-US"/>
              <a:pPr>
                <a:defRPr/>
              </a:pPr>
              <a:t>1/19/2023</a:t>
            </a:fld>
            <a:endParaRPr lang="en-US"/>
          </a:p>
        </p:txBody>
      </p:sp>
      <p:sp>
        <p:nvSpPr>
          <p:cNvPr id="6" name="Footer Placeholder 4">
            <a:extLst>
              <a:ext uri="{FF2B5EF4-FFF2-40B4-BE49-F238E27FC236}">
                <a16:creationId xmlns:a16="http://schemas.microsoft.com/office/drawing/2014/main" id="{97A0EAFC-6CDE-4B36-A94B-34A07912CDF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50357A6-FBD6-455A-8346-173F496C5CE7}"/>
              </a:ext>
            </a:extLst>
          </p:cNvPr>
          <p:cNvSpPr>
            <a:spLocks noGrp="1"/>
          </p:cNvSpPr>
          <p:nvPr>
            <p:ph type="sldNum" sz="quarter" idx="12"/>
          </p:nvPr>
        </p:nvSpPr>
        <p:spPr/>
        <p:txBody>
          <a:bodyPr/>
          <a:lstStyle>
            <a:lvl1pPr>
              <a:defRPr/>
            </a:lvl1pPr>
          </a:lstStyle>
          <a:p>
            <a:pPr>
              <a:defRPr/>
            </a:pPr>
            <a:fld id="{4D8F9128-63A0-40C3-BFE8-F9798965168E}" type="slidenum">
              <a:rPr lang="en-US"/>
              <a:pPr>
                <a:defRPr/>
              </a:pPr>
              <a:t>‹#›</a:t>
            </a:fld>
            <a:endParaRPr lang="en-US"/>
          </a:p>
        </p:txBody>
      </p:sp>
    </p:spTree>
    <p:extLst>
      <p:ext uri="{BB962C8B-B14F-4D97-AF65-F5344CB8AC3E}">
        <p14:creationId xmlns:p14="http://schemas.microsoft.com/office/powerpoint/2010/main" val="215856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EF18961-FD6A-4C3E-97DC-8904BF379774}"/>
              </a:ext>
            </a:extLst>
          </p:cNvPr>
          <p:cNvSpPr>
            <a:spLocks noGrp="1"/>
          </p:cNvSpPr>
          <p:nvPr>
            <p:ph type="dt" sz="half" idx="10"/>
          </p:nvPr>
        </p:nvSpPr>
        <p:spPr/>
        <p:txBody>
          <a:bodyPr/>
          <a:lstStyle>
            <a:lvl1pPr>
              <a:defRPr/>
            </a:lvl1pPr>
          </a:lstStyle>
          <a:p>
            <a:pPr>
              <a:defRPr/>
            </a:pPr>
            <a:fld id="{129C037B-B336-4F16-BB22-C52EDEFDDD99}" type="datetimeFigureOut">
              <a:rPr lang="en-US"/>
              <a:pPr>
                <a:defRPr/>
              </a:pPr>
              <a:t>1/19/2023</a:t>
            </a:fld>
            <a:endParaRPr lang="en-US"/>
          </a:p>
        </p:txBody>
      </p:sp>
      <p:sp>
        <p:nvSpPr>
          <p:cNvPr id="8" name="Footer Placeholder 4">
            <a:extLst>
              <a:ext uri="{FF2B5EF4-FFF2-40B4-BE49-F238E27FC236}">
                <a16:creationId xmlns:a16="http://schemas.microsoft.com/office/drawing/2014/main" id="{B69E2665-869B-4710-94BA-299E2B2C556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DF915A2-1920-4C87-9995-CE5920610B18}"/>
              </a:ext>
            </a:extLst>
          </p:cNvPr>
          <p:cNvSpPr>
            <a:spLocks noGrp="1"/>
          </p:cNvSpPr>
          <p:nvPr>
            <p:ph type="sldNum" sz="quarter" idx="12"/>
          </p:nvPr>
        </p:nvSpPr>
        <p:spPr/>
        <p:txBody>
          <a:bodyPr/>
          <a:lstStyle>
            <a:lvl1pPr>
              <a:defRPr/>
            </a:lvl1pPr>
          </a:lstStyle>
          <a:p>
            <a:pPr>
              <a:defRPr/>
            </a:pPr>
            <a:fld id="{9790B6F7-AA36-4FA3-9BAD-EDF9E90F8FA4}" type="slidenum">
              <a:rPr lang="en-US"/>
              <a:pPr>
                <a:defRPr/>
              </a:pPr>
              <a:t>‹#›</a:t>
            </a:fld>
            <a:endParaRPr lang="en-US"/>
          </a:p>
        </p:txBody>
      </p:sp>
    </p:spTree>
    <p:extLst>
      <p:ext uri="{BB962C8B-B14F-4D97-AF65-F5344CB8AC3E}">
        <p14:creationId xmlns:p14="http://schemas.microsoft.com/office/powerpoint/2010/main" val="848383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D1C68DF-1003-443A-ADA6-4B04DC671036}"/>
              </a:ext>
            </a:extLst>
          </p:cNvPr>
          <p:cNvSpPr>
            <a:spLocks noGrp="1"/>
          </p:cNvSpPr>
          <p:nvPr>
            <p:ph type="dt" sz="half" idx="10"/>
          </p:nvPr>
        </p:nvSpPr>
        <p:spPr/>
        <p:txBody>
          <a:bodyPr/>
          <a:lstStyle>
            <a:lvl1pPr>
              <a:defRPr/>
            </a:lvl1pPr>
          </a:lstStyle>
          <a:p>
            <a:pPr>
              <a:defRPr/>
            </a:pPr>
            <a:fld id="{352CA8D1-2B65-4F4A-AA3F-325C85515BF0}" type="datetimeFigureOut">
              <a:rPr lang="en-US"/>
              <a:pPr>
                <a:defRPr/>
              </a:pPr>
              <a:t>1/19/2023</a:t>
            </a:fld>
            <a:endParaRPr lang="en-US"/>
          </a:p>
        </p:txBody>
      </p:sp>
      <p:sp>
        <p:nvSpPr>
          <p:cNvPr id="4" name="Footer Placeholder 4">
            <a:extLst>
              <a:ext uri="{FF2B5EF4-FFF2-40B4-BE49-F238E27FC236}">
                <a16:creationId xmlns:a16="http://schemas.microsoft.com/office/drawing/2014/main" id="{99D5BF59-02D4-41ED-AB31-26F4EBA0B93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13FDF3E-B2B2-47DE-9E58-FE4A62637FBB}"/>
              </a:ext>
            </a:extLst>
          </p:cNvPr>
          <p:cNvSpPr>
            <a:spLocks noGrp="1"/>
          </p:cNvSpPr>
          <p:nvPr>
            <p:ph type="sldNum" sz="quarter" idx="12"/>
          </p:nvPr>
        </p:nvSpPr>
        <p:spPr/>
        <p:txBody>
          <a:bodyPr/>
          <a:lstStyle>
            <a:lvl1pPr>
              <a:defRPr/>
            </a:lvl1pPr>
          </a:lstStyle>
          <a:p>
            <a:pPr>
              <a:defRPr/>
            </a:pPr>
            <a:fld id="{4F67AFD5-C168-48B9-84BF-30F9E9252089}" type="slidenum">
              <a:rPr lang="en-US"/>
              <a:pPr>
                <a:defRPr/>
              </a:pPr>
              <a:t>‹#›</a:t>
            </a:fld>
            <a:endParaRPr lang="en-US"/>
          </a:p>
        </p:txBody>
      </p:sp>
    </p:spTree>
    <p:extLst>
      <p:ext uri="{BB962C8B-B14F-4D97-AF65-F5344CB8AC3E}">
        <p14:creationId xmlns:p14="http://schemas.microsoft.com/office/powerpoint/2010/main" val="1309996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97B879F-AC84-492A-B7FC-B6054FE769F3}"/>
              </a:ext>
            </a:extLst>
          </p:cNvPr>
          <p:cNvSpPr>
            <a:spLocks noGrp="1"/>
          </p:cNvSpPr>
          <p:nvPr>
            <p:ph type="dt" sz="half" idx="10"/>
          </p:nvPr>
        </p:nvSpPr>
        <p:spPr/>
        <p:txBody>
          <a:bodyPr/>
          <a:lstStyle>
            <a:lvl1pPr>
              <a:defRPr/>
            </a:lvl1pPr>
          </a:lstStyle>
          <a:p>
            <a:pPr>
              <a:defRPr/>
            </a:pPr>
            <a:fld id="{4B2CD48F-FD38-40AA-839F-8E39F4A229BF}" type="datetimeFigureOut">
              <a:rPr lang="en-US"/>
              <a:pPr>
                <a:defRPr/>
              </a:pPr>
              <a:t>1/19/2023</a:t>
            </a:fld>
            <a:endParaRPr lang="en-US"/>
          </a:p>
        </p:txBody>
      </p:sp>
      <p:sp>
        <p:nvSpPr>
          <p:cNvPr id="3" name="Footer Placeholder 4">
            <a:extLst>
              <a:ext uri="{FF2B5EF4-FFF2-40B4-BE49-F238E27FC236}">
                <a16:creationId xmlns:a16="http://schemas.microsoft.com/office/drawing/2014/main" id="{4E1570D0-BA02-42D3-97AD-858E92170E0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0B74D0A-1401-4E6D-9527-316939A8FD77}"/>
              </a:ext>
            </a:extLst>
          </p:cNvPr>
          <p:cNvSpPr>
            <a:spLocks noGrp="1"/>
          </p:cNvSpPr>
          <p:nvPr>
            <p:ph type="sldNum" sz="quarter" idx="12"/>
          </p:nvPr>
        </p:nvSpPr>
        <p:spPr/>
        <p:txBody>
          <a:bodyPr/>
          <a:lstStyle>
            <a:lvl1pPr>
              <a:defRPr/>
            </a:lvl1pPr>
          </a:lstStyle>
          <a:p>
            <a:pPr>
              <a:defRPr/>
            </a:pPr>
            <a:fld id="{340C5FEF-0A01-4A00-A924-1DDAEFB18E0D}" type="slidenum">
              <a:rPr lang="en-US"/>
              <a:pPr>
                <a:defRPr/>
              </a:pPr>
              <a:t>‹#›</a:t>
            </a:fld>
            <a:endParaRPr lang="en-US"/>
          </a:p>
        </p:txBody>
      </p:sp>
    </p:spTree>
    <p:extLst>
      <p:ext uri="{BB962C8B-B14F-4D97-AF65-F5344CB8AC3E}">
        <p14:creationId xmlns:p14="http://schemas.microsoft.com/office/powerpoint/2010/main" val="68864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078B38F1-D731-45CC-87F0-27D95690F1F0}"/>
              </a:ext>
            </a:extLst>
          </p:cNvPr>
          <p:cNvSpPr>
            <a:spLocks noGrp="1"/>
          </p:cNvSpPr>
          <p:nvPr>
            <p:ph type="dt" sz="half" idx="10"/>
          </p:nvPr>
        </p:nvSpPr>
        <p:spPr/>
        <p:txBody>
          <a:bodyPr/>
          <a:lstStyle>
            <a:lvl1pPr>
              <a:defRPr/>
            </a:lvl1pPr>
          </a:lstStyle>
          <a:p>
            <a:pPr>
              <a:defRPr/>
            </a:pPr>
            <a:fld id="{87BF62DF-B7F8-4DA0-941A-4D848968D692}" type="datetimeFigureOut">
              <a:rPr lang="en-US"/>
              <a:pPr>
                <a:defRPr/>
              </a:pPr>
              <a:t>1/19/2023</a:t>
            </a:fld>
            <a:endParaRPr lang="en-US"/>
          </a:p>
        </p:txBody>
      </p:sp>
      <p:sp>
        <p:nvSpPr>
          <p:cNvPr id="6" name="Footer Placeholder 4">
            <a:extLst>
              <a:ext uri="{FF2B5EF4-FFF2-40B4-BE49-F238E27FC236}">
                <a16:creationId xmlns:a16="http://schemas.microsoft.com/office/drawing/2014/main" id="{99A13BDB-790F-4AC5-9E02-BE9C09209F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D697B2-2972-4ABB-89E7-565048474FCD}"/>
              </a:ext>
            </a:extLst>
          </p:cNvPr>
          <p:cNvSpPr>
            <a:spLocks noGrp="1"/>
          </p:cNvSpPr>
          <p:nvPr>
            <p:ph type="sldNum" sz="quarter" idx="12"/>
          </p:nvPr>
        </p:nvSpPr>
        <p:spPr/>
        <p:txBody>
          <a:bodyPr/>
          <a:lstStyle>
            <a:lvl1pPr>
              <a:defRPr/>
            </a:lvl1pPr>
          </a:lstStyle>
          <a:p>
            <a:pPr>
              <a:defRPr/>
            </a:pPr>
            <a:fld id="{16093F86-EB78-4415-A803-227DB98773E4}" type="slidenum">
              <a:rPr lang="en-US"/>
              <a:pPr>
                <a:defRPr/>
              </a:pPr>
              <a:t>‹#›</a:t>
            </a:fld>
            <a:endParaRPr lang="en-US"/>
          </a:p>
        </p:txBody>
      </p:sp>
    </p:spTree>
    <p:extLst>
      <p:ext uri="{BB962C8B-B14F-4D97-AF65-F5344CB8AC3E}">
        <p14:creationId xmlns:p14="http://schemas.microsoft.com/office/powerpoint/2010/main" val="1997935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FB2DD-7FB2-46A2-AEA8-D24D70E76C5A}"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8"/>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290B8371-E8D8-4185-AD2E-A43EC62718DB}"/>
              </a:ext>
            </a:extLst>
          </p:cNvPr>
          <p:cNvSpPr>
            <a:spLocks noGrp="1"/>
          </p:cNvSpPr>
          <p:nvPr>
            <p:ph type="dt" sz="half" idx="10"/>
          </p:nvPr>
        </p:nvSpPr>
        <p:spPr/>
        <p:txBody>
          <a:bodyPr/>
          <a:lstStyle>
            <a:lvl1pPr>
              <a:defRPr/>
            </a:lvl1pPr>
          </a:lstStyle>
          <a:p>
            <a:pPr>
              <a:defRPr/>
            </a:pPr>
            <a:fld id="{8AEAC5E7-0844-411C-9E92-1A36D977A21F}" type="datetimeFigureOut">
              <a:rPr lang="en-US"/>
              <a:pPr>
                <a:defRPr/>
              </a:pPr>
              <a:t>1/19/2023</a:t>
            </a:fld>
            <a:endParaRPr lang="en-US"/>
          </a:p>
        </p:txBody>
      </p:sp>
      <p:sp>
        <p:nvSpPr>
          <p:cNvPr id="6" name="Footer Placeholder 4">
            <a:extLst>
              <a:ext uri="{FF2B5EF4-FFF2-40B4-BE49-F238E27FC236}">
                <a16:creationId xmlns:a16="http://schemas.microsoft.com/office/drawing/2014/main" id="{B6451D0B-F854-4967-961A-BF82E26954E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5F3A413-7452-462C-89A3-DA7D308DAB5E}"/>
              </a:ext>
            </a:extLst>
          </p:cNvPr>
          <p:cNvSpPr>
            <a:spLocks noGrp="1"/>
          </p:cNvSpPr>
          <p:nvPr>
            <p:ph type="sldNum" sz="quarter" idx="12"/>
          </p:nvPr>
        </p:nvSpPr>
        <p:spPr/>
        <p:txBody>
          <a:bodyPr/>
          <a:lstStyle>
            <a:lvl1pPr>
              <a:defRPr/>
            </a:lvl1pPr>
          </a:lstStyle>
          <a:p>
            <a:pPr>
              <a:defRPr/>
            </a:pPr>
            <a:fld id="{757F711B-913E-41AF-B89E-951036349CC0}" type="slidenum">
              <a:rPr lang="en-US"/>
              <a:pPr>
                <a:defRPr/>
              </a:pPr>
              <a:t>‹#›</a:t>
            </a:fld>
            <a:endParaRPr lang="en-US"/>
          </a:p>
        </p:txBody>
      </p:sp>
    </p:spTree>
    <p:extLst>
      <p:ext uri="{BB962C8B-B14F-4D97-AF65-F5344CB8AC3E}">
        <p14:creationId xmlns:p14="http://schemas.microsoft.com/office/powerpoint/2010/main" val="2625814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BD0F47-EAE3-4526-A1B3-449B8A26A0E7}"/>
              </a:ext>
            </a:extLst>
          </p:cNvPr>
          <p:cNvSpPr>
            <a:spLocks noGrp="1"/>
          </p:cNvSpPr>
          <p:nvPr>
            <p:ph type="dt" sz="half" idx="10"/>
          </p:nvPr>
        </p:nvSpPr>
        <p:spPr/>
        <p:txBody>
          <a:bodyPr/>
          <a:lstStyle>
            <a:lvl1pPr>
              <a:defRPr/>
            </a:lvl1pPr>
          </a:lstStyle>
          <a:p>
            <a:pPr>
              <a:defRPr/>
            </a:pPr>
            <a:fld id="{EF4C0269-1FA1-478B-80DA-2D6AEC51C956}" type="datetimeFigureOut">
              <a:rPr lang="en-US"/>
              <a:pPr>
                <a:defRPr/>
              </a:pPr>
              <a:t>1/19/2023</a:t>
            </a:fld>
            <a:endParaRPr lang="en-US"/>
          </a:p>
        </p:txBody>
      </p:sp>
      <p:sp>
        <p:nvSpPr>
          <p:cNvPr id="5" name="Footer Placeholder 4">
            <a:extLst>
              <a:ext uri="{FF2B5EF4-FFF2-40B4-BE49-F238E27FC236}">
                <a16:creationId xmlns:a16="http://schemas.microsoft.com/office/drawing/2014/main" id="{F1900184-930A-4F99-9305-A407CFE654A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4B3E38-084A-415D-A506-6E77D85079C4}"/>
              </a:ext>
            </a:extLst>
          </p:cNvPr>
          <p:cNvSpPr>
            <a:spLocks noGrp="1"/>
          </p:cNvSpPr>
          <p:nvPr>
            <p:ph type="sldNum" sz="quarter" idx="12"/>
          </p:nvPr>
        </p:nvSpPr>
        <p:spPr/>
        <p:txBody>
          <a:bodyPr/>
          <a:lstStyle>
            <a:lvl1pPr>
              <a:defRPr/>
            </a:lvl1pPr>
          </a:lstStyle>
          <a:p>
            <a:pPr>
              <a:defRPr/>
            </a:pPr>
            <a:fld id="{D4A4DF12-1158-4853-ACFA-27341CAD495E}" type="slidenum">
              <a:rPr lang="en-US"/>
              <a:pPr>
                <a:defRPr/>
              </a:pPr>
              <a:t>‹#›</a:t>
            </a:fld>
            <a:endParaRPr lang="en-US"/>
          </a:p>
        </p:txBody>
      </p:sp>
    </p:spTree>
    <p:extLst>
      <p:ext uri="{BB962C8B-B14F-4D97-AF65-F5344CB8AC3E}">
        <p14:creationId xmlns:p14="http://schemas.microsoft.com/office/powerpoint/2010/main" val="3087803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679CF1-1806-4AB8-9F7A-E08ECCF6DC84}"/>
              </a:ext>
            </a:extLst>
          </p:cNvPr>
          <p:cNvSpPr>
            <a:spLocks noGrp="1"/>
          </p:cNvSpPr>
          <p:nvPr>
            <p:ph type="dt" sz="half" idx="10"/>
          </p:nvPr>
        </p:nvSpPr>
        <p:spPr/>
        <p:txBody>
          <a:bodyPr/>
          <a:lstStyle>
            <a:lvl1pPr>
              <a:defRPr/>
            </a:lvl1pPr>
          </a:lstStyle>
          <a:p>
            <a:pPr>
              <a:defRPr/>
            </a:pPr>
            <a:fld id="{6E2BBE04-5A3E-431A-A88C-34C099E8DC8D}" type="datetimeFigureOut">
              <a:rPr lang="en-US"/>
              <a:pPr>
                <a:defRPr/>
              </a:pPr>
              <a:t>1/19/2023</a:t>
            </a:fld>
            <a:endParaRPr lang="en-US"/>
          </a:p>
        </p:txBody>
      </p:sp>
      <p:sp>
        <p:nvSpPr>
          <p:cNvPr id="5" name="Footer Placeholder 4">
            <a:extLst>
              <a:ext uri="{FF2B5EF4-FFF2-40B4-BE49-F238E27FC236}">
                <a16:creationId xmlns:a16="http://schemas.microsoft.com/office/drawing/2014/main" id="{BE6F0FA8-05FF-4C6C-974A-D8E39066F9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1BDCEC0-6BD1-4CCB-A2D9-7D0105FD1BA2}"/>
              </a:ext>
            </a:extLst>
          </p:cNvPr>
          <p:cNvSpPr>
            <a:spLocks noGrp="1"/>
          </p:cNvSpPr>
          <p:nvPr>
            <p:ph type="sldNum" sz="quarter" idx="12"/>
          </p:nvPr>
        </p:nvSpPr>
        <p:spPr/>
        <p:txBody>
          <a:bodyPr/>
          <a:lstStyle>
            <a:lvl1pPr>
              <a:defRPr/>
            </a:lvl1pPr>
          </a:lstStyle>
          <a:p>
            <a:pPr>
              <a:defRPr/>
            </a:pPr>
            <a:fld id="{4346BFC8-2F77-4C4B-95B4-B3A4B20A44A9}" type="slidenum">
              <a:rPr lang="en-US"/>
              <a:pPr>
                <a:defRPr/>
              </a:pPr>
              <a:t>‹#›</a:t>
            </a:fld>
            <a:endParaRPr lang="en-US"/>
          </a:p>
        </p:txBody>
      </p:sp>
    </p:spTree>
    <p:extLst>
      <p:ext uri="{BB962C8B-B14F-4D97-AF65-F5344CB8AC3E}">
        <p14:creationId xmlns:p14="http://schemas.microsoft.com/office/powerpoint/2010/main" val="4265935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DFB2DD-7FB2-46A2-AEA8-D24D70E76C5A}"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DFB2DD-7FB2-46A2-AEA8-D24D70E76C5A}"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DFB2DD-7FB2-46A2-AEA8-D24D70E76C5A}" type="datetimeFigureOut">
              <a:rPr lang="en-US" smtClean="0"/>
              <a:pPr/>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DFB2DD-7FB2-46A2-AEA8-D24D70E76C5A}" type="datetimeFigureOut">
              <a:rPr lang="en-US" smtClean="0"/>
              <a:pPr/>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DFB2DD-7FB2-46A2-AEA8-D24D70E76C5A}" type="datetimeFigureOut">
              <a:rPr lang="en-US" smtClean="0"/>
              <a:pPr/>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DFB2DD-7FB2-46A2-AEA8-D24D70E76C5A}"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DFB2DD-7FB2-46A2-AEA8-D24D70E76C5A}"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FB2DD-7FB2-46A2-AEA8-D24D70E76C5A}" type="datetimeFigureOut">
              <a:rPr lang="en-US" smtClean="0"/>
              <a:pPr/>
              <a:t>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EC908-266A-4CE5-AD07-86248BAE9B1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F6E44A7-C693-43AA-9CAD-E3CEFBB9B55C}"/>
              </a:ext>
            </a:extLst>
          </p:cNvPr>
          <p:cNvSpPr>
            <a:spLocks noGrp="1" noChangeArrowheads="1"/>
          </p:cNvSpPr>
          <p:nvPr>
            <p:ph type="title"/>
          </p:nvPr>
        </p:nvSpPr>
        <p:spPr bwMode="auto">
          <a:xfrm>
            <a:off x="628650" y="365127"/>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0D05089-A44E-440D-92EF-71E36DA42B39}"/>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EC87A2A-5322-4C4A-96E8-7B4F11EA8034}"/>
              </a:ext>
            </a:extLst>
          </p:cNvPr>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B9BF826C-240A-434C-8B6E-D2DCCC5129AA}" type="datetimeFigureOut">
              <a:rPr lang="en-US"/>
              <a:pPr>
                <a:defRPr/>
              </a:pPr>
              <a:t>1/19/2023</a:t>
            </a:fld>
            <a:endParaRPr lang="en-US"/>
          </a:p>
        </p:txBody>
      </p:sp>
      <p:sp>
        <p:nvSpPr>
          <p:cNvPr id="5" name="Footer Placeholder 4">
            <a:extLst>
              <a:ext uri="{FF2B5EF4-FFF2-40B4-BE49-F238E27FC236}">
                <a16:creationId xmlns:a16="http://schemas.microsoft.com/office/drawing/2014/main" id="{1AB5B26D-71F4-4AED-AA88-943F7BE12C61}"/>
              </a:ext>
            </a:extLst>
          </p:cNvPr>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1E13B56-08F7-4551-9CB5-1D6E6E6DEC5F}"/>
              </a:ext>
            </a:extLst>
          </p:cNvPr>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6F1D0E2C-40EA-40D3-8407-118284058FDE}" type="slidenum">
              <a:rPr lang="en-US"/>
              <a:pPr>
                <a:defRPr/>
              </a:pPr>
              <a:t>‹#›</a:t>
            </a:fld>
            <a:endParaRPr lang="en-US"/>
          </a:p>
        </p:txBody>
      </p:sp>
    </p:spTree>
    <p:extLst>
      <p:ext uri="{BB962C8B-B14F-4D97-AF65-F5344CB8AC3E}">
        <p14:creationId xmlns:p14="http://schemas.microsoft.com/office/powerpoint/2010/main" val="3920923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10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0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0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86.jpeg"/></Relationships>
</file>

<file path=ppt/slides/_rels/slide1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86.jpeg"/></Relationships>
</file>

<file path=ppt/slides/_rels/slide10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86.jpeg"/></Relationships>
</file>

<file path=ppt/slides/_rels/slide1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86.jpeg"/></Relationships>
</file>

<file path=ppt/slides/_rels/slide1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8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86.jpeg"/></Relationships>
</file>

<file path=ppt/slides/_rels/slide1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86.jpeg"/></Relationships>
</file>

<file path=ppt/slides/_rels/slide1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86.jpeg"/></Relationships>
</file>

<file path=ppt/slides/_rels/slide1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86.jpeg"/></Relationships>
</file>

<file path=ppt/slides/_rels/slide1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86.jpeg"/></Relationships>
</file>

<file path=ppt/slides/_rels/slide1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86.jpeg"/></Relationships>
</file>

<file path=ppt/slides/_rels/slide1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1.png"/><Relationship Id="rId4" Type="http://schemas.openxmlformats.org/officeDocument/2006/relationships/image" Target="../media/image60.png"/></Relationships>
</file>

<file path=ppt/slides/_rels/slide1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62.gif"/></Relationships>
</file>

<file path=ppt/slides/_rels/slide12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7.xml"/><Relationship Id="rId1" Type="http://schemas.openxmlformats.org/officeDocument/2006/relationships/slideLayout" Target="../slideLayouts/slideLayout1.xml"/><Relationship Id="rId4" Type="http://schemas.openxmlformats.org/officeDocument/2006/relationships/image" Target="../media/image126.jpeg"/></Relationships>
</file>

<file path=ppt/slides/_rels/slide12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8.xml"/><Relationship Id="rId1" Type="http://schemas.openxmlformats.org/officeDocument/2006/relationships/slideLayout" Target="../slideLayouts/slideLayout1.xml"/><Relationship Id="rId6" Type="http://schemas.openxmlformats.org/officeDocument/2006/relationships/image" Target="../media/image126.jpeg"/><Relationship Id="rId5" Type="http://schemas.openxmlformats.org/officeDocument/2006/relationships/image" Target="../media/image125.png"/><Relationship Id="rId4" Type="http://schemas.openxmlformats.org/officeDocument/2006/relationships/image" Target="../media/image99.jpeg"/></Relationships>
</file>

<file path=ppt/slides/_rels/slide12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9.xml"/><Relationship Id="rId1" Type="http://schemas.openxmlformats.org/officeDocument/2006/relationships/slideLayout" Target="../slideLayouts/slideLayout1.xml"/><Relationship Id="rId6" Type="http://schemas.openxmlformats.org/officeDocument/2006/relationships/image" Target="../media/image126.jpeg"/><Relationship Id="rId5" Type="http://schemas.openxmlformats.org/officeDocument/2006/relationships/image" Target="../media/image99.jpeg"/><Relationship Id="rId4" Type="http://schemas.openxmlformats.org/officeDocument/2006/relationships/image" Target="../media/image125.png"/></Relationships>
</file>

<file path=ppt/slides/_rels/slide12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0.xml"/><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99.jpeg"/><Relationship Id="rId4" Type="http://schemas.openxmlformats.org/officeDocument/2006/relationships/image" Target="../media/image12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9.png"/></Relationships>
</file>

<file path=ppt/slides/_rels/slide13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1.xml"/><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126.jpeg"/><Relationship Id="rId4" Type="http://schemas.openxmlformats.org/officeDocument/2006/relationships/image" Target="../media/image125.png"/></Relationships>
</file>

<file path=ppt/slides/_rels/slide13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2.xml"/><Relationship Id="rId1" Type="http://schemas.openxmlformats.org/officeDocument/2006/relationships/slideLayout" Target="../slideLayouts/slideLayout1.xml"/><Relationship Id="rId6" Type="http://schemas.openxmlformats.org/officeDocument/2006/relationships/image" Target="../media/image129.png"/><Relationship Id="rId5" Type="http://schemas.openxmlformats.org/officeDocument/2006/relationships/image" Target="../media/image126.jpeg"/><Relationship Id="rId4" Type="http://schemas.openxmlformats.org/officeDocument/2006/relationships/image" Target="../media/image125.png"/></Relationships>
</file>

<file path=ppt/slides/_rels/slide13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3.xml"/><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image" Target="../media/image126.jpeg"/><Relationship Id="rId4" Type="http://schemas.openxmlformats.org/officeDocument/2006/relationships/image" Target="../media/image125.png"/></Relationships>
</file>

<file path=ppt/slides/_rels/slide13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4.xml"/><Relationship Id="rId1" Type="http://schemas.openxmlformats.org/officeDocument/2006/relationships/slideLayout" Target="../slideLayouts/slideLayout1.xml"/><Relationship Id="rId5" Type="http://schemas.openxmlformats.org/officeDocument/2006/relationships/image" Target="../media/image132.png"/><Relationship Id="rId4" Type="http://schemas.openxmlformats.org/officeDocument/2006/relationships/image" Target="../media/image131.jpeg"/></Relationships>
</file>

<file path=ppt/slides/_rels/slide13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5.xml"/><Relationship Id="rId1" Type="http://schemas.openxmlformats.org/officeDocument/2006/relationships/slideLayout" Target="../slideLayouts/slideLayout1.xml"/><Relationship Id="rId5" Type="http://schemas.openxmlformats.org/officeDocument/2006/relationships/image" Target="../media/image133.png"/><Relationship Id="rId4" Type="http://schemas.openxmlformats.org/officeDocument/2006/relationships/image" Target="../media/image99.jpeg"/></Relationships>
</file>

<file path=ppt/slides/_rels/slide13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6.xml"/><Relationship Id="rId1" Type="http://schemas.openxmlformats.org/officeDocument/2006/relationships/slideLayout" Target="../slideLayouts/slideLayout1.xml"/><Relationship Id="rId5" Type="http://schemas.openxmlformats.org/officeDocument/2006/relationships/image" Target="../media/image132.png"/><Relationship Id="rId4" Type="http://schemas.openxmlformats.org/officeDocument/2006/relationships/image" Target="../media/image99.jpeg"/></Relationships>
</file>

<file path=ppt/slides/_rels/slide13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7.xml"/><Relationship Id="rId1" Type="http://schemas.openxmlformats.org/officeDocument/2006/relationships/slideLayout" Target="../slideLayouts/slideLayout1.xml"/><Relationship Id="rId5" Type="http://schemas.openxmlformats.org/officeDocument/2006/relationships/image" Target="../media/image134.png"/><Relationship Id="rId4" Type="http://schemas.openxmlformats.org/officeDocument/2006/relationships/image" Target="../media/image99.jpeg"/></Relationships>
</file>

<file path=ppt/slides/_rels/slide13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8.xml"/><Relationship Id="rId1" Type="http://schemas.openxmlformats.org/officeDocument/2006/relationships/slideLayout" Target="../slideLayouts/slideLayout1.xml"/><Relationship Id="rId5" Type="http://schemas.openxmlformats.org/officeDocument/2006/relationships/image" Target="../media/image135.png"/><Relationship Id="rId4" Type="http://schemas.openxmlformats.org/officeDocument/2006/relationships/image" Target="../media/image99.jpeg"/></Relationships>
</file>

<file path=ppt/slides/_rels/slide13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9.xml"/><Relationship Id="rId1" Type="http://schemas.openxmlformats.org/officeDocument/2006/relationships/slideLayout" Target="../slideLayouts/slideLayout1.xml"/><Relationship Id="rId5" Type="http://schemas.openxmlformats.org/officeDocument/2006/relationships/image" Target="../media/image136.png"/><Relationship Id="rId4" Type="http://schemas.openxmlformats.org/officeDocument/2006/relationships/image" Target="../media/image99.jpeg"/></Relationships>
</file>

<file path=ppt/slides/_rels/slide1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9.png"/></Relationships>
</file>

<file path=ppt/slides/_rels/slide14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4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141.png"/><Relationship Id="rId4" Type="http://schemas.openxmlformats.org/officeDocument/2006/relationships/image" Target="../media/image140.png"/></Relationships>
</file>

<file path=ppt/slides/_rels/slide1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62.gif"/></Relationships>
</file>

<file path=ppt/slides/_rels/slide1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42.png"/></Relationships>
</file>

<file path=ppt/slides/_rels/slide1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2.png"/></Relationships>
</file>

<file path=ppt/slides/_rels/slide1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2.png"/></Relationships>
</file>

<file path=ppt/slides/_rels/slide1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2.png"/></Relationships>
</file>

<file path=ppt/slides/_rels/slide1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8.xml"/><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2.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1.png"/></Relationships>
</file>

<file path=ppt/slides/_rels/slide1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2.png"/></Relationships>
</file>

<file path=ppt/slides/_rels/slide1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0.xml"/><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2.png"/></Relationships>
</file>

<file path=ppt/slides/_rels/slide1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1.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2.png"/></Relationships>
</file>

<file path=ppt/slides/_rels/slide1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2.xml"/><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42.png"/></Relationships>
</file>

<file path=ppt/slides/_rels/slide1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42.png"/></Relationships>
</file>

<file path=ppt/slides/_rels/slide1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42.png"/></Relationships>
</file>

<file path=ppt/slides/_rels/slide1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42.png"/></Relationships>
</file>

<file path=ppt/slides/_rels/slide1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6.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42.png"/></Relationships>
</file>

<file path=ppt/slides/_rels/slide1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7.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42.png"/></Relationships>
</file>

<file path=ppt/slides/_rels/slide1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8.xml"/><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42.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2.png"/></Relationships>
</file>

<file path=ppt/slides/_rels/slide1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9.xml"/><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42.png"/></Relationships>
</file>

<file path=ppt/slides/_rels/slide1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42.png"/></Relationships>
</file>

<file path=ppt/slides/_rels/slide1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1.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42.png"/></Relationships>
</file>

<file path=ppt/slides/_rels/slide1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2.xml"/><Relationship Id="rId1" Type="http://schemas.openxmlformats.org/officeDocument/2006/relationships/slideLayout" Target="../slideLayouts/slideLayout2.xml"/><Relationship Id="rId5" Type="http://schemas.openxmlformats.org/officeDocument/2006/relationships/image" Target="../media/image161.png"/><Relationship Id="rId4" Type="http://schemas.openxmlformats.org/officeDocument/2006/relationships/image" Target="../media/image142.png"/></Relationships>
</file>

<file path=ppt/slides/_rels/slide1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3.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42.png"/></Relationships>
</file>

<file path=ppt/slides/_rels/slide1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4.xml"/><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42.png"/></Relationships>
</file>

<file path=ppt/slides/_rels/slide1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5.xml"/><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142.png"/></Relationships>
</file>

<file path=ppt/slides/_rels/slide1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62.gif"/></Relationships>
</file>

<file path=ppt/slides/_rels/slide16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7.xml"/><Relationship Id="rId1" Type="http://schemas.openxmlformats.org/officeDocument/2006/relationships/slideLayout" Target="../slideLayouts/slideLayout1.xml"/><Relationship Id="rId4" Type="http://schemas.openxmlformats.org/officeDocument/2006/relationships/image" Target="../media/image166.png"/></Relationships>
</file>

<file path=ppt/slides/_rels/slide169.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12" Type="http://schemas.openxmlformats.org/officeDocument/2006/relationships/image" Target="../media/image176.png"/><Relationship Id="rId2" Type="http://schemas.openxmlformats.org/officeDocument/2006/relationships/notesSlide" Target="../notesSlides/notesSlide158.xml"/><Relationship Id="rId1" Type="http://schemas.openxmlformats.org/officeDocument/2006/relationships/slideLayout" Target="../slideLayouts/slideLayout1.xml"/><Relationship Id="rId6" Type="http://schemas.openxmlformats.org/officeDocument/2006/relationships/image" Target="../media/image170.png"/><Relationship Id="rId11" Type="http://schemas.openxmlformats.org/officeDocument/2006/relationships/image" Target="../media/image175.jpeg"/><Relationship Id="rId5" Type="http://schemas.openxmlformats.org/officeDocument/2006/relationships/image" Target="../media/image169.pn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3.png"/></Relationships>
</file>

<file path=ppt/slides/_rels/slide17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LirJoYjx-eA" TargetMode="External"/><Relationship Id="rId2" Type="http://schemas.openxmlformats.org/officeDocument/2006/relationships/slideLayout" Target="../slideLayouts/slideLayout13.xml"/><Relationship Id="rId1" Type="http://schemas.openxmlformats.org/officeDocument/2006/relationships/video" Target="https://www.youtube.com/embed/LirJoYjx-eA?feature=oembed" TargetMode="External"/><Relationship Id="rId4" Type="http://schemas.openxmlformats.org/officeDocument/2006/relationships/image" Target="../media/image34.jpeg"/></Relationships>
</file>

<file path=ppt/slides/_rels/slide18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181.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2.png"/><Relationship Id="rId7" Type="http://schemas.openxmlformats.org/officeDocument/2006/relationships/image" Target="../media/image185.png"/><Relationship Id="rId2" Type="http://schemas.openxmlformats.org/officeDocument/2006/relationships/notesSlide" Target="../notesSlides/notesSlide170.xml"/><Relationship Id="rId1" Type="http://schemas.openxmlformats.org/officeDocument/2006/relationships/slideLayout" Target="../slideLayouts/slideLayout2.xml"/><Relationship Id="rId6" Type="http://schemas.openxmlformats.org/officeDocument/2006/relationships/image" Target="../media/image184.png"/><Relationship Id="rId11" Type="http://schemas.openxmlformats.org/officeDocument/2006/relationships/image" Target="../media/image189.png"/><Relationship Id="rId5" Type="http://schemas.openxmlformats.org/officeDocument/2006/relationships/image" Target="../media/image183.png"/><Relationship Id="rId10" Type="http://schemas.openxmlformats.org/officeDocument/2006/relationships/image" Target="../media/image188.png"/><Relationship Id="rId4" Type="http://schemas.openxmlformats.org/officeDocument/2006/relationships/image" Target="../media/image180.png"/><Relationship Id="rId9" Type="http://schemas.openxmlformats.org/officeDocument/2006/relationships/image" Target="../media/image187.png"/></Relationships>
</file>

<file path=ppt/slides/_rels/slide18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190.png"/></Relationships>
</file>

<file path=ppt/slides/_rels/slide1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1.xml"/><Relationship Id="rId1" Type="http://schemas.openxmlformats.org/officeDocument/2006/relationships/slideLayout" Target="../slideLayouts/slideLayout2.xml"/><Relationship Id="rId5" Type="http://schemas.openxmlformats.org/officeDocument/2006/relationships/image" Target="../media/image192.jpeg"/><Relationship Id="rId4" Type="http://schemas.openxmlformats.org/officeDocument/2006/relationships/image" Target="../media/image191.jpeg"/></Relationships>
</file>

<file path=ppt/slides/_rels/slide1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2.xml"/><Relationship Id="rId1" Type="http://schemas.openxmlformats.org/officeDocument/2006/relationships/slideLayout" Target="../slideLayouts/slideLayout2.xml"/><Relationship Id="rId5" Type="http://schemas.openxmlformats.org/officeDocument/2006/relationships/image" Target="../media/image192.jpeg"/><Relationship Id="rId4" Type="http://schemas.openxmlformats.org/officeDocument/2006/relationships/image" Target="../media/image191.jpeg"/></Relationships>
</file>

<file path=ppt/slides/_rels/slide1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3.xml"/><Relationship Id="rId1" Type="http://schemas.openxmlformats.org/officeDocument/2006/relationships/slideLayout" Target="../slideLayouts/slideLayout2.xml"/><Relationship Id="rId5" Type="http://schemas.openxmlformats.org/officeDocument/2006/relationships/image" Target="../media/image192.jpeg"/><Relationship Id="rId4" Type="http://schemas.openxmlformats.org/officeDocument/2006/relationships/image" Target="../media/image191.jpeg"/></Relationships>
</file>

<file path=ppt/slides/_rels/slide1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4.xml"/><Relationship Id="rId1" Type="http://schemas.openxmlformats.org/officeDocument/2006/relationships/slideLayout" Target="../slideLayouts/slideLayout2.xml"/><Relationship Id="rId5" Type="http://schemas.openxmlformats.org/officeDocument/2006/relationships/image" Target="../media/image192.jpeg"/><Relationship Id="rId4" Type="http://schemas.openxmlformats.org/officeDocument/2006/relationships/image" Target="../media/image191.jpeg"/></Relationships>
</file>

<file path=ppt/slides/_rels/slide1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5.xml"/><Relationship Id="rId1" Type="http://schemas.openxmlformats.org/officeDocument/2006/relationships/slideLayout" Target="../slideLayouts/slideLayout2.xml"/><Relationship Id="rId5" Type="http://schemas.openxmlformats.org/officeDocument/2006/relationships/image" Target="../media/image192.jpeg"/><Relationship Id="rId4" Type="http://schemas.openxmlformats.org/officeDocument/2006/relationships/image" Target="../media/image191.jpeg"/></Relationships>
</file>

<file path=ppt/slides/_rels/slide1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6.xml"/><Relationship Id="rId1" Type="http://schemas.openxmlformats.org/officeDocument/2006/relationships/slideLayout" Target="../slideLayouts/slideLayout2.xml"/><Relationship Id="rId5" Type="http://schemas.openxmlformats.org/officeDocument/2006/relationships/image" Target="../media/image192.jpeg"/><Relationship Id="rId4" Type="http://schemas.openxmlformats.org/officeDocument/2006/relationships/image" Target="../media/image191.jpe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3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0.png"/></Relationships>
</file>

<file path=ppt/slides/_rels/slide1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7.xml"/><Relationship Id="rId1" Type="http://schemas.openxmlformats.org/officeDocument/2006/relationships/slideLayout" Target="../slideLayouts/slideLayout2.xml"/><Relationship Id="rId5" Type="http://schemas.openxmlformats.org/officeDocument/2006/relationships/image" Target="../media/image192.jpeg"/><Relationship Id="rId4" Type="http://schemas.openxmlformats.org/officeDocument/2006/relationships/image" Target="../media/image191.jpeg"/></Relationships>
</file>

<file path=ppt/slides/_rels/slide1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8.xml"/><Relationship Id="rId1" Type="http://schemas.openxmlformats.org/officeDocument/2006/relationships/slideLayout" Target="../slideLayouts/slideLayout2.xml"/><Relationship Id="rId5" Type="http://schemas.openxmlformats.org/officeDocument/2006/relationships/image" Target="../media/image192.jpeg"/><Relationship Id="rId4" Type="http://schemas.openxmlformats.org/officeDocument/2006/relationships/image" Target="../media/image191.jpeg"/></Relationships>
</file>

<file path=ppt/slides/_rels/slide1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9.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21.png"/></Relationships>
</file>

<file path=ppt/slides/_rels/slide1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0.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21.png"/></Relationships>
</file>

<file path=ppt/slides/_rels/slide1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1.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21.png"/></Relationships>
</file>

<file path=ppt/slides/_rels/slide1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2.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21.png"/></Relationships>
</file>

<file path=ppt/slides/_rels/slide1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3.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21.png"/></Relationships>
</file>

<file path=ppt/slides/_rels/slide1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4.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21.png"/></Relationships>
</file>

<file path=ppt/slides/_rels/slide1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5.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21.png"/></Relationships>
</file>

<file path=ppt/slides/_rels/slide1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6.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7.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21.png"/></Relationships>
</file>

<file path=ppt/slides/_rels/slide2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8.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21.png"/></Relationships>
</file>

<file path=ppt/slides/_rels/slide2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9.xml"/><Relationship Id="rId1" Type="http://schemas.openxmlformats.org/officeDocument/2006/relationships/slideLayout" Target="../slideLayouts/slideLayout2.xml"/><Relationship Id="rId5" Type="http://schemas.openxmlformats.org/officeDocument/2006/relationships/image" Target="../media/image195.png"/><Relationship Id="rId4" Type="http://schemas.openxmlformats.org/officeDocument/2006/relationships/image" Target="../media/image194.png"/></Relationships>
</file>

<file path=ppt/slides/_rels/slide2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0.xml"/><Relationship Id="rId1" Type="http://schemas.openxmlformats.org/officeDocument/2006/relationships/slideLayout" Target="../slideLayouts/slideLayout2.xml"/><Relationship Id="rId5" Type="http://schemas.openxmlformats.org/officeDocument/2006/relationships/image" Target="../media/image195.png"/><Relationship Id="rId4" Type="http://schemas.openxmlformats.org/officeDocument/2006/relationships/image" Target="../media/image194.png"/></Relationships>
</file>

<file path=ppt/slides/_rels/slide2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1.xml"/><Relationship Id="rId1" Type="http://schemas.openxmlformats.org/officeDocument/2006/relationships/slideLayout" Target="../slideLayouts/slideLayout2.xml"/><Relationship Id="rId5" Type="http://schemas.openxmlformats.org/officeDocument/2006/relationships/image" Target="../media/image195.png"/><Relationship Id="rId4" Type="http://schemas.openxmlformats.org/officeDocument/2006/relationships/image" Target="../media/image194.png"/></Relationships>
</file>

<file path=ppt/slides/_rels/slide2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2.xml"/><Relationship Id="rId1" Type="http://schemas.openxmlformats.org/officeDocument/2006/relationships/slideLayout" Target="../slideLayouts/slideLayout2.xml"/><Relationship Id="rId5" Type="http://schemas.openxmlformats.org/officeDocument/2006/relationships/image" Target="../media/image195.png"/><Relationship Id="rId4" Type="http://schemas.openxmlformats.org/officeDocument/2006/relationships/image" Target="../media/image194.png"/></Relationships>
</file>

<file path=ppt/slides/_rels/slide2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3.xml"/><Relationship Id="rId1" Type="http://schemas.openxmlformats.org/officeDocument/2006/relationships/slideLayout" Target="../slideLayouts/slideLayout2.xml"/><Relationship Id="rId5" Type="http://schemas.openxmlformats.org/officeDocument/2006/relationships/image" Target="../media/image195.png"/><Relationship Id="rId4" Type="http://schemas.openxmlformats.org/officeDocument/2006/relationships/image" Target="../media/image194.png"/></Relationships>
</file>

<file path=ppt/slides/_rels/slide20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94.xml"/><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3" Type="http://schemas.openxmlformats.org/officeDocument/2006/relationships/image" Target="../media/image197.jpeg"/><Relationship Id="rId7" Type="http://schemas.openxmlformats.org/officeDocument/2006/relationships/image" Target="../media/image201.jpeg"/><Relationship Id="rId2" Type="http://schemas.openxmlformats.org/officeDocument/2006/relationships/notesSlide" Target="../notesSlides/notesSlide195.xml"/><Relationship Id="rId1" Type="http://schemas.openxmlformats.org/officeDocument/2006/relationships/slideLayout" Target="../slideLayouts/slideLayout1.xml"/><Relationship Id="rId6" Type="http://schemas.openxmlformats.org/officeDocument/2006/relationships/image" Target="../media/image200.jpeg"/><Relationship Id="rId5" Type="http://schemas.openxmlformats.org/officeDocument/2006/relationships/image" Target="../media/image199.jpeg"/><Relationship Id="rId4" Type="http://schemas.openxmlformats.org/officeDocument/2006/relationships/image" Target="../media/image198.jpeg"/></Relationships>
</file>

<file path=ppt/slides/_rels/slide209.xml.rels><?xml version="1.0" encoding="UTF-8" standalone="yes"?>
<Relationships xmlns="http://schemas.openxmlformats.org/package/2006/relationships"><Relationship Id="rId3" Type="http://schemas.openxmlformats.org/officeDocument/2006/relationships/image" Target="../media/image197.jpeg"/><Relationship Id="rId7" Type="http://schemas.openxmlformats.org/officeDocument/2006/relationships/image" Target="../media/image202.png"/><Relationship Id="rId2" Type="http://schemas.openxmlformats.org/officeDocument/2006/relationships/notesSlide" Target="../notesSlides/notesSlide196.xml"/><Relationship Id="rId1" Type="http://schemas.openxmlformats.org/officeDocument/2006/relationships/slideLayout" Target="../slideLayouts/slideLayout1.xml"/><Relationship Id="rId6" Type="http://schemas.openxmlformats.org/officeDocument/2006/relationships/image" Target="../media/image200.jpeg"/><Relationship Id="rId5" Type="http://schemas.openxmlformats.org/officeDocument/2006/relationships/image" Target="../media/image199.jpeg"/><Relationship Id="rId4" Type="http://schemas.openxmlformats.org/officeDocument/2006/relationships/image" Target="../media/image198.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3" Type="http://schemas.openxmlformats.org/officeDocument/2006/relationships/image" Target="../media/image203.jpeg"/><Relationship Id="rId7" Type="http://schemas.openxmlformats.org/officeDocument/2006/relationships/image" Target="../media/image200.jpeg"/><Relationship Id="rId2" Type="http://schemas.openxmlformats.org/officeDocument/2006/relationships/notesSlide" Target="../notesSlides/notesSlide197.xml"/><Relationship Id="rId1" Type="http://schemas.openxmlformats.org/officeDocument/2006/relationships/slideLayout" Target="../slideLayouts/slideLayout1.xml"/><Relationship Id="rId6" Type="http://schemas.openxmlformats.org/officeDocument/2006/relationships/image" Target="../media/image199.jpeg"/><Relationship Id="rId5" Type="http://schemas.openxmlformats.org/officeDocument/2006/relationships/image" Target="../media/image198.jpeg"/><Relationship Id="rId4" Type="http://schemas.openxmlformats.org/officeDocument/2006/relationships/image" Target="../media/image197.jpeg"/></Relationships>
</file>

<file path=ppt/slides/_rels/slide211.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98.xml"/><Relationship Id="rId1" Type="http://schemas.openxmlformats.org/officeDocument/2006/relationships/slideLayout" Target="../slideLayouts/slideLayout1.xml"/><Relationship Id="rId4" Type="http://schemas.openxmlformats.org/officeDocument/2006/relationships/image" Target="../media/image205.png"/></Relationships>
</file>

<file path=ppt/slides/_rels/slide21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99.xml"/><Relationship Id="rId1" Type="http://schemas.openxmlformats.org/officeDocument/2006/relationships/slideLayout" Target="../slideLayouts/slideLayout1.xml"/><Relationship Id="rId4" Type="http://schemas.openxmlformats.org/officeDocument/2006/relationships/image" Target="../media/image205.png"/></Relationships>
</file>

<file path=ppt/slides/_rels/slide213.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00.xml"/><Relationship Id="rId1" Type="http://schemas.openxmlformats.org/officeDocument/2006/relationships/slideLayout" Target="../slideLayouts/slideLayout1.xml"/><Relationship Id="rId4" Type="http://schemas.openxmlformats.org/officeDocument/2006/relationships/image" Target="../media/image205.png"/></Relationships>
</file>

<file path=ppt/slides/_rels/slide214.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01.xml"/><Relationship Id="rId1" Type="http://schemas.openxmlformats.org/officeDocument/2006/relationships/slideLayout" Target="../slideLayouts/slideLayout1.xml"/><Relationship Id="rId4" Type="http://schemas.openxmlformats.org/officeDocument/2006/relationships/image" Target="../media/image205.png"/></Relationships>
</file>

<file path=ppt/slides/_rels/slide2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2.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1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03.xml"/><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2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209.png"/><Relationship Id="rId4" Type="http://schemas.openxmlformats.org/officeDocument/2006/relationships/image" Target="../media/image208.png"/></Relationships>
</file>

<file path=ppt/slides/_rels/slide2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4.xml"/><Relationship Id="rId1" Type="http://schemas.openxmlformats.org/officeDocument/2006/relationships/slideLayout" Target="../slideLayouts/slideLayout2.xml"/><Relationship Id="rId5" Type="http://schemas.openxmlformats.org/officeDocument/2006/relationships/image" Target="../media/image211.png"/><Relationship Id="rId4" Type="http://schemas.openxmlformats.org/officeDocument/2006/relationships/image" Target="../media/image210.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5.xml"/><Relationship Id="rId1" Type="http://schemas.openxmlformats.org/officeDocument/2006/relationships/slideLayout" Target="../slideLayouts/slideLayout2.xml"/><Relationship Id="rId5" Type="http://schemas.openxmlformats.org/officeDocument/2006/relationships/image" Target="../media/image211.png"/><Relationship Id="rId4" Type="http://schemas.openxmlformats.org/officeDocument/2006/relationships/image" Target="../media/image210.jpeg"/></Relationships>
</file>

<file path=ppt/slides/_rels/slide2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6.xml"/><Relationship Id="rId1" Type="http://schemas.openxmlformats.org/officeDocument/2006/relationships/slideLayout" Target="../slideLayouts/slideLayout2.xml"/><Relationship Id="rId5" Type="http://schemas.openxmlformats.org/officeDocument/2006/relationships/image" Target="../media/image211.png"/><Relationship Id="rId4" Type="http://schemas.openxmlformats.org/officeDocument/2006/relationships/image" Target="../media/image210.jpeg"/></Relationships>
</file>

<file path=ppt/slides/_rels/slide2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7.xml"/><Relationship Id="rId1" Type="http://schemas.openxmlformats.org/officeDocument/2006/relationships/slideLayout" Target="../slideLayouts/slideLayout2.xml"/><Relationship Id="rId5" Type="http://schemas.openxmlformats.org/officeDocument/2006/relationships/image" Target="../media/image211.png"/><Relationship Id="rId4" Type="http://schemas.openxmlformats.org/officeDocument/2006/relationships/image" Target="../media/image210.jpeg"/></Relationships>
</file>

<file path=ppt/slides/_rels/slide2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0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20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s>
</file>

<file path=ppt/slides/_rels/slide2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9.png"/></Relationships>
</file>

<file path=ppt/slides/_rels/slide2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1.png"/></Relationships>
</file>

<file path=ppt/slides/_rels/slide2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2.png"/></Relationships>
</file>

<file path=ppt/slides/_rels/slide2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3.png"/></Relationships>
</file>

<file path=ppt/slides/_rels/slide2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9.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28.png"/></Relationships>
</file>

<file path=ppt/slides/_rels/slide2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0.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28.png"/></Relationships>
</file>

<file path=ppt/slides/_rels/slide2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1.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28.png"/></Relationships>
</file>

<file path=ppt/slides/_rels/slide23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22.xml"/><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8" Type="http://schemas.openxmlformats.org/officeDocument/2006/relationships/image" Target="../media/image215.jpeg"/><Relationship Id="rId3" Type="http://schemas.openxmlformats.org/officeDocument/2006/relationships/image" Target="../media/image199.jpeg"/><Relationship Id="rId7" Type="http://schemas.openxmlformats.org/officeDocument/2006/relationships/image" Target="../media/image198.jpeg"/><Relationship Id="rId2" Type="http://schemas.openxmlformats.org/officeDocument/2006/relationships/notesSlide" Target="../notesSlides/notesSlide223.xml"/><Relationship Id="rId1" Type="http://schemas.openxmlformats.org/officeDocument/2006/relationships/slideLayout" Target="../slideLayouts/slideLayout1.xml"/><Relationship Id="rId6" Type="http://schemas.openxmlformats.org/officeDocument/2006/relationships/image" Target="../media/image197.jpeg"/><Relationship Id="rId5" Type="http://schemas.openxmlformats.org/officeDocument/2006/relationships/image" Target="../media/image214.png"/><Relationship Id="rId4" Type="http://schemas.openxmlformats.org/officeDocument/2006/relationships/image" Target="../media/image213.png"/></Relationships>
</file>

<file path=ppt/slides/_rels/slide239.xml.rels><?xml version="1.0" encoding="UTF-8" standalone="yes"?>
<Relationships xmlns="http://schemas.openxmlformats.org/package/2006/relationships"><Relationship Id="rId3" Type="http://schemas.openxmlformats.org/officeDocument/2006/relationships/image" Target="../media/image213.png"/><Relationship Id="rId7" Type="http://schemas.openxmlformats.org/officeDocument/2006/relationships/image" Target="../media/image217.png"/><Relationship Id="rId2" Type="http://schemas.openxmlformats.org/officeDocument/2006/relationships/notesSlide" Target="../notesSlides/notesSlide224.xml"/><Relationship Id="rId1" Type="http://schemas.openxmlformats.org/officeDocument/2006/relationships/slideLayout" Target="../slideLayouts/slideLayout1.xml"/><Relationship Id="rId6" Type="http://schemas.openxmlformats.org/officeDocument/2006/relationships/image" Target="../media/image216.png"/><Relationship Id="rId5" Type="http://schemas.openxmlformats.org/officeDocument/2006/relationships/image" Target="../media/image198.jpeg"/><Relationship Id="rId4" Type="http://schemas.openxmlformats.org/officeDocument/2006/relationships/image" Target="../media/image21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25.xml"/><Relationship Id="rId1" Type="http://schemas.openxmlformats.org/officeDocument/2006/relationships/slideLayout" Target="../slideLayouts/slideLayout1.xml"/><Relationship Id="rId6" Type="http://schemas.openxmlformats.org/officeDocument/2006/relationships/image" Target="../media/image217.png"/><Relationship Id="rId5" Type="http://schemas.openxmlformats.org/officeDocument/2006/relationships/image" Target="../media/image218.jpeg"/><Relationship Id="rId4" Type="http://schemas.openxmlformats.org/officeDocument/2006/relationships/image" Target="../media/image214.png"/></Relationships>
</file>

<file path=ppt/slides/_rels/slide24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26.xml"/><Relationship Id="rId1" Type="http://schemas.openxmlformats.org/officeDocument/2006/relationships/slideLayout" Target="../slideLayouts/slideLayout1.xml"/><Relationship Id="rId6" Type="http://schemas.openxmlformats.org/officeDocument/2006/relationships/image" Target="../media/image219.png"/><Relationship Id="rId5" Type="http://schemas.openxmlformats.org/officeDocument/2006/relationships/image" Target="../media/image199.jpeg"/><Relationship Id="rId4" Type="http://schemas.openxmlformats.org/officeDocument/2006/relationships/image" Target="../media/image214.png"/></Relationships>
</file>

<file path=ppt/slides/_rels/slide242.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4.png"/><Relationship Id="rId7" Type="http://schemas.openxmlformats.org/officeDocument/2006/relationships/image" Target="../media/image197.jpeg"/><Relationship Id="rId2" Type="http://schemas.openxmlformats.org/officeDocument/2006/relationships/notesSlide" Target="../notesSlides/notesSlide227.xml"/><Relationship Id="rId1" Type="http://schemas.openxmlformats.org/officeDocument/2006/relationships/slideLayout" Target="../slideLayouts/slideLayout1.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3.png"/></Relationships>
</file>

<file path=ppt/slides/_rels/slide243.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4.png"/><Relationship Id="rId7" Type="http://schemas.openxmlformats.org/officeDocument/2006/relationships/image" Target="../media/image197.jpeg"/><Relationship Id="rId2" Type="http://schemas.openxmlformats.org/officeDocument/2006/relationships/notesSlide" Target="../notesSlides/notesSlide228.xml"/><Relationship Id="rId1" Type="http://schemas.openxmlformats.org/officeDocument/2006/relationships/slideLayout" Target="../slideLayouts/slideLayout1.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3.png"/></Relationships>
</file>

<file path=ppt/slides/_rels/slide244.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4.png"/><Relationship Id="rId7" Type="http://schemas.openxmlformats.org/officeDocument/2006/relationships/image" Target="../media/image197.jpeg"/><Relationship Id="rId2" Type="http://schemas.openxmlformats.org/officeDocument/2006/relationships/notesSlide" Target="../notesSlides/notesSlide229.xml"/><Relationship Id="rId1" Type="http://schemas.openxmlformats.org/officeDocument/2006/relationships/slideLayout" Target="../slideLayouts/slideLayout1.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3.png"/></Relationships>
</file>

<file path=ppt/slides/_rels/slide245.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4.png"/><Relationship Id="rId7" Type="http://schemas.openxmlformats.org/officeDocument/2006/relationships/image" Target="../media/image197.jpeg"/><Relationship Id="rId2" Type="http://schemas.openxmlformats.org/officeDocument/2006/relationships/notesSlide" Target="../notesSlides/notesSlide230.xml"/><Relationship Id="rId1" Type="http://schemas.openxmlformats.org/officeDocument/2006/relationships/slideLayout" Target="../slideLayouts/slideLayout1.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3.png"/></Relationships>
</file>

<file path=ppt/slides/_rels/slide246.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4.png"/><Relationship Id="rId7" Type="http://schemas.openxmlformats.org/officeDocument/2006/relationships/image" Target="../media/image197.jpeg"/><Relationship Id="rId2" Type="http://schemas.openxmlformats.org/officeDocument/2006/relationships/notesSlide" Target="../notesSlides/notesSlide231.xml"/><Relationship Id="rId1" Type="http://schemas.openxmlformats.org/officeDocument/2006/relationships/slideLayout" Target="../slideLayouts/slideLayout1.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3.png"/></Relationships>
</file>

<file path=ppt/slides/_rels/slide24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32.xml"/><Relationship Id="rId1" Type="http://schemas.openxmlformats.org/officeDocument/2006/relationships/slideLayout" Target="../slideLayouts/slideLayout1.xml"/><Relationship Id="rId5" Type="http://schemas.openxmlformats.org/officeDocument/2006/relationships/image" Target="../media/image220.png"/><Relationship Id="rId4" Type="http://schemas.openxmlformats.org/officeDocument/2006/relationships/image" Target="../media/image214.png"/></Relationships>
</file>

<file path=ppt/slides/_rels/slide24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33.xml"/><Relationship Id="rId1" Type="http://schemas.openxmlformats.org/officeDocument/2006/relationships/slideLayout" Target="../slideLayouts/slideLayout1.xml"/><Relationship Id="rId5" Type="http://schemas.openxmlformats.org/officeDocument/2006/relationships/image" Target="../media/image221.png"/><Relationship Id="rId4" Type="http://schemas.openxmlformats.org/officeDocument/2006/relationships/image" Target="../media/image214.png"/></Relationships>
</file>

<file path=ppt/slides/_rels/slide24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34.xml"/><Relationship Id="rId1" Type="http://schemas.openxmlformats.org/officeDocument/2006/relationships/slideLayout" Target="../slideLayouts/slideLayout1.xml"/><Relationship Id="rId5" Type="http://schemas.openxmlformats.org/officeDocument/2006/relationships/image" Target="../media/image222.png"/><Relationship Id="rId4" Type="http://schemas.openxmlformats.org/officeDocument/2006/relationships/image" Target="../media/image21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35.xml"/><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36.xml"/><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25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7.xml"/><Relationship Id="rId1" Type="http://schemas.openxmlformats.org/officeDocument/2006/relationships/slideLayout" Target="../slideLayouts/slideLayout2.xml"/><Relationship Id="rId4" Type="http://schemas.openxmlformats.org/officeDocument/2006/relationships/image" Target="../media/image227.jpeg"/></Relationships>
</file>

<file path=ppt/slides/_rels/slide2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8.xml"/><Relationship Id="rId1" Type="http://schemas.openxmlformats.org/officeDocument/2006/relationships/slideLayout" Target="../slideLayouts/slideLayout2.xml"/><Relationship Id="rId4" Type="http://schemas.openxmlformats.org/officeDocument/2006/relationships/image" Target="../media/image227.jpeg"/></Relationships>
</file>

<file path=ppt/slides/_rels/slide2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9.xml"/><Relationship Id="rId1" Type="http://schemas.openxmlformats.org/officeDocument/2006/relationships/slideLayout" Target="../slideLayouts/slideLayout2.xml"/><Relationship Id="rId4" Type="http://schemas.openxmlformats.org/officeDocument/2006/relationships/image" Target="../media/image227.jpeg"/></Relationships>
</file>

<file path=ppt/slides/_rels/slide2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0.xml"/><Relationship Id="rId1" Type="http://schemas.openxmlformats.org/officeDocument/2006/relationships/slideLayout" Target="../slideLayouts/slideLayout2.xml"/><Relationship Id="rId4" Type="http://schemas.openxmlformats.org/officeDocument/2006/relationships/image" Target="../media/image227.jpeg"/></Relationships>
</file>

<file path=ppt/slides/_rels/slide2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1.xml"/><Relationship Id="rId1" Type="http://schemas.openxmlformats.org/officeDocument/2006/relationships/slideLayout" Target="../slideLayouts/slideLayout2.xml"/><Relationship Id="rId4" Type="http://schemas.openxmlformats.org/officeDocument/2006/relationships/image" Target="../media/image227.jpeg"/></Relationships>
</file>

<file path=ppt/slides/_rels/slide2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2.xml"/><Relationship Id="rId1" Type="http://schemas.openxmlformats.org/officeDocument/2006/relationships/slideLayout" Target="../slideLayouts/slideLayout2.xml"/><Relationship Id="rId4" Type="http://schemas.openxmlformats.org/officeDocument/2006/relationships/image" Target="../media/image227.jpe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3.xml"/><Relationship Id="rId1" Type="http://schemas.openxmlformats.org/officeDocument/2006/relationships/slideLayout" Target="../slideLayouts/slideLayout2.xml"/><Relationship Id="rId5" Type="http://schemas.openxmlformats.org/officeDocument/2006/relationships/image" Target="../media/image211.png"/><Relationship Id="rId4" Type="http://schemas.openxmlformats.org/officeDocument/2006/relationships/image" Target="../media/image210.jpeg"/></Relationships>
</file>

<file path=ppt/slides/_rels/slide2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4.xml"/><Relationship Id="rId1" Type="http://schemas.openxmlformats.org/officeDocument/2006/relationships/slideLayout" Target="../slideLayouts/slideLayout2.xml"/><Relationship Id="rId5" Type="http://schemas.openxmlformats.org/officeDocument/2006/relationships/image" Target="../media/image211.png"/><Relationship Id="rId4" Type="http://schemas.openxmlformats.org/officeDocument/2006/relationships/image" Target="../media/image210.jpeg"/></Relationships>
</file>

<file path=ppt/slides/_rels/slide2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5.xml"/><Relationship Id="rId1" Type="http://schemas.openxmlformats.org/officeDocument/2006/relationships/slideLayout" Target="../slideLayouts/slideLayout2.xml"/><Relationship Id="rId5" Type="http://schemas.openxmlformats.org/officeDocument/2006/relationships/image" Target="../media/image211.png"/><Relationship Id="rId4" Type="http://schemas.openxmlformats.org/officeDocument/2006/relationships/image" Target="../media/image210.jpeg"/></Relationships>
</file>

<file path=ppt/slides/_rels/slide2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6.xml"/><Relationship Id="rId1" Type="http://schemas.openxmlformats.org/officeDocument/2006/relationships/slideLayout" Target="../slideLayouts/slideLayout2.xml"/><Relationship Id="rId5" Type="http://schemas.openxmlformats.org/officeDocument/2006/relationships/image" Target="../media/image211.png"/><Relationship Id="rId4" Type="http://schemas.openxmlformats.org/officeDocument/2006/relationships/image" Target="../media/image210.jpeg"/></Relationships>
</file>

<file path=ppt/slides/_rels/slide2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7.xml"/><Relationship Id="rId1" Type="http://schemas.openxmlformats.org/officeDocument/2006/relationships/slideLayout" Target="../slideLayouts/slideLayout2.xml"/><Relationship Id="rId5" Type="http://schemas.openxmlformats.org/officeDocument/2006/relationships/image" Target="../media/image229.jpeg"/><Relationship Id="rId4" Type="http://schemas.openxmlformats.org/officeDocument/2006/relationships/image" Target="../media/image228.png"/></Relationships>
</file>

<file path=ppt/slides/_rels/slide2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8.xml"/><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229.jpeg"/></Relationships>
</file>

<file path=ppt/slides/_rels/slide2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9.xml"/><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image" Target="../media/image229.jpeg"/></Relationships>
</file>

<file path=ppt/slides/_rels/slide2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0.xml"/><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229.jpeg"/></Relationships>
</file>

<file path=ppt/slides/_rels/slide2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1.xml"/><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image" Target="../media/image229.jpeg"/></Relationships>
</file>

<file path=ppt/slides/_rels/slide2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2.xml"/><Relationship Id="rId1" Type="http://schemas.openxmlformats.org/officeDocument/2006/relationships/slideLayout" Target="../slideLayouts/slideLayout2.xml"/><Relationship Id="rId5" Type="http://schemas.openxmlformats.org/officeDocument/2006/relationships/image" Target="../media/image232.png"/><Relationship Id="rId4" Type="http://schemas.openxmlformats.org/officeDocument/2006/relationships/image" Target="../media/image2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3.xml"/><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image" Target="../media/image229.jpeg"/></Relationships>
</file>

<file path=ppt/slides/_rels/slide2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4.xml"/><Relationship Id="rId1" Type="http://schemas.openxmlformats.org/officeDocument/2006/relationships/slideLayout" Target="../slideLayouts/slideLayout2.xml"/><Relationship Id="rId5" Type="http://schemas.openxmlformats.org/officeDocument/2006/relationships/image" Target="../media/image232.png"/><Relationship Id="rId4" Type="http://schemas.openxmlformats.org/officeDocument/2006/relationships/image" Target="../media/image229.jpeg"/></Relationships>
</file>

<file path=ppt/slides/_rels/slide2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5.xml"/><Relationship Id="rId1" Type="http://schemas.openxmlformats.org/officeDocument/2006/relationships/slideLayout" Target="../slideLayouts/slideLayout2.xml"/><Relationship Id="rId5" Type="http://schemas.openxmlformats.org/officeDocument/2006/relationships/image" Target="../media/image233.png"/><Relationship Id="rId4" Type="http://schemas.openxmlformats.org/officeDocument/2006/relationships/image" Target="../media/image229.jpeg"/></Relationships>
</file>

<file path=ppt/slides/_rels/slide2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6.xml"/><Relationship Id="rId1" Type="http://schemas.openxmlformats.org/officeDocument/2006/relationships/slideLayout" Target="../slideLayouts/slideLayout2.xml"/><Relationship Id="rId5" Type="http://schemas.openxmlformats.org/officeDocument/2006/relationships/image" Target="../media/image234.png"/><Relationship Id="rId4" Type="http://schemas.openxmlformats.org/officeDocument/2006/relationships/image" Target="../media/image229.jpeg"/></Relationships>
</file>

<file path=ppt/slides/_rels/slide2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7.xml"/><Relationship Id="rId1" Type="http://schemas.openxmlformats.org/officeDocument/2006/relationships/slideLayout" Target="../slideLayouts/slideLayout2.xml"/><Relationship Id="rId5" Type="http://schemas.openxmlformats.org/officeDocument/2006/relationships/image" Target="../media/image233.png"/><Relationship Id="rId4" Type="http://schemas.openxmlformats.org/officeDocument/2006/relationships/image" Target="../media/image229.jpeg"/></Relationships>
</file>

<file path=ppt/slides/_rels/slide2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8.xml"/><Relationship Id="rId1" Type="http://schemas.openxmlformats.org/officeDocument/2006/relationships/slideLayout" Target="../slideLayouts/slideLayout2.xml"/><Relationship Id="rId5" Type="http://schemas.openxmlformats.org/officeDocument/2006/relationships/image" Target="../media/image234.png"/><Relationship Id="rId4" Type="http://schemas.openxmlformats.org/officeDocument/2006/relationships/image" Target="../media/image229.jpeg"/></Relationships>
</file>

<file path=ppt/slides/_rels/slide2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9.xml"/><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229.jpeg"/></Relationships>
</file>

<file path=ppt/slides/_rels/slide2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0.xml"/><Relationship Id="rId1" Type="http://schemas.openxmlformats.org/officeDocument/2006/relationships/slideLayout" Target="../slideLayouts/slideLayout2.xml"/><Relationship Id="rId5" Type="http://schemas.openxmlformats.org/officeDocument/2006/relationships/image" Target="../media/image234.png"/><Relationship Id="rId4" Type="http://schemas.openxmlformats.org/officeDocument/2006/relationships/image" Target="../media/image229.jpeg"/></Relationships>
</file>

<file path=ppt/slides/_rels/slide2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1.xml"/><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229.jpeg"/></Relationships>
</file>

<file path=ppt/slides/_rels/slide2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2.xml"/><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3.xml"/><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229.jpeg"/></Relationships>
</file>

<file path=ppt/slides/_rels/slide2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4.xml"/><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29.jpeg"/></Relationships>
</file>

<file path=ppt/slides/_rels/slide2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5.xml"/><Relationship Id="rId1" Type="http://schemas.openxmlformats.org/officeDocument/2006/relationships/slideLayout" Target="../slideLayouts/slideLayout2.xml"/><Relationship Id="rId5" Type="http://schemas.openxmlformats.org/officeDocument/2006/relationships/image" Target="../media/image237.png"/><Relationship Id="rId4" Type="http://schemas.openxmlformats.org/officeDocument/2006/relationships/image" Target="../media/image229.jpeg"/></Relationships>
</file>

<file path=ppt/slides/_rels/slide2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6.xml"/><Relationship Id="rId1" Type="http://schemas.openxmlformats.org/officeDocument/2006/relationships/slideLayout" Target="../slideLayouts/slideLayout2.xml"/><Relationship Id="rId5" Type="http://schemas.openxmlformats.org/officeDocument/2006/relationships/image" Target="../media/image238.png"/><Relationship Id="rId4" Type="http://schemas.openxmlformats.org/officeDocument/2006/relationships/image" Target="../media/image229.jpeg"/></Relationships>
</file>

<file path=ppt/slides/_rels/slide2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7.xml"/><Relationship Id="rId1" Type="http://schemas.openxmlformats.org/officeDocument/2006/relationships/slideLayout" Target="../slideLayouts/slideLayout2.xml"/><Relationship Id="rId5" Type="http://schemas.openxmlformats.org/officeDocument/2006/relationships/image" Target="../media/image237.png"/><Relationship Id="rId4" Type="http://schemas.openxmlformats.org/officeDocument/2006/relationships/image" Target="../media/image229.jpeg"/></Relationships>
</file>

<file path=ppt/slides/_rels/slide2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8.xml"/><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29.jpeg"/></Relationships>
</file>

<file path=ppt/slides/_rels/slide2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9.xml"/><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229.jpeg"/></Relationships>
</file>

<file path=ppt/slides/_rels/slide2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0.xml"/><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29.jpeg"/></Relationships>
</file>

<file path=ppt/slides/_rels/slide2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1.xml"/><Relationship Id="rId1" Type="http://schemas.openxmlformats.org/officeDocument/2006/relationships/slideLayout" Target="../slideLayouts/slideLayout2.xml"/><Relationship Id="rId5" Type="http://schemas.openxmlformats.org/officeDocument/2006/relationships/image" Target="../media/image237.png"/><Relationship Id="rId4" Type="http://schemas.openxmlformats.org/officeDocument/2006/relationships/image" Target="../media/image229.jpeg"/></Relationships>
</file>

<file path=ppt/slides/_rels/slide2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2.xml"/><Relationship Id="rId1" Type="http://schemas.openxmlformats.org/officeDocument/2006/relationships/slideLayout" Target="../slideLayouts/slideLayout2.xml"/><Relationship Id="rId5" Type="http://schemas.openxmlformats.org/officeDocument/2006/relationships/image" Target="../media/image238.png"/><Relationship Id="rId4" Type="http://schemas.openxmlformats.org/officeDocument/2006/relationships/image" Target="../media/image2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73.xml"/><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74.xml"/><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75.xml"/><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3" Type="http://schemas.openxmlformats.org/officeDocument/2006/relationships/image" Target="../media/image242.gif"/><Relationship Id="rId2" Type="http://schemas.openxmlformats.org/officeDocument/2006/relationships/notesSlide" Target="../notesSlides/notesSlide276.xml"/><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77.xml"/><Relationship Id="rId1" Type="http://schemas.openxmlformats.org/officeDocument/2006/relationships/slideLayout" Target="../slideLayouts/slideLayout2.xml"/><Relationship Id="rId4" Type="http://schemas.openxmlformats.org/officeDocument/2006/relationships/image" Target="../media/image244.png"/></Relationships>
</file>

<file path=ppt/slides/_rels/slide295.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image" Target="../media/image245.png"/><Relationship Id="rId7" Type="http://schemas.openxmlformats.org/officeDocument/2006/relationships/image" Target="../media/image248.png"/><Relationship Id="rId2" Type="http://schemas.openxmlformats.org/officeDocument/2006/relationships/notesSlide" Target="../notesSlides/notesSlide278.xml"/><Relationship Id="rId1" Type="http://schemas.openxmlformats.org/officeDocument/2006/relationships/slideLayout" Target="../slideLayouts/slideLayout2.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43.png"/><Relationship Id="rId9" Type="http://schemas.openxmlformats.org/officeDocument/2006/relationships/image" Target="../media/image250.png"/></Relationships>
</file>

<file path=ppt/slides/_rels/slide29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251.png"/></Relationships>
</file>

<file path=ppt/slides/_rels/slide2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9.xml"/><Relationship Id="rId1" Type="http://schemas.openxmlformats.org/officeDocument/2006/relationships/slideLayout" Target="../slideLayouts/slideLayout2.xml"/><Relationship Id="rId4" Type="http://schemas.openxmlformats.org/officeDocument/2006/relationships/image" Target="../media/image62.gif"/></Relationships>
</file>

<file path=ppt/slides/_rels/slide2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0.xml"/><Relationship Id="rId1" Type="http://schemas.openxmlformats.org/officeDocument/2006/relationships/slideLayout" Target="../slideLayouts/slideLayout2.xml"/><Relationship Id="rId4" Type="http://schemas.openxmlformats.org/officeDocument/2006/relationships/image" Target="../media/image62.gif"/></Relationships>
</file>

<file path=ppt/slides/_rels/slide3.xml.rels><?xml version="1.0" encoding="UTF-8" standalone="yes"?>
<Relationships xmlns="http://schemas.openxmlformats.org/package/2006/relationships"><Relationship Id="rId8" Type="http://schemas.openxmlformats.org/officeDocument/2006/relationships/slide" Target="slide253.xml"/><Relationship Id="rId13" Type="http://schemas.openxmlformats.org/officeDocument/2006/relationships/slide" Target="slide4.xml"/><Relationship Id="rId3" Type="http://schemas.openxmlformats.org/officeDocument/2006/relationships/slide" Target="slide5.xml"/><Relationship Id="rId7" Type="http://schemas.openxmlformats.org/officeDocument/2006/relationships/slide" Target="slide67.xml"/><Relationship Id="rId12" Type="http://schemas.openxmlformats.org/officeDocument/2006/relationships/slide" Target="slide318.xml"/><Relationship Id="rId17" Type="http://schemas.openxmlformats.org/officeDocument/2006/relationships/image" Target="../media/image4.png"/><Relationship Id="rId2" Type="http://schemas.openxmlformats.org/officeDocument/2006/relationships/notesSlide" Target="../notesSlides/notesSlide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18.xml"/><Relationship Id="rId11" Type="http://schemas.openxmlformats.org/officeDocument/2006/relationships/slide" Target="slide143.xml"/><Relationship Id="rId5" Type="http://schemas.openxmlformats.org/officeDocument/2006/relationships/slide" Target="slide37.xml"/><Relationship Id="rId15" Type="http://schemas.openxmlformats.org/officeDocument/2006/relationships/image" Target="../media/image2.png"/><Relationship Id="rId10" Type="http://schemas.openxmlformats.org/officeDocument/2006/relationships/slide" Target="slide297.xml"/><Relationship Id="rId4" Type="http://schemas.openxmlformats.org/officeDocument/2006/relationships/slide" Target="slide183.xml"/><Relationship Id="rId9" Type="http://schemas.openxmlformats.org/officeDocument/2006/relationships/slide" Target="slide104.xml"/><Relationship Id="rId1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1.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21.png"/></Relationships>
</file>

<file path=ppt/slides/_rels/slide3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2.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21.png"/></Relationships>
</file>

<file path=ppt/slides/_rels/slide3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3.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21.png"/></Relationships>
</file>

<file path=ppt/slides/_rels/slide3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4.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21.png"/></Relationships>
</file>

<file path=ppt/slides/_rels/slide3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5.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21.png"/></Relationships>
</file>

<file path=ppt/slides/_rels/slide3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6.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21.png"/></Relationships>
</file>

<file path=ppt/slides/_rels/slide3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7.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21.png"/></Relationships>
</file>

<file path=ppt/slides/_rels/slide30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8.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21.png"/></Relationships>
</file>

<file path=ppt/slides/_rels/slide3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9.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21.png"/></Relationships>
</file>

<file path=ppt/slides/_rels/slide3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0.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91.xml"/><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99.jpeg"/><Relationship Id="rId7" Type="http://schemas.openxmlformats.org/officeDocument/2006/relationships/image" Target="../media/image167.png"/><Relationship Id="rId2" Type="http://schemas.openxmlformats.org/officeDocument/2006/relationships/notesSlide" Target="../notesSlides/notesSlide292.xml"/><Relationship Id="rId1" Type="http://schemas.openxmlformats.org/officeDocument/2006/relationships/slideLayout" Target="../slideLayouts/slideLayout1.xml"/><Relationship Id="rId6" Type="http://schemas.openxmlformats.org/officeDocument/2006/relationships/image" Target="../media/image215.jpeg"/><Relationship Id="rId11" Type="http://schemas.openxmlformats.org/officeDocument/2006/relationships/image" Target="../media/image174.png"/><Relationship Id="rId5" Type="http://schemas.openxmlformats.org/officeDocument/2006/relationships/image" Target="../media/image198.jpeg"/><Relationship Id="rId10" Type="http://schemas.openxmlformats.org/officeDocument/2006/relationships/image" Target="../media/image173.png"/><Relationship Id="rId4" Type="http://schemas.openxmlformats.org/officeDocument/2006/relationships/image" Target="../media/image197.jpeg"/><Relationship Id="rId9" Type="http://schemas.openxmlformats.org/officeDocument/2006/relationships/image" Target="../media/image172.png"/></Relationships>
</file>

<file path=ppt/slides/_rels/slide312.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99.jpeg"/><Relationship Id="rId7" Type="http://schemas.openxmlformats.org/officeDocument/2006/relationships/image" Target="../media/image167.png"/><Relationship Id="rId12" Type="http://schemas.openxmlformats.org/officeDocument/2006/relationships/image" Target="../media/image202.png"/><Relationship Id="rId2" Type="http://schemas.openxmlformats.org/officeDocument/2006/relationships/notesSlide" Target="../notesSlides/notesSlide293.xml"/><Relationship Id="rId1" Type="http://schemas.openxmlformats.org/officeDocument/2006/relationships/slideLayout" Target="../slideLayouts/slideLayout1.xml"/><Relationship Id="rId6" Type="http://schemas.openxmlformats.org/officeDocument/2006/relationships/image" Target="../media/image215.jpeg"/><Relationship Id="rId11" Type="http://schemas.openxmlformats.org/officeDocument/2006/relationships/image" Target="../media/image174.png"/><Relationship Id="rId5" Type="http://schemas.openxmlformats.org/officeDocument/2006/relationships/image" Target="../media/image198.jpeg"/><Relationship Id="rId10" Type="http://schemas.openxmlformats.org/officeDocument/2006/relationships/image" Target="../media/image173.png"/><Relationship Id="rId4" Type="http://schemas.openxmlformats.org/officeDocument/2006/relationships/image" Target="../media/image197.jpeg"/><Relationship Id="rId9" Type="http://schemas.openxmlformats.org/officeDocument/2006/relationships/image" Target="../media/image172.png"/></Relationships>
</file>

<file path=ppt/slides/_rels/slide313.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203.jpeg"/><Relationship Id="rId7" Type="http://schemas.openxmlformats.org/officeDocument/2006/relationships/image" Target="../media/image215.jpeg"/><Relationship Id="rId12" Type="http://schemas.openxmlformats.org/officeDocument/2006/relationships/image" Target="../media/image174.png"/><Relationship Id="rId2" Type="http://schemas.openxmlformats.org/officeDocument/2006/relationships/notesSlide" Target="../notesSlides/notesSlide294.xml"/><Relationship Id="rId1" Type="http://schemas.openxmlformats.org/officeDocument/2006/relationships/slideLayout" Target="../slideLayouts/slideLayout1.xml"/><Relationship Id="rId6" Type="http://schemas.openxmlformats.org/officeDocument/2006/relationships/image" Target="../media/image198.jpeg"/><Relationship Id="rId11" Type="http://schemas.openxmlformats.org/officeDocument/2006/relationships/image" Target="../media/image173.png"/><Relationship Id="rId5" Type="http://schemas.openxmlformats.org/officeDocument/2006/relationships/image" Target="../media/image197.jpeg"/><Relationship Id="rId10" Type="http://schemas.openxmlformats.org/officeDocument/2006/relationships/image" Target="../media/image172.png"/><Relationship Id="rId4" Type="http://schemas.openxmlformats.org/officeDocument/2006/relationships/image" Target="../media/image199.jpeg"/><Relationship Id="rId9" Type="http://schemas.openxmlformats.org/officeDocument/2006/relationships/image" Target="../media/image168.png"/></Relationships>
</file>

<file path=ppt/slides/_rels/slide314.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99.jpeg"/><Relationship Id="rId7" Type="http://schemas.openxmlformats.org/officeDocument/2006/relationships/image" Target="../media/image167.png"/><Relationship Id="rId2" Type="http://schemas.openxmlformats.org/officeDocument/2006/relationships/notesSlide" Target="../notesSlides/notesSlide295.xml"/><Relationship Id="rId1" Type="http://schemas.openxmlformats.org/officeDocument/2006/relationships/slideLayout" Target="../slideLayouts/slideLayout1.xml"/><Relationship Id="rId6" Type="http://schemas.openxmlformats.org/officeDocument/2006/relationships/image" Target="../media/image215.jpeg"/><Relationship Id="rId11" Type="http://schemas.openxmlformats.org/officeDocument/2006/relationships/image" Target="../media/image174.png"/><Relationship Id="rId5" Type="http://schemas.openxmlformats.org/officeDocument/2006/relationships/image" Target="../media/image198.jpeg"/><Relationship Id="rId10" Type="http://schemas.openxmlformats.org/officeDocument/2006/relationships/image" Target="../media/image173.png"/><Relationship Id="rId4" Type="http://schemas.openxmlformats.org/officeDocument/2006/relationships/image" Target="../media/image197.jpeg"/><Relationship Id="rId9" Type="http://schemas.openxmlformats.org/officeDocument/2006/relationships/image" Target="../media/image172.png"/></Relationships>
</file>

<file path=ppt/slides/_rels/slide315.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253.jpeg"/><Relationship Id="rId7" Type="http://schemas.openxmlformats.org/officeDocument/2006/relationships/image" Target="../media/image215.jpeg"/><Relationship Id="rId12" Type="http://schemas.openxmlformats.org/officeDocument/2006/relationships/image" Target="../media/image174.png"/><Relationship Id="rId2" Type="http://schemas.openxmlformats.org/officeDocument/2006/relationships/notesSlide" Target="../notesSlides/notesSlide296.xml"/><Relationship Id="rId1" Type="http://schemas.openxmlformats.org/officeDocument/2006/relationships/slideLayout" Target="../slideLayouts/slideLayout1.xml"/><Relationship Id="rId6" Type="http://schemas.openxmlformats.org/officeDocument/2006/relationships/image" Target="../media/image198.jpeg"/><Relationship Id="rId11" Type="http://schemas.openxmlformats.org/officeDocument/2006/relationships/image" Target="../media/image173.png"/><Relationship Id="rId5" Type="http://schemas.openxmlformats.org/officeDocument/2006/relationships/image" Target="../media/image197.jpeg"/><Relationship Id="rId10" Type="http://schemas.openxmlformats.org/officeDocument/2006/relationships/image" Target="../media/image172.png"/><Relationship Id="rId4" Type="http://schemas.openxmlformats.org/officeDocument/2006/relationships/image" Target="../media/image199.jpeg"/><Relationship Id="rId9" Type="http://schemas.openxmlformats.org/officeDocument/2006/relationships/image" Target="../media/image168.png"/></Relationships>
</file>

<file path=ppt/slides/_rels/slide316.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97.xml"/><Relationship Id="rId1" Type="http://schemas.openxmlformats.org/officeDocument/2006/relationships/slideLayout" Target="../slideLayouts/slideLayout2.xml"/><Relationship Id="rId4" Type="http://schemas.openxmlformats.org/officeDocument/2006/relationships/image" Target="../media/image255.png"/></Relationships>
</file>

<file path=ppt/slides/_rels/slide3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256.png"/></Relationships>
</file>

<file path=ppt/slides/_rels/slide3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8.xml"/><Relationship Id="rId1" Type="http://schemas.openxmlformats.org/officeDocument/2006/relationships/slideLayout" Target="../slideLayouts/slideLayout2.xml"/><Relationship Id="rId4" Type="http://schemas.openxmlformats.org/officeDocument/2006/relationships/image" Target="../media/image62.gif"/></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9.png"/></Relationships>
</file>

<file path=ppt/slides/_rels/slide3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9.png"/></Relationships>
</file>

<file path=ppt/slides/_rels/slide3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1.png"/></Relationships>
</file>

<file path=ppt/slides/_rels/slide3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2.png"/></Relationships>
</file>

<file path=ppt/slides/_rels/slide3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3.png"/></Relationships>
</file>

<file path=ppt/slides/_rels/slide3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5.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28.png"/></Relationships>
</file>

<file path=ppt/slides/_rels/slide3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6.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28.png"/></Relationships>
</file>

<file path=ppt/slides/_rels/slide3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7.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28.png"/></Relationships>
</file>

<file path=ppt/slides/_rels/slide329.xml.rels><?xml version="1.0" encoding="UTF-8" standalone="yes"?>
<Relationships xmlns="http://schemas.openxmlformats.org/package/2006/relationships"><Relationship Id="rId3" Type="http://schemas.openxmlformats.org/officeDocument/2006/relationships/image" Target="../media/image257.gif"/><Relationship Id="rId2" Type="http://schemas.openxmlformats.org/officeDocument/2006/relationships/notesSlide" Target="../notesSlides/notesSlide30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5.png"/></Relationships>
</file>

<file path=ppt/slides/_rels/slide330.xml.rels><?xml version="1.0" encoding="UTF-8" standalone="yes"?>
<Relationships xmlns="http://schemas.openxmlformats.org/package/2006/relationships"><Relationship Id="rId3" Type="http://schemas.openxmlformats.org/officeDocument/2006/relationships/image" Target="../media/image258.jpeg"/><Relationship Id="rId7" Type="http://schemas.openxmlformats.org/officeDocument/2006/relationships/image" Target="../media/image4.png"/><Relationship Id="rId2" Type="http://schemas.openxmlformats.org/officeDocument/2006/relationships/notesSlide" Target="../notesSlides/notesSlide30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259.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32.xml"/><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2.gif"/></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4.jpeg"/><Relationship Id="rId7"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69.png"/><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71.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71.png"/><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71.png"/><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5.jpe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3.png"/><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9.png"/></Relationships>
</file>

<file path=ppt/slides/_rels/slide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1.png"/></Relationships>
</file>

<file path=ppt/slides/_rels/slide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2.png"/></Relationships>
</file>

<file path=ppt/slides/_rels/slide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3.png"/></Relationships>
</file>

<file path=ppt/slides/_rels/slide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28.png"/></Relationships>
</file>

<file path=ppt/slides/_rels/slide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28.png"/></Relationships>
</file>

<file path=ppt/slides/_rels/slide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28.png"/></Relationships>
</file>

<file path=ppt/slides/_rels/slide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57.png"/></Relationships>
</file>

<file path=ppt/slides/_rels/slide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84.jpeg"/></Relationships>
</file>

<file path=ppt/slides/_rels/slide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84.jpe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57.png"/></Relationships>
</file>

<file path=ppt/slides/_rels/slide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57.png"/></Relationships>
</file>

<file path=ppt/slides/_rels/slide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57.png"/></Relationships>
</file>

<file path=ppt/slides/_rels/slide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png"/></Relationships>
</file>

<file path=ppt/slides/_rels/slide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eg"/></Relationships>
</file>

<file path=ppt/slides/_rels/slide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6.jpeg"/></Relationships>
</file>

<file path=ppt/slides/_rels/slide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6.jpeg"/></Relationships>
</file>

<file path=ppt/slides/_rels/slide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6.jpeg"/></Relationships>
</file>

<file path=ppt/slides/_rels/slide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86.jpeg"/></Relationships>
</file>

<file path=ppt/slides/_rels/slide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86.jpe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86.jpeg"/></Relationships>
</file>

<file path=ppt/slides/_rels/slide9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9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9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7.jpeg"/><Relationship Id="rId4" Type="http://schemas.openxmlformats.org/officeDocument/2006/relationships/image" Target="../media/image96.png"/></Relationships>
</file>

<file path=ppt/slides/_rels/slide9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7.jpeg"/><Relationship Id="rId4" Type="http://schemas.openxmlformats.org/officeDocument/2006/relationships/image" Target="../media/image96.png"/></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6.png"/></Relationships>
</file>

<file path=ppt/slides/_rels/slide9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0.png"/><Relationship Id="rId4" Type="http://schemas.openxmlformats.org/officeDocument/2006/relationships/image" Target="../media/image102.png"/></Relationships>
</file>

<file path=ppt/slides/_rels/slide97.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9.jpe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101.jpeg"/><Relationship Id="rId5" Type="http://schemas.openxmlformats.org/officeDocument/2006/relationships/image" Target="../media/image104.png"/><Relationship Id="rId4" Type="http://schemas.openxmlformats.org/officeDocument/2006/relationships/image" Target="../media/image100.png"/></Relationships>
</file>

<file path=ppt/slides/_rels/slide98.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9.jpeg"/><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5.png"/><Relationship Id="rId4" Type="http://schemas.openxmlformats.org/officeDocument/2006/relationships/image" Target="../media/image100.png"/></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9.jpeg"/><Relationship Id="rId2" Type="http://schemas.openxmlformats.org/officeDocument/2006/relationships/notesSlide" Target="../notesSlides/notesSlide92.xml"/><Relationship Id="rId1" Type="http://schemas.openxmlformats.org/officeDocument/2006/relationships/slideLayout" Target="../slideLayouts/slideLayout1.xml"/><Relationship Id="rId6" Type="http://schemas.openxmlformats.org/officeDocument/2006/relationships/image" Target="../media/image101.jpeg"/><Relationship Id="rId5" Type="http://schemas.openxmlformats.org/officeDocument/2006/relationships/image" Target="../media/image106.png"/><Relationship Id="rId4"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1470025"/>
          </a:xfrm>
        </p:spPr>
        <p:txBody>
          <a:bodyPr>
            <a:normAutofit/>
          </a:bodyPr>
          <a:lstStyle/>
          <a:p>
            <a:r>
              <a:rPr lang="en-US" sz="6600">
                <a:latin typeface="Kristen ITC" panose="03050502040202030202" pitchFamily="66" charset="0"/>
              </a:rPr>
              <a:t>Module 2</a:t>
            </a:r>
          </a:p>
        </p:txBody>
      </p:sp>
      <p:sp>
        <p:nvSpPr>
          <p:cNvPr id="3" name="Subtitle 2"/>
          <p:cNvSpPr>
            <a:spLocks noGrp="1"/>
          </p:cNvSpPr>
          <p:nvPr>
            <p:ph type="subTitle" idx="1"/>
          </p:nvPr>
        </p:nvSpPr>
        <p:spPr>
          <a:xfrm>
            <a:off x="269875" y="2209800"/>
            <a:ext cx="8534400" cy="1752600"/>
          </a:xfrm>
          <a:ln>
            <a:noFill/>
          </a:ln>
        </p:spPr>
        <p:txBody>
          <a:bodyPr>
            <a:noAutofit/>
          </a:bodyPr>
          <a:lstStyle/>
          <a:p>
            <a:r>
              <a:rPr lang="en-US" sz="4400">
                <a:solidFill>
                  <a:srgbClr val="0033CC"/>
                </a:solidFill>
                <a:latin typeface="Kristen ITC" panose="03050502040202030202" pitchFamily="66" charset="0"/>
              </a:rPr>
              <a:t>Two-Dimensional</a:t>
            </a:r>
            <a:r>
              <a:rPr lang="en-US" sz="4000">
                <a:solidFill>
                  <a:srgbClr val="0033CC"/>
                </a:solidFill>
                <a:latin typeface="Kristen ITC" panose="03050502040202030202" pitchFamily="66" charset="0"/>
              </a:rPr>
              <a:t> and Three-Dimensional Shapes</a:t>
            </a:r>
            <a:endParaRPr lang="en-US" sz="4400">
              <a:solidFill>
                <a:srgbClr val="0033CC"/>
              </a:solidFill>
              <a:latin typeface="Kristen ITC" panose="03050502040202030202" pitchFamily="66" charset="0"/>
            </a:endParaRPr>
          </a:p>
        </p:txBody>
      </p:sp>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ounded Rectangle 17"/>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460375" y="4354167"/>
            <a:ext cx="1619250" cy="1943100"/>
          </a:xfrm>
          <a:prstGeom prst="rect">
            <a:avLst/>
          </a:prstGeom>
        </p:spPr>
      </p:pic>
      <p:pic>
        <p:nvPicPr>
          <p:cNvPr id="6" name="Picture 5"/>
          <p:cNvPicPr>
            <a:picLocks noChangeAspect="1"/>
          </p:cNvPicPr>
          <p:nvPr/>
        </p:nvPicPr>
        <p:blipFill>
          <a:blip r:embed="rId4"/>
          <a:stretch>
            <a:fillRect/>
          </a:stretch>
        </p:blipFill>
        <p:spPr>
          <a:xfrm>
            <a:off x="2417417" y="4477992"/>
            <a:ext cx="1914525" cy="1819275"/>
          </a:xfrm>
          <a:prstGeom prst="rect">
            <a:avLst/>
          </a:prstGeom>
        </p:spPr>
      </p:pic>
      <p:pic>
        <p:nvPicPr>
          <p:cNvPr id="7" name="Picture 6"/>
          <p:cNvPicPr>
            <a:picLocks noChangeAspect="1"/>
          </p:cNvPicPr>
          <p:nvPr/>
        </p:nvPicPr>
        <p:blipFill>
          <a:blip r:embed="rId5"/>
          <a:stretch>
            <a:fillRect/>
          </a:stretch>
        </p:blipFill>
        <p:spPr>
          <a:xfrm>
            <a:off x="4703381" y="4334151"/>
            <a:ext cx="1695450" cy="1962150"/>
          </a:xfrm>
          <a:prstGeom prst="rect">
            <a:avLst/>
          </a:prstGeom>
        </p:spPr>
      </p:pic>
      <p:pic>
        <p:nvPicPr>
          <p:cNvPr id="8" name="Picture 7"/>
          <p:cNvPicPr>
            <a:picLocks noChangeAspect="1"/>
          </p:cNvPicPr>
          <p:nvPr/>
        </p:nvPicPr>
        <p:blipFill>
          <a:blip r:embed="rId6"/>
          <a:stretch>
            <a:fillRect/>
          </a:stretch>
        </p:blipFill>
        <p:spPr>
          <a:xfrm>
            <a:off x="6824247" y="4381776"/>
            <a:ext cx="1685925" cy="1914525"/>
          </a:xfrm>
          <a:prstGeom prst="rect">
            <a:avLst/>
          </a:prstGeom>
        </p:spPr>
      </p:pic>
      <p:sp>
        <p:nvSpPr>
          <p:cNvPr id="9" name="Rectangle 8"/>
          <p:cNvSpPr/>
          <p:nvPr/>
        </p:nvSpPr>
        <p:spPr>
          <a:xfrm>
            <a:off x="2451064" y="4287492"/>
            <a:ext cx="512417"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793982" y="4265267"/>
            <a:ext cx="512417"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824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Making 5 with 5-Group Mats</a:t>
            </a:r>
            <a:endParaRPr lang="en-US" sz="8000" b="1"/>
          </a:p>
        </p:txBody>
      </p:sp>
      <p:sp>
        <p:nvSpPr>
          <p:cNvPr id="14" name="TextBox 13"/>
          <p:cNvSpPr txBox="1"/>
          <p:nvPr/>
        </p:nvSpPr>
        <p:spPr>
          <a:xfrm>
            <a:off x="1080302" y="1213640"/>
            <a:ext cx="6449282" cy="646331"/>
          </a:xfrm>
          <a:prstGeom prst="rect">
            <a:avLst/>
          </a:prstGeom>
          <a:noFill/>
        </p:spPr>
        <p:txBody>
          <a:bodyPr wrap="square" rtlCol="0">
            <a:spAutoFit/>
          </a:bodyPr>
          <a:lstStyle/>
          <a:p>
            <a:pPr algn="ctr"/>
            <a:r>
              <a:rPr lang="en-US" b="1">
                <a:solidFill>
                  <a:srgbClr val="0000FF"/>
                </a:solidFill>
              </a:rPr>
              <a:t>Put 1 cube on the dots of your mat.  Raise your hand when know how many more cubes to make 5.  Tell me the number sentence.</a:t>
            </a:r>
            <a:endParaRPr lang="en-US" sz="1600" b="1">
              <a:solidFill>
                <a:srgbClr val="0000FF"/>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1295400" y="2550734"/>
            <a:ext cx="6562725" cy="1238250"/>
          </a:xfrm>
          <a:prstGeom prst="rect">
            <a:avLst/>
          </a:prstGeom>
        </p:spPr>
      </p:pic>
      <p:pic>
        <p:nvPicPr>
          <p:cNvPr id="15" name="Picture 4" descr="http://www.cliparthut.com/clip-arts/614/unifix-cubes-clip-art-614378.png"/>
          <p:cNvPicPr>
            <a:picLocks noChangeAspect="1" noChangeArrowheads="1"/>
          </p:cNvPicPr>
          <p:nvPr/>
        </p:nvPicPr>
        <p:blipFill>
          <a:blip r:embed="rId5" cstate="print"/>
          <a:srcRect/>
          <a:stretch>
            <a:fillRect/>
          </a:stretch>
        </p:blipFill>
        <p:spPr bwMode="auto">
          <a:xfrm>
            <a:off x="2879823" y="4457113"/>
            <a:ext cx="1099239" cy="1038170"/>
          </a:xfrm>
          <a:prstGeom prst="rect">
            <a:avLst/>
          </a:prstGeom>
          <a:noFill/>
        </p:spPr>
      </p:pic>
      <p:pic>
        <p:nvPicPr>
          <p:cNvPr id="16" name="Picture 2" descr="http://www.cliparthut.com/clip-arts/189/unifix-cube-clip-art-189416.png"/>
          <p:cNvPicPr>
            <a:picLocks noChangeAspect="1" noChangeArrowheads="1"/>
          </p:cNvPicPr>
          <p:nvPr/>
        </p:nvPicPr>
        <p:blipFill>
          <a:blip r:embed="rId6" cstate="print"/>
          <a:srcRect/>
          <a:stretch>
            <a:fillRect/>
          </a:stretch>
        </p:blipFill>
        <p:spPr bwMode="auto">
          <a:xfrm>
            <a:off x="3924353" y="4445187"/>
            <a:ext cx="1068791" cy="1068791"/>
          </a:xfrm>
          <a:prstGeom prst="rect">
            <a:avLst/>
          </a:prstGeom>
          <a:noFill/>
        </p:spPr>
      </p:pic>
      <p:pic>
        <p:nvPicPr>
          <p:cNvPr id="17" name="Picture 6" descr="http://lessonpix.com/drawings/27629/100x100/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3630" y="4460449"/>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17/100x100/Connecting+Cube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8712" y="4457112"/>
            <a:ext cx="1038170" cy="103817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lessonpix.com/drawings/27633/100x100/Counting+Cub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30363" y="4457112"/>
            <a:ext cx="1070137" cy="10701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ttp://lessonpix.com/drawings/27629/100x100/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6957" y="2632639"/>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61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3</a:t>
            </a:r>
          </a:p>
        </p:txBody>
      </p:sp>
      <p:sp>
        <p:nvSpPr>
          <p:cNvPr id="14" name="TextBox 13"/>
          <p:cNvSpPr txBox="1"/>
          <p:nvPr/>
        </p:nvSpPr>
        <p:spPr>
          <a:xfrm>
            <a:off x="914399" y="781542"/>
            <a:ext cx="7315200" cy="1015663"/>
          </a:xfrm>
          <a:prstGeom prst="rect">
            <a:avLst/>
          </a:prstGeom>
          <a:noFill/>
        </p:spPr>
        <p:txBody>
          <a:bodyPr wrap="square" rtlCol="0">
            <a:spAutoFit/>
          </a:bodyPr>
          <a:lstStyle/>
          <a:p>
            <a:pPr algn="ctr"/>
            <a:r>
              <a:rPr lang="en-US" sz="2000" b="1"/>
              <a:t>You have learned many rules about rectangles today!  Now, make some rectangles of your own.  Use the </a:t>
            </a:r>
            <a:r>
              <a:rPr lang="en-US" sz="2000" b="1" err="1"/>
              <a:t>Wikki</a:t>
            </a:r>
            <a:r>
              <a:rPr lang="en-US" sz="2000" b="1"/>
              <a:t> Stix for the sides, and use the special dots on this paper to keep your sides straight.</a:t>
            </a:r>
          </a:p>
        </p:txBody>
      </p:sp>
      <p:pic>
        <p:nvPicPr>
          <p:cNvPr id="2" name="Picture 1"/>
          <p:cNvPicPr>
            <a:picLocks noChangeAspect="1"/>
          </p:cNvPicPr>
          <p:nvPr/>
        </p:nvPicPr>
        <p:blipFill>
          <a:blip r:embed="rId3"/>
          <a:stretch>
            <a:fillRect/>
          </a:stretch>
        </p:blipFill>
        <p:spPr>
          <a:xfrm rot="5400000">
            <a:off x="2471736" y="1636868"/>
            <a:ext cx="4200525" cy="5114925"/>
          </a:xfrm>
          <a:prstGeom prst="rect">
            <a:avLst/>
          </a:prstGeom>
        </p:spPr>
      </p:pic>
      <p:pic>
        <p:nvPicPr>
          <p:cNvPr id="35842" name="Picture 2" descr="http://mrskclipartstore.com/wp-content/uploads/2014/06/rectangle-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410" y="4135475"/>
            <a:ext cx="1862139" cy="23646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mrskclipartstore.com/wp-content/uploads/2014/06/rectangle-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0448" y="4135474"/>
            <a:ext cx="1862139" cy="236462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6806080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91410" y="247650"/>
            <a:ext cx="8547790" cy="514349"/>
          </a:xfrm>
          <a:prstGeom prst="rect">
            <a:avLst/>
          </a:prstGeom>
        </p:spPr>
      </p:pic>
      <p:pic>
        <p:nvPicPr>
          <p:cNvPr id="7" name="Picture 6"/>
          <p:cNvPicPr>
            <a:picLocks noChangeAspect="1"/>
          </p:cNvPicPr>
          <p:nvPr/>
        </p:nvPicPr>
        <p:blipFill>
          <a:blip r:embed="rId4"/>
          <a:stretch>
            <a:fillRect/>
          </a:stretch>
        </p:blipFill>
        <p:spPr>
          <a:xfrm>
            <a:off x="569567" y="1058862"/>
            <a:ext cx="7991475" cy="5095875"/>
          </a:xfrm>
          <a:prstGeom prst="rect">
            <a:avLst/>
          </a:prstGeom>
        </p:spPr>
      </p:pic>
    </p:spTree>
    <p:extLst>
      <p:ext uri="{BB962C8B-B14F-4D97-AF65-F5344CB8AC3E}">
        <p14:creationId xmlns:p14="http://schemas.microsoft.com/office/powerpoint/2010/main" val="7131109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91410" y="247650"/>
            <a:ext cx="8547790" cy="514349"/>
          </a:xfrm>
          <a:prstGeom prst="rect">
            <a:avLst/>
          </a:prstGeom>
        </p:spPr>
      </p:pic>
      <p:pic>
        <p:nvPicPr>
          <p:cNvPr id="2" name="Picture 1"/>
          <p:cNvPicPr>
            <a:picLocks noChangeAspect="1"/>
          </p:cNvPicPr>
          <p:nvPr/>
        </p:nvPicPr>
        <p:blipFill>
          <a:blip r:embed="rId4"/>
          <a:stretch>
            <a:fillRect/>
          </a:stretch>
        </p:blipFill>
        <p:spPr>
          <a:xfrm>
            <a:off x="466971" y="1157610"/>
            <a:ext cx="7991475" cy="3905250"/>
          </a:xfrm>
          <a:prstGeom prst="rect">
            <a:avLst/>
          </a:prstGeom>
        </p:spPr>
      </p:pic>
    </p:spTree>
    <p:extLst>
      <p:ext uri="{BB962C8B-B14F-4D97-AF65-F5344CB8AC3E}">
        <p14:creationId xmlns:p14="http://schemas.microsoft.com/office/powerpoint/2010/main" val="40143503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899" y="4114800"/>
            <a:ext cx="1441675" cy="17287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016288" y="1603574"/>
            <a:ext cx="7120118" cy="2282626"/>
          </a:xfrm>
          <a:prstGeom prst="rect">
            <a:avLst/>
          </a:prstGeom>
        </p:spPr>
      </p:pic>
    </p:spTree>
    <p:extLst>
      <p:ext uri="{BB962C8B-B14F-4D97-AF65-F5344CB8AC3E}">
        <p14:creationId xmlns:p14="http://schemas.microsoft.com/office/powerpoint/2010/main" val="33185743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124206"/>
          </a:xfrm>
          <a:prstGeom prst="rect">
            <a:avLst/>
          </a:prstGeom>
          <a:noFill/>
        </p:spPr>
        <p:txBody>
          <a:bodyPr wrap="square" rtlCol="0">
            <a:spAutoFit/>
          </a:bodyPr>
          <a:lstStyle/>
          <a:p>
            <a:pPr algn="ctr"/>
            <a:r>
              <a:rPr lang="en-US" sz="4800" b="1">
                <a:latin typeface="Kristen ITC" panose="03050502040202030202" pitchFamily="66" charset="0"/>
              </a:rPr>
              <a:t>Lesson 4</a:t>
            </a:r>
          </a:p>
          <a:p>
            <a:pPr algn="ctr"/>
            <a:endParaRPr lang="en-US" sz="3600">
              <a:latin typeface="Kristen ITC" panose="03050502040202030202" pitchFamily="66" charset="0"/>
            </a:endParaRPr>
          </a:p>
          <a:p>
            <a:pPr algn="ctr"/>
            <a:endParaRPr lang="en-US" sz="1400">
              <a:latin typeface="Kristen ITC" panose="03050502040202030202" pitchFamily="66" charset="0"/>
            </a:endParaRPr>
          </a:p>
          <a:p>
            <a:pPr algn="ctr"/>
            <a:r>
              <a:rPr lang="en-US" sz="4000">
                <a:latin typeface="Kristen ITC" panose="03050502040202030202" pitchFamily="66" charset="0"/>
              </a:rPr>
              <a:t>I can identify shapes as hexagons and circles.</a:t>
            </a:r>
          </a:p>
          <a:p>
            <a:pPr algn="ctr"/>
            <a:endParaRPr lang="en-US" sz="28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195446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42847" y="1060064"/>
            <a:ext cx="7464425" cy="923330"/>
          </a:xfrm>
          <a:prstGeom prst="rect">
            <a:avLst/>
          </a:prstGeom>
          <a:noFill/>
        </p:spPr>
        <p:txBody>
          <a:bodyPr wrap="square" rtlCol="0">
            <a:spAutoFit/>
          </a:bodyPr>
          <a:lstStyle/>
          <a:p>
            <a:pPr algn="ctr"/>
            <a:r>
              <a:rPr lang="en-US" b="1">
                <a:solidFill>
                  <a:srgbClr val="0070C0"/>
                </a:solidFill>
              </a:rPr>
              <a:t>I’ll show you a shape.  We’ll try to decide if it’s a rectangle or not.  If you think it’s a rectangle, give me a thumbs-up.  If it’s not a rectangle, thumbs-down.  Either way, be ready to explain your choice.  Here we go!</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Rectangle or Not?</a:t>
            </a:r>
            <a:endParaRPr lang="en-US" sz="8000" b="1"/>
          </a:p>
        </p:txBody>
      </p:sp>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2, Lesson 4</a:t>
            </a:r>
          </a:p>
          <a:p>
            <a:pPr algn="ctr"/>
            <a:r>
              <a:rPr lang="en-US" sz="1400"/>
              <a:t>Fluency</a:t>
            </a:r>
          </a:p>
        </p:txBody>
      </p:sp>
      <p:pic>
        <p:nvPicPr>
          <p:cNvPr id="1026"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858000"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981434" y="2103995"/>
            <a:ext cx="2987250" cy="3251316"/>
          </a:xfrm>
          <a:prstGeom prst="rect">
            <a:avLst/>
          </a:prstGeom>
        </p:spPr>
      </p:pic>
    </p:spTree>
    <p:extLst>
      <p:ext uri="{BB962C8B-B14F-4D97-AF65-F5344CB8AC3E}">
        <p14:creationId xmlns:p14="http://schemas.microsoft.com/office/powerpoint/2010/main" val="348077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1026"/>
                                        </p:tgtEl>
                                      </p:cBhvr>
                                    </p:animEffect>
                                    <p:animScale>
                                      <p:cBhvr>
                                        <p:cTn id="14" dur="250" autoRev="1" fill="hold"/>
                                        <p:tgtEl>
                                          <p:spTgt spid="1026"/>
                                        </p:tgtEl>
                                      </p:cBhvr>
                                      <p:by x="105000" y="105000"/>
                                    </p:animScale>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026"/>
                                        </p:tgtEl>
                                        <p:attrNameLst>
                                          <p:attrName>r</p:attrName>
                                        </p:attrNameLst>
                                      </p:cBhvr>
                                    </p:animRot>
                                    <p:animRot by="-240000">
                                      <p:cBhvr>
                                        <p:cTn id="18" dur="200" fill="hold">
                                          <p:stCondLst>
                                            <p:cond delay="200"/>
                                          </p:stCondLst>
                                        </p:cTn>
                                        <p:tgtEl>
                                          <p:spTgt spid="1026"/>
                                        </p:tgtEl>
                                        <p:attrNameLst>
                                          <p:attrName>r</p:attrName>
                                        </p:attrNameLst>
                                      </p:cBhvr>
                                    </p:animRot>
                                    <p:animRot by="240000">
                                      <p:cBhvr>
                                        <p:cTn id="19" dur="200" fill="hold">
                                          <p:stCondLst>
                                            <p:cond delay="400"/>
                                          </p:stCondLst>
                                        </p:cTn>
                                        <p:tgtEl>
                                          <p:spTgt spid="1026"/>
                                        </p:tgtEl>
                                        <p:attrNameLst>
                                          <p:attrName>r</p:attrName>
                                        </p:attrNameLst>
                                      </p:cBhvr>
                                    </p:animRot>
                                    <p:animRot by="-240000">
                                      <p:cBhvr>
                                        <p:cTn id="20" dur="200" fill="hold">
                                          <p:stCondLst>
                                            <p:cond delay="600"/>
                                          </p:stCondLst>
                                        </p:cTn>
                                        <p:tgtEl>
                                          <p:spTgt spid="1026"/>
                                        </p:tgtEl>
                                        <p:attrNameLst>
                                          <p:attrName>r</p:attrName>
                                        </p:attrNameLst>
                                      </p:cBhvr>
                                    </p:animRot>
                                    <p:animRot by="120000">
                                      <p:cBhvr>
                                        <p:cTn id="21" dur="200" fill="hold">
                                          <p:stCondLst>
                                            <p:cond delay="800"/>
                                          </p:stCondLst>
                                        </p:cTn>
                                        <p:tgtEl>
                                          <p:spTgt spid="1026"/>
                                        </p:tgtEl>
                                        <p:attrNameLst>
                                          <p:attrName>r</p:attrName>
                                        </p:attrNameLst>
                                      </p:cBhvr>
                                    </p:animRot>
                                  </p:childTnLst>
                                </p:cTn>
                              </p:par>
                            </p:childTnLst>
                          </p:cTn>
                        </p:par>
                        <p:par>
                          <p:cTn id="22" fill="hold">
                            <p:stCondLst>
                              <p:cond delay="1500"/>
                            </p:stCondLst>
                            <p:childTnLst>
                              <p:par>
                                <p:cTn id="23" presetID="35" presetClass="emph" presetSubtype="0" fill="hold" nodeType="afterEffect">
                                  <p:stCondLst>
                                    <p:cond delay="0"/>
                                  </p:stCondLst>
                                  <p:childTnLst>
                                    <p:anim calcmode="discrete" valueType="str">
                                      <p:cBhvr>
                                        <p:cTn id="24" dur="500" fill="hold"/>
                                        <p:tgtEl>
                                          <p:spTgt spid="102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838867"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42847" y="1060064"/>
            <a:ext cx="7464425" cy="923330"/>
          </a:xfrm>
          <a:prstGeom prst="rect">
            <a:avLst/>
          </a:prstGeom>
          <a:noFill/>
        </p:spPr>
        <p:txBody>
          <a:bodyPr wrap="square" rtlCol="0">
            <a:spAutoFit/>
          </a:bodyPr>
          <a:lstStyle/>
          <a:p>
            <a:pPr algn="ctr"/>
            <a:r>
              <a:rPr lang="en-US" b="1">
                <a:solidFill>
                  <a:srgbClr val="0070C0"/>
                </a:solidFill>
              </a:rPr>
              <a:t>I’ll show you a shape.  We’ll try to decide if it’s a rectangle or not.  If you think it’s a rectangle, give me a thumbs-up.  If it’s not a rectangle, thumbs-down.  Either way, be ready to explain your choice.  Here we go!</a:t>
            </a:r>
          </a:p>
        </p:txBody>
      </p:sp>
      <p:sp>
        <p:nvSpPr>
          <p:cNvPr id="14" name="TextBox 13"/>
          <p:cNvSpPr txBox="1"/>
          <p:nvPr/>
        </p:nvSpPr>
        <p:spPr>
          <a:xfrm>
            <a:off x="838201" y="549040"/>
            <a:ext cx="7467598" cy="523220"/>
          </a:xfrm>
          <a:prstGeom prst="rect">
            <a:avLst/>
          </a:prstGeom>
          <a:noFill/>
        </p:spPr>
        <p:txBody>
          <a:bodyPr wrap="square" rtlCol="0">
            <a:spAutoFit/>
          </a:bodyPr>
          <a:lstStyle/>
          <a:p>
            <a:pPr algn="ctr"/>
            <a:r>
              <a:rPr lang="en-US" sz="2800" b="1"/>
              <a:t>Rectangle or Not?</a:t>
            </a:r>
            <a:endParaRPr lang="en-US" sz="8000" b="1"/>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2, Lesson 4</a:t>
            </a:r>
          </a:p>
          <a:p>
            <a:pPr algn="ctr"/>
            <a:r>
              <a:rPr lang="en-US" sz="1400"/>
              <a:t>Fluency</a:t>
            </a:r>
          </a:p>
        </p:txBody>
      </p:sp>
      <p:pic>
        <p:nvPicPr>
          <p:cNvPr id="3" name="Picture 2"/>
          <p:cNvPicPr>
            <a:picLocks noChangeAspect="1"/>
          </p:cNvPicPr>
          <p:nvPr/>
        </p:nvPicPr>
        <p:blipFill>
          <a:blip r:embed="rId5"/>
          <a:stretch>
            <a:fillRect/>
          </a:stretch>
        </p:blipFill>
        <p:spPr>
          <a:xfrm>
            <a:off x="3098696" y="2494418"/>
            <a:ext cx="2752725" cy="2469911"/>
          </a:xfrm>
          <a:prstGeom prst="rect">
            <a:avLst/>
          </a:prstGeom>
        </p:spPr>
      </p:pic>
    </p:spTree>
    <p:extLst>
      <p:ext uri="{BB962C8B-B14F-4D97-AF65-F5344CB8AC3E}">
        <p14:creationId xmlns:p14="http://schemas.microsoft.com/office/powerpoint/2010/main" val="76522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29"/>
                                        </p:tgtEl>
                                      </p:cBhvr>
                                    </p:animEffect>
                                    <p:animScale>
                                      <p:cBhvr>
                                        <p:cTn id="14" dur="250" autoRev="1" fill="hold"/>
                                        <p:tgtEl>
                                          <p:spTgt spid="29"/>
                                        </p:tgtEl>
                                      </p:cBhvr>
                                      <p:by x="105000" y="105000"/>
                                    </p:animScale>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29"/>
                                        </p:tgtEl>
                                        <p:attrNameLst>
                                          <p:attrName>r</p:attrName>
                                        </p:attrNameLst>
                                      </p:cBhvr>
                                    </p:animRot>
                                    <p:animRot by="-240000">
                                      <p:cBhvr>
                                        <p:cTn id="18" dur="200" fill="hold">
                                          <p:stCondLst>
                                            <p:cond delay="200"/>
                                          </p:stCondLst>
                                        </p:cTn>
                                        <p:tgtEl>
                                          <p:spTgt spid="29"/>
                                        </p:tgtEl>
                                        <p:attrNameLst>
                                          <p:attrName>r</p:attrName>
                                        </p:attrNameLst>
                                      </p:cBhvr>
                                    </p:animRot>
                                    <p:animRot by="240000">
                                      <p:cBhvr>
                                        <p:cTn id="19" dur="200" fill="hold">
                                          <p:stCondLst>
                                            <p:cond delay="400"/>
                                          </p:stCondLst>
                                        </p:cTn>
                                        <p:tgtEl>
                                          <p:spTgt spid="29"/>
                                        </p:tgtEl>
                                        <p:attrNameLst>
                                          <p:attrName>r</p:attrName>
                                        </p:attrNameLst>
                                      </p:cBhvr>
                                    </p:animRot>
                                    <p:animRot by="-240000">
                                      <p:cBhvr>
                                        <p:cTn id="20" dur="200" fill="hold">
                                          <p:stCondLst>
                                            <p:cond delay="600"/>
                                          </p:stCondLst>
                                        </p:cTn>
                                        <p:tgtEl>
                                          <p:spTgt spid="29"/>
                                        </p:tgtEl>
                                        <p:attrNameLst>
                                          <p:attrName>r</p:attrName>
                                        </p:attrNameLst>
                                      </p:cBhvr>
                                    </p:animRot>
                                    <p:animRot by="120000">
                                      <p:cBhvr>
                                        <p:cTn id="21" dur="200" fill="hold">
                                          <p:stCondLst>
                                            <p:cond delay="800"/>
                                          </p:stCondLst>
                                        </p:cTn>
                                        <p:tgtEl>
                                          <p:spTgt spid="29"/>
                                        </p:tgtEl>
                                        <p:attrNameLst>
                                          <p:attrName>r</p:attrName>
                                        </p:attrNameLst>
                                      </p:cBhvr>
                                    </p:animRot>
                                  </p:childTnLst>
                                </p:cTn>
                              </p:par>
                            </p:childTnLst>
                          </p:cTn>
                        </p:par>
                        <p:par>
                          <p:cTn id="22" fill="hold">
                            <p:stCondLst>
                              <p:cond delay="1500"/>
                            </p:stCondLst>
                            <p:childTnLst>
                              <p:par>
                                <p:cTn id="23" presetID="35" presetClass="emph" presetSubtype="0" fill="hold" nodeType="afterEffect">
                                  <p:stCondLst>
                                    <p:cond delay="0"/>
                                  </p:stCondLst>
                                  <p:childTnLst>
                                    <p:anim calcmode="discrete" valueType="str">
                                      <p:cBhvr>
                                        <p:cTn id="24" dur="1000" fill="hold"/>
                                        <p:tgtEl>
                                          <p:spTgt spid="2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874047"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42847" y="1060064"/>
            <a:ext cx="7464425" cy="923330"/>
          </a:xfrm>
          <a:prstGeom prst="rect">
            <a:avLst/>
          </a:prstGeom>
          <a:noFill/>
        </p:spPr>
        <p:txBody>
          <a:bodyPr wrap="square" rtlCol="0">
            <a:spAutoFit/>
          </a:bodyPr>
          <a:lstStyle/>
          <a:p>
            <a:pPr algn="ctr"/>
            <a:r>
              <a:rPr lang="en-US" b="1">
                <a:solidFill>
                  <a:srgbClr val="0070C0"/>
                </a:solidFill>
              </a:rPr>
              <a:t>I’ll show you a shape.  We’ll try to decide if it’s a rectangle or not.  If you think it’s a rectangle, give me a thumbs-up.  If it’s not a rectangle, thumbs-down.  Either way, be ready to explain your choice.  Here we go!</a:t>
            </a:r>
          </a:p>
        </p:txBody>
      </p:sp>
      <p:sp>
        <p:nvSpPr>
          <p:cNvPr id="14" name="TextBox 13"/>
          <p:cNvSpPr txBox="1"/>
          <p:nvPr/>
        </p:nvSpPr>
        <p:spPr>
          <a:xfrm>
            <a:off x="838201" y="549040"/>
            <a:ext cx="7467598" cy="523220"/>
          </a:xfrm>
          <a:prstGeom prst="rect">
            <a:avLst/>
          </a:prstGeom>
          <a:noFill/>
        </p:spPr>
        <p:txBody>
          <a:bodyPr wrap="square" rtlCol="0">
            <a:spAutoFit/>
          </a:bodyPr>
          <a:lstStyle/>
          <a:p>
            <a:pPr algn="ctr"/>
            <a:r>
              <a:rPr lang="en-US" sz="2800" b="1"/>
              <a:t>Rectangle or Not?</a:t>
            </a:r>
            <a:endParaRPr lang="en-US" sz="8000" b="1"/>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2, Lesson 4</a:t>
            </a:r>
          </a:p>
          <a:p>
            <a:pPr algn="ctr"/>
            <a:r>
              <a:rPr lang="en-US" sz="1400"/>
              <a:t>Fluency</a:t>
            </a:r>
          </a:p>
        </p:txBody>
      </p:sp>
      <p:pic>
        <p:nvPicPr>
          <p:cNvPr id="4" name="Picture 3"/>
          <p:cNvPicPr>
            <a:picLocks noChangeAspect="1"/>
          </p:cNvPicPr>
          <p:nvPr/>
        </p:nvPicPr>
        <p:blipFill>
          <a:blip r:embed="rId5"/>
          <a:stretch>
            <a:fillRect/>
          </a:stretch>
        </p:blipFill>
        <p:spPr>
          <a:xfrm>
            <a:off x="3355871" y="2479670"/>
            <a:ext cx="2238375" cy="2789617"/>
          </a:xfrm>
          <a:prstGeom prst="rect">
            <a:avLst/>
          </a:prstGeom>
        </p:spPr>
      </p:pic>
    </p:spTree>
    <p:extLst>
      <p:ext uri="{BB962C8B-B14F-4D97-AF65-F5344CB8AC3E}">
        <p14:creationId xmlns:p14="http://schemas.microsoft.com/office/powerpoint/2010/main" val="205467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29"/>
                                        </p:tgtEl>
                                      </p:cBhvr>
                                    </p:animEffect>
                                    <p:animScale>
                                      <p:cBhvr>
                                        <p:cTn id="14" dur="250" autoRev="1" fill="hold"/>
                                        <p:tgtEl>
                                          <p:spTgt spid="29"/>
                                        </p:tgtEl>
                                      </p:cBhvr>
                                      <p:by x="105000" y="105000"/>
                                    </p:animScale>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29"/>
                                        </p:tgtEl>
                                        <p:attrNameLst>
                                          <p:attrName>r</p:attrName>
                                        </p:attrNameLst>
                                      </p:cBhvr>
                                    </p:animRot>
                                    <p:animRot by="-240000">
                                      <p:cBhvr>
                                        <p:cTn id="18" dur="200" fill="hold">
                                          <p:stCondLst>
                                            <p:cond delay="200"/>
                                          </p:stCondLst>
                                        </p:cTn>
                                        <p:tgtEl>
                                          <p:spTgt spid="29"/>
                                        </p:tgtEl>
                                        <p:attrNameLst>
                                          <p:attrName>r</p:attrName>
                                        </p:attrNameLst>
                                      </p:cBhvr>
                                    </p:animRot>
                                    <p:animRot by="240000">
                                      <p:cBhvr>
                                        <p:cTn id="19" dur="200" fill="hold">
                                          <p:stCondLst>
                                            <p:cond delay="400"/>
                                          </p:stCondLst>
                                        </p:cTn>
                                        <p:tgtEl>
                                          <p:spTgt spid="29"/>
                                        </p:tgtEl>
                                        <p:attrNameLst>
                                          <p:attrName>r</p:attrName>
                                        </p:attrNameLst>
                                      </p:cBhvr>
                                    </p:animRot>
                                    <p:animRot by="-240000">
                                      <p:cBhvr>
                                        <p:cTn id="20" dur="200" fill="hold">
                                          <p:stCondLst>
                                            <p:cond delay="600"/>
                                          </p:stCondLst>
                                        </p:cTn>
                                        <p:tgtEl>
                                          <p:spTgt spid="29"/>
                                        </p:tgtEl>
                                        <p:attrNameLst>
                                          <p:attrName>r</p:attrName>
                                        </p:attrNameLst>
                                      </p:cBhvr>
                                    </p:animRot>
                                    <p:animRot by="120000">
                                      <p:cBhvr>
                                        <p:cTn id="21" dur="200" fill="hold">
                                          <p:stCondLst>
                                            <p:cond delay="800"/>
                                          </p:stCondLst>
                                        </p:cTn>
                                        <p:tgtEl>
                                          <p:spTgt spid="29"/>
                                        </p:tgtEl>
                                        <p:attrNameLst>
                                          <p:attrName>r</p:attrName>
                                        </p:attrNameLst>
                                      </p:cBhvr>
                                    </p:animRot>
                                  </p:childTnLst>
                                </p:cTn>
                              </p:par>
                            </p:childTnLst>
                          </p:cTn>
                        </p:par>
                        <p:par>
                          <p:cTn id="22" fill="hold">
                            <p:stCondLst>
                              <p:cond delay="1500"/>
                            </p:stCondLst>
                            <p:childTnLst>
                              <p:par>
                                <p:cTn id="23" presetID="35" presetClass="emph" presetSubtype="0" fill="hold" nodeType="afterEffect">
                                  <p:stCondLst>
                                    <p:cond delay="0"/>
                                  </p:stCondLst>
                                  <p:childTnLst>
                                    <p:anim calcmode="discrete" valueType="str">
                                      <p:cBhvr>
                                        <p:cTn id="24" dur="1000" fill="hold"/>
                                        <p:tgtEl>
                                          <p:spTgt spid="2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TextBox 25"/>
          <p:cNvSpPr txBox="1"/>
          <p:nvPr/>
        </p:nvSpPr>
        <p:spPr>
          <a:xfrm>
            <a:off x="742847" y="1060064"/>
            <a:ext cx="7464425" cy="923330"/>
          </a:xfrm>
          <a:prstGeom prst="rect">
            <a:avLst/>
          </a:prstGeom>
          <a:noFill/>
        </p:spPr>
        <p:txBody>
          <a:bodyPr wrap="square" rtlCol="0">
            <a:spAutoFit/>
          </a:bodyPr>
          <a:lstStyle/>
          <a:p>
            <a:pPr algn="ctr"/>
            <a:r>
              <a:rPr lang="en-US" b="1">
                <a:solidFill>
                  <a:srgbClr val="0070C0"/>
                </a:solidFill>
              </a:rPr>
              <a:t>I’ll show you a shape.  We’ll try to decide if it’s a rectangle or not.  If you think it’s a rectangle, give me a thumbs-up.  If it’s not a rectangle, thumbs-down.  Either way, be ready to explain your choice.  Here we go!</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Rectangle or Not?</a:t>
            </a:r>
            <a:endParaRPr lang="en-US" sz="8000" b="1"/>
          </a:p>
        </p:txBody>
      </p:sp>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2, Lesson 4</a:t>
            </a:r>
          </a:p>
          <a:p>
            <a:pPr algn="ctr"/>
            <a:r>
              <a:rPr lang="en-US" sz="1400"/>
              <a:t>Fluency</a:t>
            </a:r>
          </a:p>
        </p:txBody>
      </p:sp>
      <p:pic>
        <p:nvPicPr>
          <p:cNvPr id="1026"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858000" y="4234950"/>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491602" y="2589555"/>
            <a:ext cx="1966913" cy="1840015"/>
          </a:xfrm>
          <a:prstGeom prst="rect">
            <a:avLst/>
          </a:prstGeom>
        </p:spPr>
      </p:pic>
    </p:spTree>
    <p:extLst>
      <p:ext uri="{BB962C8B-B14F-4D97-AF65-F5344CB8AC3E}">
        <p14:creationId xmlns:p14="http://schemas.microsoft.com/office/powerpoint/2010/main" val="266068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1026"/>
                                        </p:tgtEl>
                                      </p:cBhvr>
                                    </p:animEffect>
                                    <p:animScale>
                                      <p:cBhvr>
                                        <p:cTn id="14" dur="250" autoRev="1" fill="hold"/>
                                        <p:tgtEl>
                                          <p:spTgt spid="1026"/>
                                        </p:tgtEl>
                                      </p:cBhvr>
                                      <p:by x="105000" y="105000"/>
                                    </p:animScale>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026"/>
                                        </p:tgtEl>
                                        <p:attrNameLst>
                                          <p:attrName>r</p:attrName>
                                        </p:attrNameLst>
                                      </p:cBhvr>
                                    </p:animRot>
                                    <p:animRot by="-240000">
                                      <p:cBhvr>
                                        <p:cTn id="18" dur="200" fill="hold">
                                          <p:stCondLst>
                                            <p:cond delay="200"/>
                                          </p:stCondLst>
                                        </p:cTn>
                                        <p:tgtEl>
                                          <p:spTgt spid="1026"/>
                                        </p:tgtEl>
                                        <p:attrNameLst>
                                          <p:attrName>r</p:attrName>
                                        </p:attrNameLst>
                                      </p:cBhvr>
                                    </p:animRot>
                                    <p:animRot by="240000">
                                      <p:cBhvr>
                                        <p:cTn id="19" dur="200" fill="hold">
                                          <p:stCondLst>
                                            <p:cond delay="400"/>
                                          </p:stCondLst>
                                        </p:cTn>
                                        <p:tgtEl>
                                          <p:spTgt spid="1026"/>
                                        </p:tgtEl>
                                        <p:attrNameLst>
                                          <p:attrName>r</p:attrName>
                                        </p:attrNameLst>
                                      </p:cBhvr>
                                    </p:animRot>
                                    <p:animRot by="-240000">
                                      <p:cBhvr>
                                        <p:cTn id="20" dur="200" fill="hold">
                                          <p:stCondLst>
                                            <p:cond delay="600"/>
                                          </p:stCondLst>
                                        </p:cTn>
                                        <p:tgtEl>
                                          <p:spTgt spid="1026"/>
                                        </p:tgtEl>
                                        <p:attrNameLst>
                                          <p:attrName>r</p:attrName>
                                        </p:attrNameLst>
                                      </p:cBhvr>
                                    </p:animRot>
                                    <p:animRot by="120000">
                                      <p:cBhvr>
                                        <p:cTn id="21" dur="200" fill="hold">
                                          <p:stCondLst>
                                            <p:cond delay="800"/>
                                          </p:stCondLst>
                                        </p:cTn>
                                        <p:tgtEl>
                                          <p:spTgt spid="1026"/>
                                        </p:tgtEl>
                                        <p:attrNameLst>
                                          <p:attrName>r</p:attrName>
                                        </p:attrNameLst>
                                      </p:cBhvr>
                                    </p:animRot>
                                  </p:childTnLst>
                                </p:cTn>
                              </p:par>
                            </p:childTnLst>
                          </p:cTn>
                        </p:par>
                        <p:par>
                          <p:cTn id="22" fill="hold">
                            <p:stCondLst>
                              <p:cond delay="1500"/>
                            </p:stCondLst>
                            <p:childTnLst>
                              <p:par>
                                <p:cTn id="23" presetID="35" presetClass="emph" presetSubtype="0" fill="hold" nodeType="afterEffect">
                                  <p:stCondLst>
                                    <p:cond delay="0"/>
                                  </p:stCondLst>
                                  <p:childTnLst>
                                    <p:anim calcmode="discrete" valueType="str">
                                      <p:cBhvr>
                                        <p:cTn id="24" dur="500" fill="hold"/>
                                        <p:tgtEl>
                                          <p:spTgt spid="102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TextBox 25"/>
          <p:cNvSpPr txBox="1"/>
          <p:nvPr/>
        </p:nvSpPr>
        <p:spPr>
          <a:xfrm>
            <a:off x="742847" y="1060064"/>
            <a:ext cx="7464425" cy="923330"/>
          </a:xfrm>
          <a:prstGeom prst="rect">
            <a:avLst/>
          </a:prstGeom>
          <a:noFill/>
        </p:spPr>
        <p:txBody>
          <a:bodyPr wrap="square" rtlCol="0">
            <a:spAutoFit/>
          </a:bodyPr>
          <a:lstStyle/>
          <a:p>
            <a:pPr algn="ctr"/>
            <a:r>
              <a:rPr lang="en-US" b="1">
                <a:solidFill>
                  <a:srgbClr val="0070C0"/>
                </a:solidFill>
              </a:rPr>
              <a:t>I’ll show you a shape.  We’ll try to decide if it’s a rectangle or not.  If you think it’s a rectangle, give me a thumbs-up.  If it’s not a rectangle, thumbs-down.  Either way, be ready to explain your choice.  Here we go!</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Rectangle or Not?</a:t>
            </a:r>
            <a:endParaRPr lang="en-US" sz="8000" b="1"/>
          </a:p>
        </p:txBody>
      </p:sp>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2, Lesson 4</a:t>
            </a:r>
          </a:p>
          <a:p>
            <a:pPr algn="ctr"/>
            <a:r>
              <a:rPr lang="en-US" sz="1400"/>
              <a:t>Fluency</a:t>
            </a:r>
          </a:p>
        </p:txBody>
      </p:sp>
      <p:pic>
        <p:nvPicPr>
          <p:cNvPr id="1026"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853040" y="4222660"/>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3026568" y="2578320"/>
            <a:ext cx="3090863" cy="1988177"/>
          </a:xfrm>
          <a:prstGeom prst="rect">
            <a:avLst/>
          </a:prstGeom>
        </p:spPr>
      </p:pic>
    </p:spTree>
    <p:extLst>
      <p:ext uri="{BB962C8B-B14F-4D97-AF65-F5344CB8AC3E}">
        <p14:creationId xmlns:p14="http://schemas.microsoft.com/office/powerpoint/2010/main" val="124460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1026"/>
                                        </p:tgtEl>
                                      </p:cBhvr>
                                    </p:animEffect>
                                    <p:animScale>
                                      <p:cBhvr>
                                        <p:cTn id="14" dur="250" autoRev="1" fill="hold"/>
                                        <p:tgtEl>
                                          <p:spTgt spid="1026"/>
                                        </p:tgtEl>
                                      </p:cBhvr>
                                      <p:by x="105000" y="105000"/>
                                    </p:animScale>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026"/>
                                        </p:tgtEl>
                                        <p:attrNameLst>
                                          <p:attrName>r</p:attrName>
                                        </p:attrNameLst>
                                      </p:cBhvr>
                                    </p:animRot>
                                    <p:animRot by="-240000">
                                      <p:cBhvr>
                                        <p:cTn id="18" dur="200" fill="hold">
                                          <p:stCondLst>
                                            <p:cond delay="200"/>
                                          </p:stCondLst>
                                        </p:cTn>
                                        <p:tgtEl>
                                          <p:spTgt spid="1026"/>
                                        </p:tgtEl>
                                        <p:attrNameLst>
                                          <p:attrName>r</p:attrName>
                                        </p:attrNameLst>
                                      </p:cBhvr>
                                    </p:animRot>
                                    <p:animRot by="240000">
                                      <p:cBhvr>
                                        <p:cTn id="19" dur="200" fill="hold">
                                          <p:stCondLst>
                                            <p:cond delay="400"/>
                                          </p:stCondLst>
                                        </p:cTn>
                                        <p:tgtEl>
                                          <p:spTgt spid="1026"/>
                                        </p:tgtEl>
                                        <p:attrNameLst>
                                          <p:attrName>r</p:attrName>
                                        </p:attrNameLst>
                                      </p:cBhvr>
                                    </p:animRot>
                                    <p:animRot by="-240000">
                                      <p:cBhvr>
                                        <p:cTn id="20" dur="200" fill="hold">
                                          <p:stCondLst>
                                            <p:cond delay="600"/>
                                          </p:stCondLst>
                                        </p:cTn>
                                        <p:tgtEl>
                                          <p:spTgt spid="1026"/>
                                        </p:tgtEl>
                                        <p:attrNameLst>
                                          <p:attrName>r</p:attrName>
                                        </p:attrNameLst>
                                      </p:cBhvr>
                                    </p:animRot>
                                    <p:animRot by="120000">
                                      <p:cBhvr>
                                        <p:cTn id="21" dur="200" fill="hold">
                                          <p:stCondLst>
                                            <p:cond delay="800"/>
                                          </p:stCondLst>
                                        </p:cTn>
                                        <p:tgtEl>
                                          <p:spTgt spid="1026"/>
                                        </p:tgtEl>
                                        <p:attrNameLst>
                                          <p:attrName>r</p:attrName>
                                        </p:attrNameLst>
                                      </p:cBhvr>
                                    </p:animRot>
                                  </p:childTnLst>
                                </p:cTn>
                              </p:par>
                            </p:childTnLst>
                          </p:cTn>
                        </p:par>
                        <p:par>
                          <p:cTn id="22" fill="hold">
                            <p:stCondLst>
                              <p:cond delay="1500"/>
                            </p:stCondLst>
                            <p:childTnLst>
                              <p:par>
                                <p:cTn id="23" presetID="35" presetClass="emph" presetSubtype="0" fill="hold" nodeType="afterEffect">
                                  <p:stCondLst>
                                    <p:cond delay="0"/>
                                  </p:stCondLst>
                                  <p:childTnLst>
                                    <p:anim calcmode="discrete" valueType="str">
                                      <p:cBhvr>
                                        <p:cTn id="24" dur="500" fill="hold"/>
                                        <p:tgtEl>
                                          <p:spTgt spid="102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Draw More to Make 5</a:t>
            </a:r>
            <a:endParaRPr lang="en-US" sz="8000" b="1"/>
          </a:p>
        </p:txBody>
      </p:sp>
      <p:sp>
        <p:nvSpPr>
          <p:cNvPr id="14" name="TextBox 13"/>
          <p:cNvSpPr txBox="1"/>
          <p:nvPr/>
        </p:nvSpPr>
        <p:spPr>
          <a:xfrm>
            <a:off x="1259252" y="1149306"/>
            <a:ext cx="6449282" cy="646331"/>
          </a:xfrm>
          <a:prstGeom prst="rect">
            <a:avLst/>
          </a:prstGeom>
          <a:noFill/>
        </p:spPr>
        <p:txBody>
          <a:bodyPr wrap="square" rtlCol="0">
            <a:spAutoFit/>
          </a:bodyPr>
          <a:lstStyle/>
          <a:p>
            <a:pPr algn="ctr"/>
            <a:r>
              <a:rPr lang="en-US" b="1">
                <a:solidFill>
                  <a:srgbClr val="0000FF"/>
                </a:solidFill>
              </a:rPr>
              <a:t>Let’s do a few together.  Then, I want you to do as many </a:t>
            </a:r>
          </a:p>
          <a:p>
            <a:pPr algn="ctr"/>
            <a:r>
              <a:rPr lang="en-US" b="1">
                <a:solidFill>
                  <a:srgbClr val="0000FF"/>
                </a:solidFill>
              </a:rPr>
              <a:t>problems as you can before time is up.</a:t>
            </a:r>
            <a:endParaRPr lang="en-US" sz="1600" b="1">
              <a:solidFill>
                <a:srgbClr val="0000FF"/>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2438400" y="2004434"/>
            <a:ext cx="4090987" cy="4313808"/>
          </a:xfrm>
          <a:prstGeom prst="rect">
            <a:avLst/>
          </a:prstGeom>
        </p:spPr>
      </p:pic>
      <p:pic>
        <p:nvPicPr>
          <p:cNvPr id="1026" name="Picture 2" descr="http://images.clipartpanda.com/pencil-clip-art-pencil-clip-art-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4" y="4419600"/>
            <a:ext cx="2118889" cy="2104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9573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874047"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42847" y="1060064"/>
            <a:ext cx="7464425" cy="923330"/>
          </a:xfrm>
          <a:prstGeom prst="rect">
            <a:avLst/>
          </a:prstGeom>
          <a:noFill/>
        </p:spPr>
        <p:txBody>
          <a:bodyPr wrap="square" rtlCol="0">
            <a:spAutoFit/>
          </a:bodyPr>
          <a:lstStyle/>
          <a:p>
            <a:pPr algn="ctr"/>
            <a:r>
              <a:rPr lang="en-US" b="1">
                <a:solidFill>
                  <a:srgbClr val="0070C0"/>
                </a:solidFill>
              </a:rPr>
              <a:t>I’ll show you a shape.  We’ll try to decide if it’s a rectangle or not.  If you think it’s a rectangle, give me a thumbs-up.  If it’s not a rectangle, thumbs-down.  Either way, be ready to explain your choice.  Here we go!</a:t>
            </a:r>
          </a:p>
        </p:txBody>
      </p:sp>
      <p:sp>
        <p:nvSpPr>
          <p:cNvPr id="14" name="TextBox 13"/>
          <p:cNvSpPr txBox="1"/>
          <p:nvPr/>
        </p:nvSpPr>
        <p:spPr>
          <a:xfrm>
            <a:off x="838201" y="549040"/>
            <a:ext cx="7467598" cy="523220"/>
          </a:xfrm>
          <a:prstGeom prst="rect">
            <a:avLst/>
          </a:prstGeom>
          <a:noFill/>
        </p:spPr>
        <p:txBody>
          <a:bodyPr wrap="square" rtlCol="0">
            <a:spAutoFit/>
          </a:bodyPr>
          <a:lstStyle/>
          <a:p>
            <a:pPr algn="ctr"/>
            <a:r>
              <a:rPr lang="en-US" sz="2800" b="1"/>
              <a:t>Rectangle or Not?</a:t>
            </a:r>
            <a:endParaRPr lang="en-US" sz="8000" b="1"/>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2, Lesson 4</a:t>
            </a:r>
          </a:p>
          <a:p>
            <a:pPr algn="ctr"/>
            <a:r>
              <a:rPr lang="en-US" sz="1400"/>
              <a:t>Fluency</a:t>
            </a:r>
          </a:p>
        </p:txBody>
      </p:sp>
      <p:pic>
        <p:nvPicPr>
          <p:cNvPr id="3" name="Picture 2"/>
          <p:cNvPicPr>
            <a:picLocks noChangeAspect="1"/>
          </p:cNvPicPr>
          <p:nvPr/>
        </p:nvPicPr>
        <p:blipFill>
          <a:blip r:embed="rId5"/>
          <a:stretch>
            <a:fillRect/>
          </a:stretch>
        </p:blipFill>
        <p:spPr>
          <a:xfrm>
            <a:off x="3165371" y="2644997"/>
            <a:ext cx="2619375" cy="2177553"/>
          </a:xfrm>
          <a:prstGeom prst="rect">
            <a:avLst/>
          </a:prstGeom>
        </p:spPr>
      </p:pic>
    </p:spTree>
    <p:extLst>
      <p:ext uri="{BB962C8B-B14F-4D97-AF65-F5344CB8AC3E}">
        <p14:creationId xmlns:p14="http://schemas.microsoft.com/office/powerpoint/2010/main" val="280162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29"/>
                                        </p:tgtEl>
                                      </p:cBhvr>
                                    </p:animEffect>
                                    <p:animScale>
                                      <p:cBhvr>
                                        <p:cTn id="14" dur="250" autoRev="1" fill="hold"/>
                                        <p:tgtEl>
                                          <p:spTgt spid="29"/>
                                        </p:tgtEl>
                                      </p:cBhvr>
                                      <p:by x="105000" y="105000"/>
                                    </p:animScale>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29"/>
                                        </p:tgtEl>
                                        <p:attrNameLst>
                                          <p:attrName>r</p:attrName>
                                        </p:attrNameLst>
                                      </p:cBhvr>
                                    </p:animRot>
                                    <p:animRot by="-240000">
                                      <p:cBhvr>
                                        <p:cTn id="18" dur="200" fill="hold">
                                          <p:stCondLst>
                                            <p:cond delay="200"/>
                                          </p:stCondLst>
                                        </p:cTn>
                                        <p:tgtEl>
                                          <p:spTgt spid="29"/>
                                        </p:tgtEl>
                                        <p:attrNameLst>
                                          <p:attrName>r</p:attrName>
                                        </p:attrNameLst>
                                      </p:cBhvr>
                                    </p:animRot>
                                    <p:animRot by="240000">
                                      <p:cBhvr>
                                        <p:cTn id="19" dur="200" fill="hold">
                                          <p:stCondLst>
                                            <p:cond delay="400"/>
                                          </p:stCondLst>
                                        </p:cTn>
                                        <p:tgtEl>
                                          <p:spTgt spid="29"/>
                                        </p:tgtEl>
                                        <p:attrNameLst>
                                          <p:attrName>r</p:attrName>
                                        </p:attrNameLst>
                                      </p:cBhvr>
                                    </p:animRot>
                                    <p:animRot by="-240000">
                                      <p:cBhvr>
                                        <p:cTn id="20" dur="200" fill="hold">
                                          <p:stCondLst>
                                            <p:cond delay="600"/>
                                          </p:stCondLst>
                                        </p:cTn>
                                        <p:tgtEl>
                                          <p:spTgt spid="29"/>
                                        </p:tgtEl>
                                        <p:attrNameLst>
                                          <p:attrName>r</p:attrName>
                                        </p:attrNameLst>
                                      </p:cBhvr>
                                    </p:animRot>
                                    <p:animRot by="120000">
                                      <p:cBhvr>
                                        <p:cTn id="21" dur="200" fill="hold">
                                          <p:stCondLst>
                                            <p:cond delay="800"/>
                                          </p:stCondLst>
                                        </p:cTn>
                                        <p:tgtEl>
                                          <p:spTgt spid="29"/>
                                        </p:tgtEl>
                                        <p:attrNameLst>
                                          <p:attrName>r</p:attrName>
                                        </p:attrNameLst>
                                      </p:cBhvr>
                                    </p:animRot>
                                  </p:childTnLst>
                                </p:cTn>
                              </p:par>
                            </p:childTnLst>
                          </p:cTn>
                        </p:par>
                        <p:par>
                          <p:cTn id="22" fill="hold">
                            <p:stCondLst>
                              <p:cond delay="1500"/>
                            </p:stCondLst>
                            <p:childTnLst>
                              <p:par>
                                <p:cTn id="23" presetID="35" presetClass="emph" presetSubtype="0" fill="hold" nodeType="afterEffect">
                                  <p:stCondLst>
                                    <p:cond delay="0"/>
                                  </p:stCondLst>
                                  <p:childTnLst>
                                    <p:anim calcmode="discrete" valueType="str">
                                      <p:cBhvr>
                                        <p:cTn id="24" dur="1000" fill="hold"/>
                                        <p:tgtEl>
                                          <p:spTgt spid="2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874047"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42847" y="1060064"/>
            <a:ext cx="7464425" cy="923330"/>
          </a:xfrm>
          <a:prstGeom prst="rect">
            <a:avLst/>
          </a:prstGeom>
          <a:noFill/>
        </p:spPr>
        <p:txBody>
          <a:bodyPr wrap="square" rtlCol="0">
            <a:spAutoFit/>
          </a:bodyPr>
          <a:lstStyle/>
          <a:p>
            <a:pPr algn="ctr"/>
            <a:r>
              <a:rPr lang="en-US" b="1">
                <a:solidFill>
                  <a:srgbClr val="0070C0"/>
                </a:solidFill>
              </a:rPr>
              <a:t>I’ll show you a shape.  We’ll try to decide if it’s a rectangle or not.  If you think it’s a rectangle, give me a thumbs-up.  If it’s not a rectangle, thumbs-down.  Either way, be ready to explain your choice.  Here we go!</a:t>
            </a:r>
          </a:p>
        </p:txBody>
      </p:sp>
      <p:sp>
        <p:nvSpPr>
          <p:cNvPr id="14" name="TextBox 13"/>
          <p:cNvSpPr txBox="1"/>
          <p:nvPr/>
        </p:nvSpPr>
        <p:spPr>
          <a:xfrm>
            <a:off x="838201" y="549040"/>
            <a:ext cx="7467598" cy="523220"/>
          </a:xfrm>
          <a:prstGeom prst="rect">
            <a:avLst/>
          </a:prstGeom>
          <a:noFill/>
        </p:spPr>
        <p:txBody>
          <a:bodyPr wrap="square" rtlCol="0">
            <a:spAutoFit/>
          </a:bodyPr>
          <a:lstStyle/>
          <a:p>
            <a:pPr algn="ctr"/>
            <a:r>
              <a:rPr lang="en-US" sz="2800" b="1"/>
              <a:t>Rectangle or Not?</a:t>
            </a:r>
            <a:endParaRPr lang="en-US" sz="8000" b="1"/>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2, Lesson 4</a:t>
            </a:r>
          </a:p>
          <a:p>
            <a:pPr algn="ctr"/>
            <a:r>
              <a:rPr lang="en-US" sz="1400"/>
              <a:t>Fluency</a:t>
            </a:r>
          </a:p>
        </p:txBody>
      </p:sp>
      <p:pic>
        <p:nvPicPr>
          <p:cNvPr id="4" name="Picture 3"/>
          <p:cNvPicPr>
            <a:picLocks noChangeAspect="1"/>
          </p:cNvPicPr>
          <p:nvPr/>
        </p:nvPicPr>
        <p:blipFill>
          <a:blip r:embed="rId5"/>
          <a:stretch>
            <a:fillRect/>
          </a:stretch>
        </p:blipFill>
        <p:spPr>
          <a:xfrm>
            <a:off x="3036784" y="2578320"/>
            <a:ext cx="2876550" cy="2843102"/>
          </a:xfrm>
          <a:prstGeom prst="rect">
            <a:avLst/>
          </a:prstGeom>
        </p:spPr>
      </p:pic>
    </p:spTree>
    <p:extLst>
      <p:ext uri="{BB962C8B-B14F-4D97-AF65-F5344CB8AC3E}">
        <p14:creationId xmlns:p14="http://schemas.microsoft.com/office/powerpoint/2010/main" val="30611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29"/>
                                        </p:tgtEl>
                                      </p:cBhvr>
                                    </p:animEffect>
                                    <p:animScale>
                                      <p:cBhvr>
                                        <p:cTn id="14" dur="250" autoRev="1" fill="hold"/>
                                        <p:tgtEl>
                                          <p:spTgt spid="29"/>
                                        </p:tgtEl>
                                      </p:cBhvr>
                                      <p:by x="105000" y="105000"/>
                                    </p:animScale>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29"/>
                                        </p:tgtEl>
                                        <p:attrNameLst>
                                          <p:attrName>r</p:attrName>
                                        </p:attrNameLst>
                                      </p:cBhvr>
                                    </p:animRot>
                                    <p:animRot by="-240000">
                                      <p:cBhvr>
                                        <p:cTn id="18" dur="200" fill="hold">
                                          <p:stCondLst>
                                            <p:cond delay="200"/>
                                          </p:stCondLst>
                                        </p:cTn>
                                        <p:tgtEl>
                                          <p:spTgt spid="29"/>
                                        </p:tgtEl>
                                        <p:attrNameLst>
                                          <p:attrName>r</p:attrName>
                                        </p:attrNameLst>
                                      </p:cBhvr>
                                    </p:animRot>
                                    <p:animRot by="240000">
                                      <p:cBhvr>
                                        <p:cTn id="19" dur="200" fill="hold">
                                          <p:stCondLst>
                                            <p:cond delay="400"/>
                                          </p:stCondLst>
                                        </p:cTn>
                                        <p:tgtEl>
                                          <p:spTgt spid="29"/>
                                        </p:tgtEl>
                                        <p:attrNameLst>
                                          <p:attrName>r</p:attrName>
                                        </p:attrNameLst>
                                      </p:cBhvr>
                                    </p:animRot>
                                    <p:animRot by="-240000">
                                      <p:cBhvr>
                                        <p:cTn id="20" dur="200" fill="hold">
                                          <p:stCondLst>
                                            <p:cond delay="600"/>
                                          </p:stCondLst>
                                        </p:cTn>
                                        <p:tgtEl>
                                          <p:spTgt spid="29"/>
                                        </p:tgtEl>
                                        <p:attrNameLst>
                                          <p:attrName>r</p:attrName>
                                        </p:attrNameLst>
                                      </p:cBhvr>
                                    </p:animRot>
                                    <p:animRot by="120000">
                                      <p:cBhvr>
                                        <p:cTn id="21" dur="200" fill="hold">
                                          <p:stCondLst>
                                            <p:cond delay="800"/>
                                          </p:stCondLst>
                                        </p:cTn>
                                        <p:tgtEl>
                                          <p:spTgt spid="29"/>
                                        </p:tgtEl>
                                        <p:attrNameLst>
                                          <p:attrName>r</p:attrName>
                                        </p:attrNameLst>
                                      </p:cBhvr>
                                    </p:animRot>
                                  </p:childTnLst>
                                </p:cTn>
                              </p:par>
                            </p:childTnLst>
                          </p:cTn>
                        </p:par>
                        <p:par>
                          <p:cTn id="22" fill="hold">
                            <p:stCondLst>
                              <p:cond delay="1500"/>
                            </p:stCondLst>
                            <p:childTnLst>
                              <p:par>
                                <p:cTn id="23" presetID="35" presetClass="emph" presetSubtype="0" fill="hold" nodeType="afterEffect">
                                  <p:stCondLst>
                                    <p:cond delay="0"/>
                                  </p:stCondLst>
                                  <p:childTnLst>
                                    <p:anim calcmode="discrete" valueType="str">
                                      <p:cBhvr>
                                        <p:cTn id="24" dur="1000" fill="hold"/>
                                        <p:tgtEl>
                                          <p:spTgt spid="2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TextBox 25"/>
          <p:cNvSpPr txBox="1"/>
          <p:nvPr/>
        </p:nvSpPr>
        <p:spPr>
          <a:xfrm>
            <a:off x="742847" y="1060064"/>
            <a:ext cx="7464425" cy="923330"/>
          </a:xfrm>
          <a:prstGeom prst="rect">
            <a:avLst/>
          </a:prstGeom>
          <a:noFill/>
        </p:spPr>
        <p:txBody>
          <a:bodyPr wrap="square" rtlCol="0">
            <a:spAutoFit/>
          </a:bodyPr>
          <a:lstStyle/>
          <a:p>
            <a:pPr algn="ctr"/>
            <a:r>
              <a:rPr lang="en-US" b="1">
                <a:solidFill>
                  <a:srgbClr val="0070C0"/>
                </a:solidFill>
              </a:rPr>
              <a:t>I’ll show you a shape.  We’ll try to decide if it’s a rectangle or not.  If you think it’s a rectangle, give me a thumbs-up.  If it’s not a rectangle, thumbs-down.  Either way, be ready to explain your choice.  Here we go!</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Rectangle or Not?</a:t>
            </a:r>
            <a:endParaRPr lang="en-US" sz="8000" b="1"/>
          </a:p>
        </p:txBody>
      </p:sp>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2, Lesson 4</a:t>
            </a:r>
          </a:p>
          <a:p>
            <a:pPr algn="ctr"/>
            <a:r>
              <a:rPr lang="en-US" sz="1400"/>
              <a:t>Fluency</a:t>
            </a:r>
          </a:p>
        </p:txBody>
      </p:sp>
      <p:pic>
        <p:nvPicPr>
          <p:cNvPr id="1026"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853040" y="4222660"/>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583656" y="2702375"/>
            <a:ext cx="3976688" cy="1718322"/>
          </a:xfrm>
          <a:prstGeom prst="rect">
            <a:avLst/>
          </a:prstGeom>
        </p:spPr>
      </p:pic>
    </p:spTree>
    <p:extLst>
      <p:ext uri="{BB962C8B-B14F-4D97-AF65-F5344CB8AC3E}">
        <p14:creationId xmlns:p14="http://schemas.microsoft.com/office/powerpoint/2010/main" val="275615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1026"/>
                                        </p:tgtEl>
                                      </p:cBhvr>
                                    </p:animEffect>
                                    <p:animScale>
                                      <p:cBhvr>
                                        <p:cTn id="14" dur="250" autoRev="1" fill="hold"/>
                                        <p:tgtEl>
                                          <p:spTgt spid="1026"/>
                                        </p:tgtEl>
                                      </p:cBhvr>
                                      <p:by x="105000" y="105000"/>
                                    </p:animScale>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026"/>
                                        </p:tgtEl>
                                        <p:attrNameLst>
                                          <p:attrName>r</p:attrName>
                                        </p:attrNameLst>
                                      </p:cBhvr>
                                    </p:animRot>
                                    <p:animRot by="-240000">
                                      <p:cBhvr>
                                        <p:cTn id="18" dur="200" fill="hold">
                                          <p:stCondLst>
                                            <p:cond delay="200"/>
                                          </p:stCondLst>
                                        </p:cTn>
                                        <p:tgtEl>
                                          <p:spTgt spid="1026"/>
                                        </p:tgtEl>
                                        <p:attrNameLst>
                                          <p:attrName>r</p:attrName>
                                        </p:attrNameLst>
                                      </p:cBhvr>
                                    </p:animRot>
                                    <p:animRot by="240000">
                                      <p:cBhvr>
                                        <p:cTn id="19" dur="200" fill="hold">
                                          <p:stCondLst>
                                            <p:cond delay="400"/>
                                          </p:stCondLst>
                                        </p:cTn>
                                        <p:tgtEl>
                                          <p:spTgt spid="1026"/>
                                        </p:tgtEl>
                                        <p:attrNameLst>
                                          <p:attrName>r</p:attrName>
                                        </p:attrNameLst>
                                      </p:cBhvr>
                                    </p:animRot>
                                    <p:animRot by="-240000">
                                      <p:cBhvr>
                                        <p:cTn id="20" dur="200" fill="hold">
                                          <p:stCondLst>
                                            <p:cond delay="600"/>
                                          </p:stCondLst>
                                        </p:cTn>
                                        <p:tgtEl>
                                          <p:spTgt spid="1026"/>
                                        </p:tgtEl>
                                        <p:attrNameLst>
                                          <p:attrName>r</p:attrName>
                                        </p:attrNameLst>
                                      </p:cBhvr>
                                    </p:animRot>
                                    <p:animRot by="120000">
                                      <p:cBhvr>
                                        <p:cTn id="21" dur="200" fill="hold">
                                          <p:stCondLst>
                                            <p:cond delay="800"/>
                                          </p:stCondLst>
                                        </p:cTn>
                                        <p:tgtEl>
                                          <p:spTgt spid="1026"/>
                                        </p:tgtEl>
                                        <p:attrNameLst>
                                          <p:attrName>r</p:attrName>
                                        </p:attrNameLst>
                                      </p:cBhvr>
                                    </p:animRot>
                                  </p:childTnLst>
                                </p:cTn>
                              </p:par>
                            </p:childTnLst>
                          </p:cTn>
                        </p:par>
                        <p:par>
                          <p:cTn id="22" fill="hold">
                            <p:stCondLst>
                              <p:cond delay="1500"/>
                            </p:stCondLst>
                            <p:childTnLst>
                              <p:par>
                                <p:cTn id="23" presetID="35" presetClass="emph" presetSubtype="0" fill="hold" nodeType="afterEffect">
                                  <p:stCondLst>
                                    <p:cond delay="0"/>
                                  </p:stCondLst>
                                  <p:childTnLst>
                                    <p:anim calcmode="discrete" valueType="str">
                                      <p:cBhvr>
                                        <p:cTn id="24" dur="500" fill="hold"/>
                                        <p:tgtEl>
                                          <p:spTgt spid="102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874047"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42847" y="1060064"/>
            <a:ext cx="7464425" cy="923330"/>
          </a:xfrm>
          <a:prstGeom prst="rect">
            <a:avLst/>
          </a:prstGeom>
          <a:noFill/>
        </p:spPr>
        <p:txBody>
          <a:bodyPr wrap="square" rtlCol="0">
            <a:spAutoFit/>
          </a:bodyPr>
          <a:lstStyle/>
          <a:p>
            <a:pPr algn="ctr"/>
            <a:r>
              <a:rPr lang="en-US" b="1">
                <a:solidFill>
                  <a:srgbClr val="0070C0"/>
                </a:solidFill>
              </a:rPr>
              <a:t>I’ll show you a shape.  We’ll try to decide if it’s a rectangle or not.  If you think it’s a rectangle, give me a thumbs-up.  If it’s not a rectangle, thumbs-down.  Either way, be ready to explain your choice.  Here we go!</a:t>
            </a:r>
          </a:p>
        </p:txBody>
      </p:sp>
      <p:sp>
        <p:nvSpPr>
          <p:cNvPr id="14" name="TextBox 13"/>
          <p:cNvSpPr txBox="1"/>
          <p:nvPr/>
        </p:nvSpPr>
        <p:spPr>
          <a:xfrm>
            <a:off x="838201" y="549040"/>
            <a:ext cx="7467598" cy="523220"/>
          </a:xfrm>
          <a:prstGeom prst="rect">
            <a:avLst/>
          </a:prstGeom>
          <a:noFill/>
        </p:spPr>
        <p:txBody>
          <a:bodyPr wrap="square" rtlCol="0">
            <a:spAutoFit/>
          </a:bodyPr>
          <a:lstStyle/>
          <a:p>
            <a:pPr algn="ctr"/>
            <a:r>
              <a:rPr lang="en-US" sz="2800" b="1"/>
              <a:t>Rectangle or Not?</a:t>
            </a:r>
            <a:endParaRPr lang="en-US" sz="8000" b="1"/>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2, Lesson 4</a:t>
            </a:r>
          </a:p>
          <a:p>
            <a:pPr algn="ctr"/>
            <a:r>
              <a:rPr lang="en-US" sz="1400"/>
              <a:t>Fluency</a:t>
            </a:r>
          </a:p>
        </p:txBody>
      </p:sp>
      <p:pic>
        <p:nvPicPr>
          <p:cNvPr id="3" name="Picture 2"/>
          <p:cNvPicPr>
            <a:picLocks noChangeAspect="1"/>
          </p:cNvPicPr>
          <p:nvPr/>
        </p:nvPicPr>
        <p:blipFill>
          <a:blip r:embed="rId5"/>
          <a:stretch>
            <a:fillRect/>
          </a:stretch>
        </p:blipFill>
        <p:spPr>
          <a:xfrm>
            <a:off x="2341225" y="2578320"/>
            <a:ext cx="3840825" cy="2172809"/>
          </a:xfrm>
          <a:prstGeom prst="rect">
            <a:avLst/>
          </a:prstGeom>
        </p:spPr>
      </p:pic>
    </p:spTree>
    <p:extLst>
      <p:ext uri="{BB962C8B-B14F-4D97-AF65-F5344CB8AC3E}">
        <p14:creationId xmlns:p14="http://schemas.microsoft.com/office/powerpoint/2010/main" val="274590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29"/>
                                        </p:tgtEl>
                                      </p:cBhvr>
                                    </p:animEffect>
                                    <p:animScale>
                                      <p:cBhvr>
                                        <p:cTn id="14" dur="250" autoRev="1" fill="hold"/>
                                        <p:tgtEl>
                                          <p:spTgt spid="29"/>
                                        </p:tgtEl>
                                      </p:cBhvr>
                                      <p:by x="105000" y="105000"/>
                                    </p:animScale>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29"/>
                                        </p:tgtEl>
                                        <p:attrNameLst>
                                          <p:attrName>r</p:attrName>
                                        </p:attrNameLst>
                                      </p:cBhvr>
                                    </p:animRot>
                                    <p:animRot by="-240000">
                                      <p:cBhvr>
                                        <p:cTn id="18" dur="200" fill="hold">
                                          <p:stCondLst>
                                            <p:cond delay="200"/>
                                          </p:stCondLst>
                                        </p:cTn>
                                        <p:tgtEl>
                                          <p:spTgt spid="29"/>
                                        </p:tgtEl>
                                        <p:attrNameLst>
                                          <p:attrName>r</p:attrName>
                                        </p:attrNameLst>
                                      </p:cBhvr>
                                    </p:animRot>
                                    <p:animRot by="240000">
                                      <p:cBhvr>
                                        <p:cTn id="19" dur="200" fill="hold">
                                          <p:stCondLst>
                                            <p:cond delay="400"/>
                                          </p:stCondLst>
                                        </p:cTn>
                                        <p:tgtEl>
                                          <p:spTgt spid="29"/>
                                        </p:tgtEl>
                                        <p:attrNameLst>
                                          <p:attrName>r</p:attrName>
                                        </p:attrNameLst>
                                      </p:cBhvr>
                                    </p:animRot>
                                    <p:animRot by="-240000">
                                      <p:cBhvr>
                                        <p:cTn id="20" dur="200" fill="hold">
                                          <p:stCondLst>
                                            <p:cond delay="600"/>
                                          </p:stCondLst>
                                        </p:cTn>
                                        <p:tgtEl>
                                          <p:spTgt spid="29"/>
                                        </p:tgtEl>
                                        <p:attrNameLst>
                                          <p:attrName>r</p:attrName>
                                        </p:attrNameLst>
                                      </p:cBhvr>
                                    </p:animRot>
                                    <p:animRot by="120000">
                                      <p:cBhvr>
                                        <p:cTn id="21" dur="200" fill="hold">
                                          <p:stCondLst>
                                            <p:cond delay="800"/>
                                          </p:stCondLst>
                                        </p:cTn>
                                        <p:tgtEl>
                                          <p:spTgt spid="29"/>
                                        </p:tgtEl>
                                        <p:attrNameLst>
                                          <p:attrName>r</p:attrName>
                                        </p:attrNameLst>
                                      </p:cBhvr>
                                    </p:animRot>
                                  </p:childTnLst>
                                </p:cTn>
                              </p:par>
                            </p:childTnLst>
                          </p:cTn>
                        </p:par>
                        <p:par>
                          <p:cTn id="22" fill="hold">
                            <p:stCondLst>
                              <p:cond delay="1500"/>
                            </p:stCondLst>
                            <p:childTnLst>
                              <p:par>
                                <p:cTn id="23" presetID="35" presetClass="emph" presetSubtype="0" fill="hold" nodeType="afterEffect">
                                  <p:stCondLst>
                                    <p:cond delay="0"/>
                                  </p:stCondLst>
                                  <p:childTnLst>
                                    <p:anim calcmode="discrete" valueType="str">
                                      <p:cBhvr>
                                        <p:cTn id="24" dur="1000" fill="hold"/>
                                        <p:tgtEl>
                                          <p:spTgt spid="2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TextBox 25"/>
          <p:cNvSpPr txBox="1"/>
          <p:nvPr/>
        </p:nvSpPr>
        <p:spPr>
          <a:xfrm>
            <a:off x="742847" y="1060064"/>
            <a:ext cx="7464425" cy="923330"/>
          </a:xfrm>
          <a:prstGeom prst="rect">
            <a:avLst/>
          </a:prstGeom>
          <a:noFill/>
        </p:spPr>
        <p:txBody>
          <a:bodyPr wrap="square" rtlCol="0">
            <a:spAutoFit/>
          </a:bodyPr>
          <a:lstStyle/>
          <a:p>
            <a:pPr algn="ctr"/>
            <a:r>
              <a:rPr lang="en-US" b="1">
                <a:solidFill>
                  <a:srgbClr val="0070C0"/>
                </a:solidFill>
              </a:rPr>
              <a:t>I’ll show you a shape.  We’ll try to decide if it’s a rectangle or not.  If you think it’s a rectangle, give me a thumbs-up.  If it’s not a rectangle, thumbs-down.  Either way, be ready to explain your choice.  Here we go!</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Rectangle or Not?</a:t>
            </a:r>
            <a:endParaRPr lang="en-US" sz="8000" b="1"/>
          </a:p>
        </p:txBody>
      </p:sp>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2, Lesson 4</a:t>
            </a:r>
          </a:p>
          <a:p>
            <a:pPr algn="ctr"/>
            <a:r>
              <a:rPr lang="en-US" sz="1400"/>
              <a:t>Fluency</a:t>
            </a:r>
          </a:p>
        </p:txBody>
      </p:sp>
      <p:pic>
        <p:nvPicPr>
          <p:cNvPr id="1026"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853040" y="4222660"/>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402805" y="2578320"/>
            <a:ext cx="2338388" cy="2187524"/>
          </a:xfrm>
          <a:prstGeom prst="rect">
            <a:avLst/>
          </a:prstGeom>
        </p:spPr>
      </p:pic>
    </p:spTree>
    <p:extLst>
      <p:ext uri="{BB962C8B-B14F-4D97-AF65-F5344CB8AC3E}">
        <p14:creationId xmlns:p14="http://schemas.microsoft.com/office/powerpoint/2010/main" val="61334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1026"/>
                                        </p:tgtEl>
                                      </p:cBhvr>
                                    </p:animEffect>
                                    <p:animScale>
                                      <p:cBhvr>
                                        <p:cTn id="14" dur="250" autoRev="1" fill="hold"/>
                                        <p:tgtEl>
                                          <p:spTgt spid="1026"/>
                                        </p:tgtEl>
                                      </p:cBhvr>
                                      <p:by x="105000" y="105000"/>
                                    </p:animScale>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026"/>
                                        </p:tgtEl>
                                        <p:attrNameLst>
                                          <p:attrName>r</p:attrName>
                                        </p:attrNameLst>
                                      </p:cBhvr>
                                    </p:animRot>
                                    <p:animRot by="-240000">
                                      <p:cBhvr>
                                        <p:cTn id="18" dur="200" fill="hold">
                                          <p:stCondLst>
                                            <p:cond delay="200"/>
                                          </p:stCondLst>
                                        </p:cTn>
                                        <p:tgtEl>
                                          <p:spTgt spid="1026"/>
                                        </p:tgtEl>
                                        <p:attrNameLst>
                                          <p:attrName>r</p:attrName>
                                        </p:attrNameLst>
                                      </p:cBhvr>
                                    </p:animRot>
                                    <p:animRot by="240000">
                                      <p:cBhvr>
                                        <p:cTn id="19" dur="200" fill="hold">
                                          <p:stCondLst>
                                            <p:cond delay="400"/>
                                          </p:stCondLst>
                                        </p:cTn>
                                        <p:tgtEl>
                                          <p:spTgt spid="1026"/>
                                        </p:tgtEl>
                                        <p:attrNameLst>
                                          <p:attrName>r</p:attrName>
                                        </p:attrNameLst>
                                      </p:cBhvr>
                                    </p:animRot>
                                    <p:animRot by="-240000">
                                      <p:cBhvr>
                                        <p:cTn id="20" dur="200" fill="hold">
                                          <p:stCondLst>
                                            <p:cond delay="600"/>
                                          </p:stCondLst>
                                        </p:cTn>
                                        <p:tgtEl>
                                          <p:spTgt spid="1026"/>
                                        </p:tgtEl>
                                        <p:attrNameLst>
                                          <p:attrName>r</p:attrName>
                                        </p:attrNameLst>
                                      </p:cBhvr>
                                    </p:animRot>
                                    <p:animRot by="120000">
                                      <p:cBhvr>
                                        <p:cTn id="21" dur="200" fill="hold">
                                          <p:stCondLst>
                                            <p:cond delay="800"/>
                                          </p:stCondLst>
                                        </p:cTn>
                                        <p:tgtEl>
                                          <p:spTgt spid="1026"/>
                                        </p:tgtEl>
                                        <p:attrNameLst>
                                          <p:attrName>r</p:attrName>
                                        </p:attrNameLst>
                                      </p:cBhvr>
                                    </p:animRot>
                                  </p:childTnLst>
                                </p:cTn>
                              </p:par>
                            </p:childTnLst>
                          </p:cTn>
                        </p:par>
                        <p:par>
                          <p:cTn id="22" fill="hold">
                            <p:stCondLst>
                              <p:cond delay="1500"/>
                            </p:stCondLst>
                            <p:childTnLst>
                              <p:par>
                                <p:cTn id="23" presetID="35" presetClass="emph" presetSubtype="0" fill="hold" nodeType="afterEffect">
                                  <p:stCondLst>
                                    <p:cond delay="0"/>
                                  </p:stCondLst>
                                  <p:childTnLst>
                                    <p:anim calcmode="discrete" valueType="str">
                                      <p:cBhvr>
                                        <p:cTn id="24" dur="500" fill="hold"/>
                                        <p:tgtEl>
                                          <p:spTgt spid="102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874047"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42847" y="1060064"/>
            <a:ext cx="7464425" cy="923330"/>
          </a:xfrm>
          <a:prstGeom prst="rect">
            <a:avLst/>
          </a:prstGeom>
          <a:noFill/>
        </p:spPr>
        <p:txBody>
          <a:bodyPr wrap="square" rtlCol="0">
            <a:spAutoFit/>
          </a:bodyPr>
          <a:lstStyle/>
          <a:p>
            <a:pPr algn="ctr"/>
            <a:r>
              <a:rPr lang="en-US" b="1">
                <a:solidFill>
                  <a:srgbClr val="0070C0"/>
                </a:solidFill>
              </a:rPr>
              <a:t>I’ll show you a shape.  We’ll try to decide if it’s a rectangle or not.  If you think it’s a rectangle, give me a thumbs-up.  If it’s not a rectangle, thumbs-down.  Either way, be ready to explain your choice.  Here we go!</a:t>
            </a:r>
          </a:p>
        </p:txBody>
      </p:sp>
      <p:sp>
        <p:nvSpPr>
          <p:cNvPr id="14" name="TextBox 13"/>
          <p:cNvSpPr txBox="1"/>
          <p:nvPr/>
        </p:nvSpPr>
        <p:spPr>
          <a:xfrm>
            <a:off x="838201" y="549040"/>
            <a:ext cx="7467598" cy="523220"/>
          </a:xfrm>
          <a:prstGeom prst="rect">
            <a:avLst/>
          </a:prstGeom>
          <a:noFill/>
        </p:spPr>
        <p:txBody>
          <a:bodyPr wrap="square" rtlCol="0">
            <a:spAutoFit/>
          </a:bodyPr>
          <a:lstStyle/>
          <a:p>
            <a:pPr algn="ctr"/>
            <a:r>
              <a:rPr lang="en-US" sz="2800" b="1"/>
              <a:t>Rectangle or Not?</a:t>
            </a:r>
            <a:endParaRPr lang="en-US" sz="8000" b="1"/>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2, Lesson 4</a:t>
            </a:r>
          </a:p>
          <a:p>
            <a:pPr algn="ctr"/>
            <a:r>
              <a:rPr lang="en-US" sz="1400"/>
              <a:t>Fluency</a:t>
            </a:r>
          </a:p>
        </p:txBody>
      </p:sp>
      <p:pic>
        <p:nvPicPr>
          <p:cNvPr id="4" name="Picture 3"/>
          <p:cNvPicPr>
            <a:picLocks noChangeAspect="1"/>
          </p:cNvPicPr>
          <p:nvPr/>
        </p:nvPicPr>
        <p:blipFill>
          <a:blip r:embed="rId5"/>
          <a:stretch>
            <a:fillRect/>
          </a:stretch>
        </p:blipFill>
        <p:spPr>
          <a:xfrm>
            <a:off x="3353872" y="2612205"/>
            <a:ext cx="2436256" cy="2243138"/>
          </a:xfrm>
          <a:prstGeom prst="rect">
            <a:avLst/>
          </a:prstGeom>
        </p:spPr>
      </p:pic>
    </p:spTree>
    <p:extLst>
      <p:ext uri="{BB962C8B-B14F-4D97-AF65-F5344CB8AC3E}">
        <p14:creationId xmlns:p14="http://schemas.microsoft.com/office/powerpoint/2010/main" val="139195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29"/>
                                        </p:tgtEl>
                                      </p:cBhvr>
                                    </p:animEffect>
                                    <p:animScale>
                                      <p:cBhvr>
                                        <p:cTn id="14" dur="250" autoRev="1" fill="hold"/>
                                        <p:tgtEl>
                                          <p:spTgt spid="29"/>
                                        </p:tgtEl>
                                      </p:cBhvr>
                                      <p:by x="105000" y="105000"/>
                                    </p:animScale>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29"/>
                                        </p:tgtEl>
                                        <p:attrNameLst>
                                          <p:attrName>r</p:attrName>
                                        </p:attrNameLst>
                                      </p:cBhvr>
                                    </p:animRot>
                                    <p:animRot by="-240000">
                                      <p:cBhvr>
                                        <p:cTn id="18" dur="200" fill="hold">
                                          <p:stCondLst>
                                            <p:cond delay="200"/>
                                          </p:stCondLst>
                                        </p:cTn>
                                        <p:tgtEl>
                                          <p:spTgt spid="29"/>
                                        </p:tgtEl>
                                        <p:attrNameLst>
                                          <p:attrName>r</p:attrName>
                                        </p:attrNameLst>
                                      </p:cBhvr>
                                    </p:animRot>
                                    <p:animRot by="240000">
                                      <p:cBhvr>
                                        <p:cTn id="19" dur="200" fill="hold">
                                          <p:stCondLst>
                                            <p:cond delay="400"/>
                                          </p:stCondLst>
                                        </p:cTn>
                                        <p:tgtEl>
                                          <p:spTgt spid="29"/>
                                        </p:tgtEl>
                                        <p:attrNameLst>
                                          <p:attrName>r</p:attrName>
                                        </p:attrNameLst>
                                      </p:cBhvr>
                                    </p:animRot>
                                    <p:animRot by="-240000">
                                      <p:cBhvr>
                                        <p:cTn id="20" dur="200" fill="hold">
                                          <p:stCondLst>
                                            <p:cond delay="600"/>
                                          </p:stCondLst>
                                        </p:cTn>
                                        <p:tgtEl>
                                          <p:spTgt spid="29"/>
                                        </p:tgtEl>
                                        <p:attrNameLst>
                                          <p:attrName>r</p:attrName>
                                        </p:attrNameLst>
                                      </p:cBhvr>
                                    </p:animRot>
                                    <p:animRot by="120000">
                                      <p:cBhvr>
                                        <p:cTn id="21" dur="200" fill="hold">
                                          <p:stCondLst>
                                            <p:cond delay="800"/>
                                          </p:stCondLst>
                                        </p:cTn>
                                        <p:tgtEl>
                                          <p:spTgt spid="29"/>
                                        </p:tgtEl>
                                        <p:attrNameLst>
                                          <p:attrName>r</p:attrName>
                                        </p:attrNameLst>
                                      </p:cBhvr>
                                    </p:animRot>
                                  </p:childTnLst>
                                </p:cTn>
                              </p:par>
                            </p:childTnLst>
                          </p:cTn>
                        </p:par>
                        <p:par>
                          <p:cTn id="22" fill="hold">
                            <p:stCondLst>
                              <p:cond delay="1500"/>
                            </p:stCondLst>
                            <p:childTnLst>
                              <p:par>
                                <p:cTn id="23" presetID="35" presetClass="emph" presetSubtype="0" fill="hold" nodeType="afterEffect">
                                  <p:stCondLst>
                                    <p:cond delay="0"/>
                                  </p:stCondLst>
                                  <p:childTnLst>
                                    <p:anim calcmode="discrete" valueType="str">
                                      <p:cBhvr>
                                        <p:cTn id="24" dur="1000" fill="hold"/>
                                        <p:tgtEl>
                                          <p:spTgt spid="2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20162" y="1028947"/>
            <a:ext cx="8257710" cy="1015663"/>
          </a:xfrm>
          <a:prstGeom prst="rect">
            <a:avLst/>
          </a:prstGeom>
          <a:noFill/>
        </p:spPr>
        <p:txBody>
          <a:bodyPr wrap="square" rtlCol="0">
            <a:spAutoFit/>
          </a:bodyPr>
          <a:lstStyle/>
          <a:p>
            <a:pPr algn="ctr"/>
            <a:r>
              <a:rPr lang="en-US" sz="2000" b="1">
                <a:solidFill>
                  <a:srgbClr val="0000FF"/>
                </a:solidFill>
              </a:rPr>
              <a:t>Let’s play Make a Shape.  Put 3 of the longer craft sticks on your mat.  Move the sticks so they make a shape with 3 points.  Touch and count the points.  Touch and count the sides.  Are there any curved sides?</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4</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Make a Shape</a:t>
            </a:r>
            <a:endParaRPr lang="en-US" sz="8000" b="1"/>
          </a:p>
        </p:txBody>
      </p:sp>
      <p:pic>
        <p:nvPicPr>
          <p:cNvPr id="7" name="Picture 6"/>
          <p:cNvPicPr>
            <a:picLocks noChangeAspect="1"/>
          </p:cNvPicPr>
          <p:nvPr/>
        </p:nvPicPr>
        <p:blipFill>
          <a:blip r:embed="rId4"/>
          <a:stretch>
            <a:fillRect/>
          </a:stretch>
        </p:blipFill>
        <p:spPr>
          <a:xfrm rot="2017398">
            <a:off x="3625679" y="2472052"/>
            <a:ext cx="242888" cy="2697335"/>
          </a:xfrm>
          <a:prstGeom prst="rect">
            <a:avLst/>
          </a:prstGeom>
        </p:spPr>
      </p:pic>
      <p:pic>
        <p:nvPicPr>
          <p:cNvPr id="24" name="Picture 23"/>
          <p:cNvPicPr>
            <a:picLocks noChangeAspect="1"/>
          </p:cNvPicPr>
          <p:nvPr/>
        </p:nvPicPr>
        <p:blipFill>
          <a:blip r:embed="rId4"/>
          <a:stretch>
            <a:fillRect/>
          </a:stretch>
        </p:blipFill>
        <p:spPr>
          <a:xfrm rot="20049273">
            <a:off x="4903771" y="2472053"/>
            <a:ext cx="242888" cy="2697335"/>
          </a:xfrm>
          <a:prstGeom prst="rect">
            <a:avLst/>
          </a:prstGeom>
        </p:spPr>
      </p:pic>
      <p:pic>
        <p:nvPicPr>
          <p:cNvPr id="25" name="Picture 24"/>
          <p:cNvPicPr>
            <a:picLocks noChangeAspect="1"/>
          </p:cNvPicPr>
          <p:nvPr/>
        </p:nvPicPr>
        <p:blipFill>
          <a:blip r:embed="rId4"/>
          <a:stretch>
            <a:fillRect/>
          </a:stretch>
        </p:blipFill>
        <p:spPr>
          <a:xfrm rot="5400000">
            <a:off x="4206528" y="3579102"/>
            <a:ext cx="242888" cy="2697335"/>
          </a:xfrm>
          <a:prstGeom prst="rect">
            <a:avLst/>
          </a:prstGeom>
        </p:spPr>
      </p:pic>
      <p:pic>
        <p:nvPicPr>
          <p:cNvPr id="8" name="Picture 7"/>
          <p:cNvPicPr>
            <a:picLocks noChangeAspect="1"/>
          </p:cNvPicPr>
          <p:nvPr/>
        </p:nvPicPr>
        <p:blipFill>
          <a:blip r:embed="rId5"/>
          <a:stretch>
            <a:fillRect/>
          </a:stretch>
        </p:blipFill>
        <p:spPr>
          <a:xfrm>
            <a:off x="420162" y="4343400"/>
            <a:ext cx="1666875" cy="2092854"/>
          </a:xfrm>
          <a:prstGeom prst="rect">
            <a:avLst/>
          </a:prstGeom>
        </p:spPr>
      </p:pic>
      <p:pic>
        <p:nvPicPr>
          <p:cNvPr id="12" name="Picture 11"/>
          <p:cNvPicPr>
            <a:picLocks noChangeAspect="1"/>
          </p:cNvPicPr>
          <p:nvPr/>
        </p:nvPicPr>
        <p:blipFill>
          <a:blip r:embed="rId6"/>
          <a:stretch>
            <a:fillRect/>
          </a:stretch>
        </p:blipFill>
        <p:spPr>
          <a:xfrm>
            <a:off x="6611360" y="4128119"/>
            <a:ext cx="2083717" cy="2329549"/>
          </a:xfrm>
          <a:prstGeom prst="rect">
            <a:avLst/>
          </a:prstGeom>
        </p:spPr>
      </p:pic>
    </p:spTree>
    <p:extLst>
      <p:ext uri="{BB962C8B-B14F-4D97-AF65-F5344CB8AC3E}">
        <p14:creationId xmlns:p14="http://schemas.microsoft.com/office/powerpoint/2010/main" val="69794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234077" y="-906205"/>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20162" y="1028947"/>
            <a:ext cx="8257710" cy="1015663"/>
          </a:xfrm>
          <a:prstGeom prst="rect">
            <a:avLst/>
          </a:prstGeom>
          <a:noFill/>
        </p:spPr>
        <p:txBody>
          <a:bodyPr wrap="square" rtlCol="0">
            <a:spAutoFit/>
          </a:bodyPr>
          <a:lstStyle/>
          <a:p>
            <a:pPr algn="ctr"/>
            <a:r>
              <a:rPr lang="en-US" sz="2000" b="1">
                <a:solidFill>
                  <a:srgbClr val="0000FF"/>
                </a:solidFill>
              </a:rPr>
              <a:t>Trade in your three long sticks for three short ones, and put them on your mat.  Move the sticks so they make a new shape with three points.  Does your shape still have three points?  Three sides?  No curved sides?</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4</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Make a Shape</a:t>
            </a:r>
            <a:endParaRPr lang="en-US" sz="8000" b="1"/>
          </a:p>
        </p:txBody>
      </p:sp>
      <p:pic>
        <p:nvPicPr>
          <p:cNvPr id="7" name="Picture 6"/>
          <p:cNvPicPr>
            <a:picLocks noChangeAspect="1"/>
          </p:cNvPicPr>
          <p:nvPr/>
        </p:nvPicPr>
        <p:blipFill>
          <a:blip r:embed="rId4"/>
          <a:stretch>
            <a:fillRect/>
          </a:stretch>
        </p:blipFill>
        <p:spPr>
          <a:xfrm>
            <a:off x="2698876" y="3994450"/>
            <a:ext cx="311684" cy="1831801"/>
          </a:xfrm>
          <a:prstGeom prst="rect">
            <a:avLst/>
          </a:prstGeom>
        </p:spPr>
      </p:pic>
      <p:pic>
        <p:nvPicPr>
          <p:cNvPr id="17" name="Picture 16"/>
          <p:cNvPicPr>
            <a:picLocks noChangeAspect="1"/>
          </p:cNvPicPr>
          <p:nvPr/>
        </p:nvPicPr>
        <p:blipFill>
          <a:blip r:embed="rId4"/>
          <a:stretch>
            <a:fillRect/>
          </a:stretch>
        </p:blipFill>
        <p:spPr>
          <a:xfrm rot="3729179">
            <a:off x="3361914" y="4559731"/>
            <a:ext cx="311684" cy="1831801"/>
          </a:xfrm>
          <a:prstGeom prst="rect">
            <a:avLst/>
          </a:prstGeom>
        </p:spPr>
      </p:pic>
      <p:pic>
        <p:nvPicPr>
          <p:cNvPr id="18" name="Picture 17"/>
          <p:cNvPicPr>
            <a:picLocks noChangeAspect="1"/>
          </p:cNvPicPr>
          <p:nvPr/>
        </p:nvPicPr>
        <p:blipFill>
          <a:blip r:embed="rId4"/>
          <a:stretch>
            <a:fillRect/>
          </a:stretch>
        </p:blipFill>
        <p:spPr>
          <a:xfrm rot="18313532">
            <a:off x="3559644" y="3823069"/>
            <a:ext cx="311684" cy="1831801"/>
          </a:xfrm>
          <a:prstGeom prst="rect">
            <a:avLst/>
          </a:prstGeom>
        </p:spPr>
      </p:pic>
      <p:pic>
        <p:nvPicPr>
          <p:cNvPr id="19" name="Picture 18"/>
          <p:cNvPicPr>
            <a:picLocks noChangeAspect="1"/>
          </p:cNvPicPr>
          <p:nvPr/>
        </p:nvPicPr>
        <p:blipFill>
          <a:blip r:embed="rId5"/>
          <a:stretch>
            <a:fillRect/>
          </a:stretch>
        </p:blipFill>
        <p:spPr>
          <a:xfrm>
            <a:off x="420162" y="4343400"/>
            <a:ext cx="1666875" cy="2092854"/>
          </a:xfrm>
          <a:prstGeom prst="rect">
            <a:avLst/>
          </a:prstGeom>
        </p:spPr>
      </p:pic>
      <p:pic>
        <p:nvPicPr>
          <p:cNvPr id="21" name="Picture 20"/>
          <p:cNvPicPr>
            <a:picLocks noChangeAspect="1"/>
          </p:cNvPicPr>
          <p:nvPr/>
        </p:nvPicPr>
        <p:blipFill>
          <a:blip r:embed="rId6"/>
          <a:stretch>
            <a:fillRect/>
          </a:stretch>
        </p:blipFill>
        <p:spPr>
          <a:xfrm>
            <a:off x="6611360" y="4128119"/>
            <a:ext cx="2083717" cy="2329549"/>
          </a:xfrm>
          <a:prstGeom prst="rect">
            <a:avLst/>
          </a:prstGeom>
        </p:spPr>
      </p:pic>
    </p:spTree>
    <p:extLst>
      <p:ext uri="{BB962C8B-B14F-4D97-AF65-F5344CB8AC3E}">
        <p14:creationId xmlns:p14="http://schemas.microsoft.com/office/powerpoint/2010/main" val="192036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20162" y="1028947"/>
            <a:ext cx="8257710" cy="1015663"/>
          </a:xfrm>
          <a:prstGeom prst="rect">
            <a:avLst/>
          </a:prstGeom>
          <a:noFill/>
        </p:spPr>
        <p:txBody>
          <a:bodyPr wrap="square" rtlCol="0">
            <a:spAutoFit/>
          </a:bodyPr>
          <a:lstStyle/>
          <a:p>
            <a:pPr algn="ctr"/>
            <a:r>
              <a:rPr lang="en-US" sz="2000" b="1">
                <a:solidFill>
                  <a:srgbClr val="0000FF"/>
                </a:solidFill>
              </a:rPr>
              <a:t>Now, put one of your sticks back and get one of the longer ones to put on your mat.  Move the sticks so they make a new shape with three points.  Does your shape still have three points?  Three sides?  No curved sides?</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4</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Make a Shape</a:t>
            </a:r>
            <a:endParaRPr lang="en-US" sz="8000" b="1"/>
          </a:p>
        </p:txBody>
      </p:sp>
      <p:pic>
        <p:nvPicPr>
          <p:cNvPr id="17" name="Picture 16"/>
          <p:cNvPicPr>
            <a:picLocks noChangeAspect="1"/>
          </p:cNvPicPr>
          <p:nvPr/>
        </p:nvPicPr>
        <p:blipFill>
          <a:blip r:embed="rId4"/>
          <a:stretch>
            <a:fillRect/>
          </a:stretch>
        </p:blipFill>
        <p:spPr>
          <a:xfrm rot="18889654">
            <a:off x="5027312" y="2338448"/>
            <a:ext cx="242888" cy="2697335"/>
          </a:xfrm>
          <a:prstGeom prst="rect">
            <a:avLst/>
          </a:prstGeom>
        </p:spPr>
      </p:pic>
      <p:pic>
        <p:nvPicPr>
          <p:cNvPr id="18" name="Picture 17"/>
          <p:cNvPicPr>
            <a:picLocks noChangeAspect="1"/>
          </p:cNvPicPr>
          <p:nvPr/>
        </p:nvPicPr>
        <p:blipFill>
          <a:blip r:embed="rId4"/>
          <a:stretch>
            <a:fillRect/>
          </a:stretch>
        </p:blipFill>
        <p:spPr>
          <a:xfrm>
            <a:off x="3855537" y="2892434"/>
            <a:ext cx="311684" cy="1831801"/>
          </a:xfrm>
          <a:prstGeom prst="rect">
            <a:avLst/>
          </a:prstGeom>
        </p:spPr>
      </p:pic>
      <p:pic>
        <p:nvPicPr>
          <p:cNvPr id="19" name="Picture 18"/>
          <p:cNvPicPr>
            <a:picLocks noChangeAspect="1"/>
          </p:cNvPicPr>
          <p:nvPr/>
        </p:nvPicPr>
        <p:blipFill>
          <a:blip r:embed="rId4"/>
          <a:stretch>
            <a:fillRect/>
          </a:stretch>
        </p:blipFill>
        <p:spPr>
          <a:xfrm rot="5400000">
            <a:off x="4728795" y="3731060"/>
            <a:ext cx="311684" cy="1831801"/>
          </a:xfrm>
          <a:prstGeom prst="rect">
            <a:avLst/>
          </a:prstGeom>
        </p:spPr>
      </p:pic>
      <p:pic>
        <p:nvPicPr>
          <p:cNvPr id="21" name="Picture 20"/>
          <p:cNvPicPr>
            <a:picLocks noChangeAspect="1"/>
          </p:cNvPicPr>
          <p:nvPr/>
        </p:nvPicPr>
        <p:blipFill>
          <a:blip r:embed="rId5"/>
          <a:stretch>
            <a:fillRect/>
          </a:stretch>
        </p:blipFill>
        <p:spPr>
          <a:xfrm>
            <a:off x="420162" y="4343400"/>
            <a:ext cx="1666875" cy="2092854"/>
          </a:xfrm>
          <a:prstGeom prst="rect">
            <a:avLst/>
          </a:prstGeom>
        </p:spPr>
      </p:pic>
      <p:pic>
        <p:nvPicPr>
          <p:cNvPr id="22" name="Picture 21"/>
          <p:cNvPicPr>
            <a:picLocks noChangeAspect="1"/>
          </p:cNvPicPr>
          <p:nvPr/>
        </p:nvPicPr>
        <p:blipFill>
          <a:blip r:embed="rId6"/>
          <a:stretch>
            <a:fillRect/>
          </a:stretch>
        </p:blipFill>
        <p:spPr>
          <a:xfrm>
            <a:off x="6611360" y="4128119"/>
            <a:ext cx="2083717" cy="2329549"/>
          </a:xfrm>
          <a:prstGeom prst="rect">
            <a:avLst/>
          </a:prstGeom>
        </p:spPr>
      </p:pic>
    </p:spTree>
    <p:extLst>
      <p:ext uri="{BB962C8B-B14F-4D97-AF65-F5344CB8AC3E}">
        <p14:creationId xmlns:p14="http://schemas.microsoft.com/office/powerpoint/2010/main" val="38109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933981" y="1030039"/>
            <a:ext cx="7276038" cy="1015663"/>
          </a:xfrm>
          <a:prstGeom prst="rect">
            <a:avLst/>
          </a:prstGeom>
          <a:noFill/>
        </p:spPr>
        <p:txBody>
          <a:bodyPr wrap="square" rtlCol="0">
            <a:spAutoFit/>
          </a:bodyPr>
          <a:lstStyle/>
          <a:p>
            <a:pPr algn="ctr"/>
            <a:r>
              <a:rPr lang="en-US" sz="2000" b="1">
                <a:solidFill>
                  <a:srgbClr val="0000FF"/>
                </a:solidFill>
              </a:rPr>
              <a:t>Now, take two long sticks and one short stick.  Make a shape with three points.  Does the shape still have three points?  Three sides?  No curved sides?</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4</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Make a Shape</a:t>
            </a:r>
            <a:endParaRPr lang="en-US" sz="8000" b="1"/>
          </a:p>
        </p:txBody>
      </p:sp>
      <p:pic>
        <p:nvPicPr>
          <p:cNvPr id="17" name="Picture 16"/>
          <p:cNvPicPr>
            <a:picLocks noChangeAspect="1"/>
          </p:cNvPicPr>
          <p:nvPr/>
        </p:nvPicPr>
        <p:blipFill>
          <a:blip r:embed="rId4"/>
          <a:stretch>
            <a:fillRect/>
          </a:stretch>
        </p:blipFill>
        <p:spPr>
          <a:xfrm rot="18397817">
            <a:off x="4728720" y="2177042"/>
            <a:ext cx="242888" cy="2697335"/>
          </a:xfrm>
          <a:prstGeom prst="rect">
            <a:avLst/>
          </a:prstGeom>
        </p:spPr>
      </p:pic>
      <p:pic>
        <p:nvPicPr>
          <p:cNvPr id="19" name="Picture 18"/>
          <p:cNvPicPr>
            <a:picLocks noChangeAspect="1"/>
          </p:cNvPicPr>
          <p:nvPr/>
        </p:nvPicPr>
        <p:blipFill>
          <a:blip r:embed="rId4"/>
          <a:stretch>
            <a:fillRect/>
          </a:stretch>
        </p:blipFill>
        <p:spPr>
          <a:xfrm rot="3579909">
            <a:off x="5077149" y="3740037"/>
            <a:ext cx="311684" cy="1831801"/>
          </a:xfrm>
          <a:prstGeom prst="rect">
            <a:avLst/>
          </a:prstGeom>
        </p:spPr>
      </p:pic>
      <p:pic>
        <p:nvPicPr>
          <p:cNvPr id="13" name="Picture 12"/>
          <p:cNvPicPr>
            <a:picLocks noChangeAspect="1"/>
          </p:cNvPicPr>
          <p:nvPr/>
        </p:nvPicPr>
        <p:blipFill>
          <a:blip r:embed="rId4"/>
          <a:stretch>
            <a:fillRect/>
          </a:stretch>
        </p:blipFill>
        <p:spPr>
          <a:xfrm rot="20621784">
            <a:off x="4121190" y="2549761"/>
            <a:ext cx="242888" cy="2697335"/>
          </a:xfrm>
          <a:prstGeom prst="rect">
            <a:avLst/>
          </a:prstGeom>
        </p:spPr>
      </p:pic>
      <p:pic>
        <p:nvPicPr>
          <p:cNvPr id="16" name="Picture 15"/>
          <p:cNvPicPr>
            <a:picLocks noChangeAspect="1"/>
          </p:cNvPicPr>
          <p:nvPr/>
        </p:nvPicPr>
        <p:blipFill>
          <a:blip r:embed="rId5"/>
          <a:stretch>
            <a:fillRect/>
          </a:stretch>
        </p:blipFill>
        <p:spPr>
          <a:xfrm>
            <a:off x="420162" y="4343400"/>
            <a:ext cx="1666875" cy="2092854"/>
          </a:xfrm>
          <a:prstGeom prst="rect">
            <a:avLst/>
          </a:prstGeom>
        </p:spPr>
      </p:pic>
      <p:pic>
        <p:nvPicPr>
          <p:cNvPr id="21" name="Picture 20"/>
          <p:cNvPicPr>
            <a:picLocks noChangeAspect="1"/>
          </p:cNvPicPr>
          <p:nvPr/>
        </p:nvPicPr>
        <p:blipFill>
          <a:blip r:embed="rId6"/>
          <a:stretch>
            <a:fillRect/>
          </a:stretch>
        </p:blipFill>
        <p:spPr>
          <a:xfrm>
            <a:off x="6611360" y="4128119"/>
            <a:ext cx="2083717" cy="2329549"/>
          </a:xfrm>
          <a:prstGeom prst="rect">
            <a:avLst/>
          </a:prstGeom>
        </p:spPr>
      </p:pic>
    </p:spTree>
    <p:extLst>
      <p:ext uri="{BB962C8B-B14F-4D97-AF65-F5344CB8AC3E}">
        <p14:creationId xmlns:p14="http://schemas.microsoft.com/office/powerpoint/2010/main" val="269904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851999" y="1143497"/>
            <a:ext cx="5293948" cy="646331"/>
          </a:xfrm>
          <a:prstGeom prst="rect">
            <a:avLst/>
          </a:prstGeom>
          <a:noFill/>
        </p:spPr>
        <p:txBody>
          <a:bodyPr wrap="square" rtlCol="0">
            <a:spAutoFit/>
          </a:bodyPr>
          <a:lstStyle/>
          <a:p>
            <a:pPr algn="ctr"/>
            <a:r>
              <a:rPr lang="en-US" b="1">
                <a:solidFill>
                  <a:srgbClr val="00B0F0"/>
                </a:solidFill>
              </a:rPr>
              <a:t>Raise your hand when you know how many dots are on top.  Bottom?</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162175" y="2085975"/>
            <a:ext cx="4819650" cy="2686050"/>
          </a:xfrm>
          <a:prstGeom prst="rect">
            <a:avLst/>
          </a:prstGeom>
        </p:spPr>
      </p:pic>
      <p:pic>
        <p:nvPicPr>
          <p:cNvPr id="307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4554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887989" y="-1288723"/>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933981" y="1030039"/>
            <a:ext cx="7276038" cy="1015663"/>
          </a:xfrm>
          <a:prstGeom prst="rect">
            <a:avLst/>
          </a:prstGeom>
          <a:noFill/>
        </p:spPr>
        <p:txBody>
          <a:bodyPr wrap="square" rtlCol="0">
            <a:spAutoFit/>
          </a:bodyPr>
          <a:lstStyle/>
          <a:p>
            <a:pPr algn="ctr"/>
            <a:r>
              <a:rPr lang="en-US" sz="2000" b="1">
                <a:solidFill>
                  <a:srgbClr val="0000FF"/>
                </a:solidFill>
              </a:rPr>
              <a:t>Now, take four long sticks.  Make a shape with four points.  Touch and count the points.  Touch and count the sides.  Are there any curved sides? </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4</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Make a Shape</a:t>
            </a:r>
            <a:endParaRPr lang="en-US" sz="8000" b="1"/>
          </a:p>
        </p:txBody>
      </p:sp>
      <p:pic>
        <p:nvPicPr>
          <p:cNvPr id="17" name="Picture 16"/>
          <p:cNvPicPr>
            <a:picLocks noChangeAspect="1"/>
          </p:cNvPicPr>
          <p:nvPr/>
        </p:nvPicPr>
        <p:blipFill>
          <a:blip r:embed="rId4"/>
          <a:stretch>
            <a:fillRect/>
          </a:stretch>
        </p:blipFill>
        <p:spPr>
          <a:xfrm>
            <a:off x="5858421" y="2273771"/>
            <a:ext cx="242888" cy="2697335"/>
          </a:xfrm>
          <a:prstGeom prst="rect">
            <a:avLst/>
          </a:prstGeom>
        </p:spPr>
      </p:pic>
      <p:pic>
        <p:nvPicPr>
          <p:cNvPr id="13" name="Picture 12"/>
          <p:cNvPicPr>
            <a:picLocks noChangeAspect="1"/>
          </p:cNvPicPr>
          <p:nvPr/>
        </p:nvPicPr>
        <p:blipFill>
          <a:blip r:embed="rId4"/>
          <a:stretch>
            <a:fillRect/>
          </a:stretch>
        </p:blipFill>
        <p:spPr>
          <a:xfrm>
            <a:off x="3218628" y="2152885"/>
            <a:ext cx="242888" cy="2697335"/>
          </a:xfrm>
          <a:prstGeom prst="rect">
            <a:avLst/>
          </a:prstGeom>
        </p:spPr>
      </p:pic>
      <p:pic>
        <p:nvPicPr>
          <p:cNvPr id="16" name="Picture 15"/>
          <p:cNvPicPr>
            <a:picLocks noChangeAspect="1"/>
          </p:cNvPicPr>
          <p:nvPr/>
        </p:nvPicPr>
        <p:blipFill>
          <a:blip r:embed="rId4"/>
          <a:stretch>
            <a:fillRect/>
          </a:stretch>
        </p:blipFill>
        <p:spPr>
          <a:xfrm rot="16200000">
            <a:off x="4489144" y="1019317"/>
            <a:ext cx="242888" cy="2697335"/>
          </a:xfrm>
          <a:prstGeom prst="rect">
            <a:avLst/>
          </a:prstGeom>
        </p:spPr>
      </p:pic>
      <p:pic>
        <p:nvPicPr>
          <p:cNvPr id="21" name="Picture 20"/>
          <p:cNvPicPr>
            <a:picLocks noChangeAspect="1"/>
          </p:cNvPicPr>
          <p:nvPr/>
        </p:nvPicPr>
        <p:blipFill>
          <a:blip r:embed="rId4"/>
          <a:stretch>
            <a:fillRect/>
          </a:stretch>
        </p:blipFill>
        <p:spPr>
          <a:xfrm rot="16200000">
            <a:off x="4598239" y="3355182"/>
            <a:ext cx="242888" cy="2697335"/>
          </a:xfrm>
          <a:prstGeom prst="rect">
            <a:avLst/>
          </a:prstGeom>
        </p:spPr>
      </p:pic>
      <p:pic>
        <p:nvPicPr>
          <p:cNvPr id="22" name="Picture 21"/>
          <p:cNvPicPr>
            <a:picLocks noChangeAspect="1"/>
          </p:cNvPicPr>
          <p:nvPr/>
        </p:nvPicPr>
        <p:blipFill>
          <a:blip r:embed="rId5"/>
          <a:stretch>
            <a:fillRect/>
          </a:stretch>
        </p:blipFill>
        <p:spPr>
          <a:xfrm>
            <a:off x="1214" y="3969990"/>
            <a:ext cx="1666875" cy="2092854"/>
          </a:xfrm>
          <a:prstGeom prst="rect">
            <a:avLst/>
          </a:prstGeom>
        </p:spPr>
      </p:pic>
      <p:pic>
        <p:nvPicPr>
          <p:cNvPr id="23" name="Picture 22"/>
          <p:cNvPicPr>
            <a:picLocks noChangeAspect="1"/>
          </p:cNvPicPr>
          <p:nvPr/>
        </p:nvPicPr>
        <p:blipFill>
          <a:blip r:embed="rId6"/>
          <a:stretch>
            <a:fillRect/>
          </a:stretch>
        </p:blipFill>
        <p:spPr>
          <a:xfrm>
            <a:off x="6611360" y="4128119"/>
            <a:ext cx="2083717" cy="2329549"/>
          </a:xfrm>
          <a:prstGeom prst="rect">
            <a:avLst/>
          </a:prstGeom>
        </p:spPr>
      </p:pic>
    </p:spTree>
    <p:extLst>
      <p:ext uri="{BB962C8B-B14F-4D97-AF65-F5344CB8AC3E}">
        <p14:creationId xmlns:p14="http://schemas.microsoft.com/office/powerpoint/2010/main" val="178761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933981" y="1030039"/>
            <a:ext cx="7276038" cy="707886"/>
          </a:xfrm>
          <a:prstGeom prst="rect">
            <a:avLst/>
          </a:prstGeom>
          <a:noFill/>
        </p:spPr>
        <p:txBody>
          <a:bodyPr wrap="square" rtlCol="0">
            <a:spAutoFit/>
          </a:bodyPr>
          <a:lstStyle/>
          <a:p>
            <a:pPr algn="ctr"/>
            <a:r>
              <a:rPr lang="en-US" sz="2000" b="1">
                <a:solidFill>
                  <a:srgbClr val="0000FF"/>
                </a:solidFill>
              </a:rPr>
              <a:t>Now, take four short sticks.  Make a shape with four points.  Does your shape still have four points?  Four sides?  No curved sides?</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4</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Make a Shape</a:t>
            </a:r>
            <a:endParaRPr lang="en-US" sz="8000" b="1"/>
          </a:p>
        </p:txBody>
      </p:sp>
      <p:pic>
        <p:nvPicPr>
          <p:cNvPr id="18" name="Picture 17"/>
          <p:cNvPicPr>
            <a:picLocks noChangeAspect="1"/>
          </p:cNvPicPr>
          <p:nvPr/>
        </p:nvPicPr>
        <p:blipFill>
          <a:blip r:embed="rId4"/>
          <a:stretch>
            <a:fillRect/>
          </a:stretch>
        </p:blipFill>
        <p:spPr>
          <a:xfrm>
            <a:off x="5263115" y="2613009"/>
            <a:ext cx="311684" cy="1831801"/>
          </a:xfrm>
          <a:prstGeom prst="rect">
            <a:avLst/>
          </a:prstGeom>
        </p:spPr>
      </p:pic>
      <p:pic>
        <p:nvPicPr>
          <p:cNvPr id="19" name="Picture 18"/>
          <p:cNvPicPr>
            <a:picLocks noChangeAspect="1"/>
          </p:cNvPicPr>
          <p:nvPr/>
        </p:nvPicPr>
        <p:blipFill>
          <a:blip r:embed="rId4"/>
          <a:stretch>
            <a:fillRect/>
          </a:stretch>
        </p:blipFill>
        <p:spPr>
          <a:xfrm>
            <a:off x="3736408" y="2622830"/>
            <a:ext cx="311684" cy="1831801"/>
          </a:xfrm>
          <a:prstGeom prst="rect">
            <a:avLst/>
          </a:prstGeom>
        </p:spPr>
      </p:pic>
      <p:pic>
        <p:nvPicPr>
          <p:cNvPr id="22" name="Picture 21"/>
          <p:cNvPicPr>
            <a:picLocks noChangeAspect="1"/>
          </p:cNvPicPr>
          <p:nvPr/>
        </p:nvPicPr>
        <p:blipFill>
          <a:blip r:embed="rId4"/>
          <a:stretch>
            <a:fillRect/>
          </a:stretch>
        </p:blipFill>
        <p:spPr>
          <a:xfrm rot="5400000">
            <a:off x="4522532" y="3382889"/>
            <a:ext cx="311684" cy="1831801"/>
          </a:xfrm>
          <a:prstGeom prst="rect">
            <a:avLst/>
          </a:prstGeom>
        </p:spPr>
      </p:pic>
      <p:pic>
        <p:nvPicPr>
          <p:cNvPr id="23" name="Picture 22"/>
          <p:cNvPicPr>
            <a:picLocks noChangeAspect="1"/>
          </p:cNvPicPr>
          <p:nvPr/>
        </p:nvPicPr>
        <p:blipFill>
          <a:blip r:embed="rId4"/>
          <a:stretch>
            <a:fillRect/>
          </a:stretch>
        </p:blipFill>
        <p:spPr>
          <a:xfrm rot="5400000">
            <a:off x="4487408" y="1894714"/>
            <a:ext cx="311684" cy="1831801"/>
          </a:xfrm>
          <a:prstGeom prst="rect">
            <a:avLst/>
          </a:prstGeom>
        </p:spPr>
      </p:pic>
      <p:pic>
        <p:nvPicPr>
          <p:cNvPr id="24" name="Picture 23"/>
          <p:cNvPicPr>
            <a:picLocks noChangeAspect="1"/>
          </p:cNvPicPr>
          <p:nvPr/>
        </p:nvPicPr>
        <p:blipFill>
          <a:blip r:embed="rId5"/>
          <a:stretch>
            <a:fillRect/>
          </a:stretch>
        </p:blipFill>
        <p:spPr>
          <a:xfrm>
            <a:off x="420162" y="4343400"/>
            <a:ext cx="1666875" cy="2092854"/>
          </a:xfrm>
          <a:prstGeom prst="rect">
            <a:avLst/>
          </a:prstGeom>
        </p:spPr>
      </p:pic>
      <p:pic>
        <p:nvPicPr>
          <p:cNvPr id="25" name="Picture 24"/>
          <p:cNvPicPr>
            <a:picLocks noChangeAspect="1"/>
          </p:cNvPicPr>
          <p:nvPr/>
        </p:nvPicPr>
        <p:blipFill>
          <a:blip r:embed="rId6"/>
          <a:stretch>
            <a:fillRect/>
          </a:stretch>
        </p:blipFill>
        <p:spPr>
          <a:xfrm>
            <a:off x="6611360" y="4128119"/>
            <a:ext cx="2083717" cy="2329549"/>
          </a:xfrm>
          <a:prstGeom prst="rect">
            <a:avLst/>
          </a:prstGeom>
        </p:spPr>
      </p:pic>
    </p:spTree>
    <p:extLst>
      <p:ext uri="{BB962C8B-B14F-4D97-AF65-F5344CB8AC3E}">
        <p14:creationId xmlns:p14="http://schemas.microsoft.com/office/powerpoint/2010/main" val="333639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088356" y="-860668"/>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933981" y="1030039"/>
            <a:ext cx="7276038" cy="1015663"/>
          </a:xfrm>
          <a:prstGeom prst="rect">
            <a:avLst/>
          </a:prstGeom>
          <a:noFill/>
        </p:spPr>
        <p:txBody>
          <a:bodyPr wrap="square" rtlCol="0">
            <a:spAutoFit/>
          </a:bodyPr>
          <a:lstStyle/>
          <a:p>
            <a:pPr algn="ctr"/>
            <a:r>
              <a:rPr lang="en-US" sz="2000" b="1">
                <a:solidFill>
                  <a:srgbClr val="0000FF"/>
                </a:solidFill>
              </a:rPr>
              <a:t>Now, take two long sticks and two short sticks.  Make a shape with four points.  Does your shape still have four points?  Four sides?  No curved sides?</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4</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Make a Shape</a:t>
            </a:r>
            <a:endParaRPr lang="en-US" sz="8000" b="1"/>
          </a:p>
        </p:txBody>
      </p:sp>
      <p:pic>
        <p:nvPicPr>
          <p:cNvPr id="18" name="Picture 17"/>
          <p:cNvPicPr>
            <a:picLocks noChangeAspect="1"/>
          </p:cNvPicPr>
          <p:nvPr/>
        </p:nvPicPr>
        <p:blipFill>
          <a:blip r:embed="rId4"/>
          <a:stretch>
            <a:fillRect/>
          </a:stretch>
        </p:blipFill>
        <p:spPr>
          <a:xfrm>
            <a:off x="6345851" y="2876958"/>
            <a:ext cx="311684" cy="1831801"/>
          </a:xfrm>
          <a:prstGeom prst="rect">
            <a:avLst/>
          </a:prstGeom>
        </p:spPr>
      </p:pic>
      <p:pic>
        <p:nvPicPr>
          <p:cNvPr id="19" name="Picture 18"/>
          <p:cNvPicPr>
            <a:picLocks noChangeAspect="1"/>
          </p:cNvPicPr>
          <p:nvPr/>
        </p:nvPicPr>
        <p:blipFill>
          <a:blip r:embed="rId4"/>
          <a:stretch>
            <a:fillRect/>
          </a:stretch>
        </p:blipFill>
        <p:spPr>
          <a:xfrm>
            <a:off x="3913549" y="2877395"/>
            <a:ext cx="311684" cy="1831801"/>
          </a:xfrm>
          <a:prstGeom prst="rect">
            <a:avLst/>
          </a:prstGeom>
        </p:spPr>
      </p:pic>
      <p:pic>
        <p:nvPicPr>
          <p:cNvPr id="16" name="Picture 15"/>
          <p:cNvPicPr>
            <a:picLocks noChangeAspect="1"/>
          </p:cNvPicPr>
          <p:nvPr/>
        </p:nvPicPr>
        <p:blipFill>
          <a:blip r:embed="rId4"/>
          <a:stretch>
            <a:fillRect/>
          </a:stretch>
        </p:blipFill>
        <p:spPr>
          <a:xfrm rot="16200000">
            <a:off x="5037110" y="1917056"/>
            <a:ext cx="242888" cy="2697335"/>
          </a:xfrm>
          <a:prstGeom prst="rect">
            <a:avLst/>
          </a:prstGeom>
        </p:spPr>
      </p:pic>
      <p:pic>
        <p:nvPicPr>
          <p:cNvPr id="17" name="Picture 16"/>
          <p:cNvPicPr>
            <a:picLocks noChangeAspect="1"/>
          </p:cNvPicPr>
          <p:nvPr/>
        </p:nvPicPr>
        <p:blipFill>
          <a:blip r:embed="rId4"/>
          <a:stretch>
            <a:fillRect/>
          </a:stretch>
        </p:blipFill>
        <p:spPr>
          <a:xfrm rot="16200000">
            <a:off x="5085278" y="3425935"/>
            <a:ext cx="242888" cy="2697335"/>
          </a:xfrm>
          <a:prstGeom prst="rect">
            <a:avLst/>
          </a:prstGeom>
        </p:spPr>
      </p:pic>
      <p:pic>
        <p:nvPicPr>
          <p:cNvPr id="21" name="Picture 20"/>
          <p:cNvPicPr>
            <a:picLocks noChangeAspect="1"/>
          </p:cNvPicPr>
          <p:nvPr/>
        </p:nvPicPr>
        <p:blipFill>
          <a:blip r:embed="rId5"/>
          <a:stretch>
            <a:fillRect/>
          </a:stretch>
        </p:blipFill>
        <p:spPr>
          <a:xfrm>
            <a:off x="420162" y="4343400"/>
            <a:ext cx="1666875" cy="2092854"/>
          </a:xfrm>
          <a:prstGeom prst="rect">
            <a:avLst/>
          </a:prstGeom>
        </p:spPr>
      </p:pic>
      <p:pic>
        <p:nvPicPr>
          <p:cNvPr id="24" name="Picture 23"/>
          <p:cNvPicPr>
            <a:picLocks noChangeAspect="1"/>
          </p:cNvPicPr>
          <p:nvPr/>
        </p:nvPicPr>
        <p:blipFill>
          <a:blip r:embed="rId6"/>
          <a:stretch>
            <a:fillRect/>
          </a:stretch>
        </p:blipFill>
        <p:spPr>
          <a:xfrm>
            <a:off x="6611360" y="4128119"/>
            <a:ext cx="2083717" cy="2329549"/>
          </a:xfrm>
          <a:prstGeom prst="rect">
            <a:avLst/>
          </a:prstGeom>
        </p:spPr>
      </p:pic>
    </p:spTree>
    <p:extLst>
      <p:ext uri="{BB962C8B-B14F-4D97-AF65-F5344CB8AC3E}">
        <p14:creationId xmlns:p14="http://schemas.microsoft.com/office/powerpoint/2010/main" val="26184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224968" y="-1388906"/>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933981" y="1030039"/>
            <a:ext cx="7276038" cy="1015663"/>
          </a:xfrm>
          <a:prstGeom prst="rect">
            <a:avLst/>
          </a:prstGeom>
          <a:noFill/>
        </p:spPr>
        <p:txBody>
          <a:bodyPr wrap="square" rtlCol="0">
            <a:spAutoFit/>
          </a:bodyPr>
          <a:lstStyle/>
          <a:p>
            <a:pPr algn="ctr"/>
            <a:r>
              <a:rPr lang="en-US" sz="2000" b="1">
                <a:solidFill>
                  <a:srgbClr val="0000FF"/>
                </a:solidFill>
              </a:rPr>
              <a:t>Now, take six short sticks.  Make a shape with six points.  Touch and count the points.  Touch and count the sides.  Are there any curved sides?</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4</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Make a Shape</a:t>
            </a:r>
            <a:endParaRPr lang="en-US" sz="8000" b="1"/>
          </a:p>
        </p:txBody>
      </p:sp>
      <p:pic>
        <p:nvPicPr>
          <p:cNvPr id="21" name="Picture 20"/>
          <p:cNvPicPr>
            <a:picLocks noChangeAspect="1"/>
          </p:cNvPicPr>
          <p:nvPr/>
        </p:nvPicPr>
        <p:blipFill>
          <a:blip r:embed="rId4"/>
          <a:stretch>
            <a:fillRect/>
          </a:stretch>
        </p:blipFill>
        <p:spPr>
          <a:xfrm>
            <a:off x="420162" y="4343400"/>
            <a:ext cx="1666875" cy="2092854"/>
          </a:xfrm>
          <a:prstGeom prst="rect">
            <a:avLst/>
          </a:prstGeom>
        </p:spPr>
      </p:pic>
      <p:pic>
        <p:nvPicPr>
          <p:cNvPr id="24" name="Picture 23"/>
          <p:cNvPicPr>
            <a:picLocks noChangeAspect="1"/>
          </p:cNvPicPr>
          <p:nvPr/>
        </p:nvPicPr>
        <p:blipFill>
          <a:blip r:embed="rId5"/>
          <a:stretch>
            <a:fillRect/>
          </a:stretch>
        </p:blipFill>
        <p:spPr>
          <a:xfrm>
            <a:off x="6611360" y="4128119"/>
            <a:ext cx="2083717" cy="2329549"/>
          </a:xfrm>
          <a:prstGeom prst="rect">
            <a:avLst/>
          </a:prstGeom>
        </p:spPr>
      </p:pic>
      <p:pic>
        <p:nvPicPr>
          <p:cNvPr id="22" name="Picture 21"/>
          <p:cNvPicPr>
            <a:picLocks noChangeAspect="1"/>
          </p:cNvPicPr>
          <p:nvPr/>
        </p:nvPicPr>
        <p:blipFill>
          <a:blip r:embed="rId6"/>
          <a:stretch>
            <a:fillRect/>
          </a:stretch>
        </p:blipFill>
        <p:spPr>
          <a:xfrm rot="19562699">
            <a:off x="5659915" y="2629576"/>
            <a:ext cx="311684" cy="1831801"/>
          </a:xfrm>
          <a:prstGeom prst="rect">
            <a:avLst/>
          </a:prstGeom>
        </p:spPr>
      </p:pic>
      <p:pic>
        <p:nvPicPr>
          <p:cNvPr id="23" name="Picture 22"/>
          <p:cNvPicPr>
            <a:picLocks noChangeAspect="1"/>
          </p:cNvPicPr>
          <p:nvPr/>
        </p:nvPicPr>
        <p:blipFill>
          <a:blip r:embed="rId6"/>
          <a:stretch>
            <a:fillRect/>
          </a:stretch>
        </p:blipFill>
        <p:spPr>
          <a:xfrm rot="1918879">
            <a:off x="2878289" y="2614080"/>
            <a:ext cx="311684" cy="1831801"/>
          </a:xfrm>
          <a:prstGeom prst="rect">
            <a:avLst/>
          </a:prstGeom>
        </p:spPr>
      </p:pic>
      <p:pic>
        <p:nvPicPr>
          <p:cNvPr id="25" name="Picture 24"/>
          <p:cNvPicPr>
            <a:picLocks noChangeAspect="1"/>
          </p:cNvPicPr>
          <p:nvPr/>
        </p:nvPicPr>
        <p:blipFill>
          <a:blip r:embed="rId6"/>
          <a:stretch>
            <a:fillRect/>
          </a:stretch>
        </p:blipFill>
        <p:spPr>
          <a:xfrm rot="8640335">
            <a:off x="2752868" y="4125202"/>
            <a:ext cx="311684" cy="1831801"/>
          </a:xfrm>
          <a:prstGeom prst="rect">
            <a:avLst/>
          </a:prstGeom>
        </p:spPr>
      </p:pic>
      <p:pic>
        <p:nvPicPr>
          <p:cNvPr id="27" name="Picture 26"/>
          <p:cNvPicPr>
            <a:picLocks noChangeAspect="1"/>
          </p:cNvPicPr>
          <p:nvPr/>
        </p:nvPicPr>
        <p:blipFill>
          <a:blip r:embed="rId6"/>
          <a:stretch>
            <a:fillRect/>
          </a:stretch>
        </p:blipFill>
        <p:spPr>
          <a:xfrm rot="5400000">
            <a:off x="4207898" y="1938912"/>
            <a:ext cx="311684" cy="1831801"/>
          </a:xfrm>
          <a:prstGeom prst="rect">
            <a:avLst/>
          </a:prstGeom>
        </p:spPr>
      </p:pic>
      <p:pic>
        <p:nvPicPr>
          <p:cNvPr id="29" name="Picture 28"/>
          <p:cNvPicPr>
            <a:picLocks noChangeAspect="1"/>
          </p:cNvPicPr>
          <p:nvPr/>
        </p:nvPicPr>
        <p:blipFill>
          <a:blip r:embed="rId6"/>
          <a:stretch>
            <a:fillRect/>
          </a:stretch>
        </p:blipFill>
        <p:spPr>
          <a:xfrm rot="2058039">
            <a:off x="5869389" y="4110324"/>
            <a:ext cx="311684" cy="1831801"/>
          </a:xfrm>
          <a:prstGeom prst="rect">
            <a:avLst/>
          </a:prstGeom>
        </p:spPr>
      </p:pic>
      <p:pic>
        <p:nvPicPr>
          <p:cNvPr id="28" name="Picture 27"/>
          <p:cNvPicPr>
            <a:picLocks noChangeAspect="1"/>
          </p:cNvPicPr>
          <p:nvPr/>
        </p:nvPicPr>
        <p:blipFill>
          <a:blip r:embed="rId6"/>
          <a:stretch>
            <a:fillRect/>
          </a:stretch>
        </p:blipFill>
        <p:spPr>
          <a:xfrm rot="5400000">
            <a:off x="4413456" y="5144927"/>
            <a:ext cx="311684" cy="1831801"/>
          </a:xfrm>
          <a:prstGeom prst="rect">
            <a:avLst/>
          </a:prstGeom>
        </p:spPr>
      </p:pic>
    </p:spTree>
    <p:extLst>
      <p:ext uri="{BB962C8B-B14F-4D97-AF65-F5344CB8AC3E}">
        <p14:creationId xmlns:p14="http://schemas.microsoft.com/office/powerpoint/2010/main" val="264108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fill="hold"/>
                                        <p:tgtEl>
                                          <p:spTgt spid="27"/>
                                        </p:tgtEl>
                                        <p:attrNameLst>
                                          <p:attrName>ppt_x</p:attrName>
                                        </p:attrNameLst>
                                      </p:cBhvr>
                                      <p:tavLst>
                                        <p:tav tm="0">
                                          <p:val>
                                            <p:strVal val="#ppt_x"/>
                                          </p:val>
                                        </p:tav>
                                        <p:tav tm="100000">
                                          <p:val>
                                            <p:strVal val="#ppt_x"/>
                                          </p:val>
                                        </p:tav>
                                      </p:tavLst>
                                    </p:anim>
                                    <p:anim calcmode="lin" valueType="num">
                                      <p:cBhvr additive="base">
                                        <p:cTn id="15" dur="500" fill="hold"/>
                                        <p:tgtEl>
                                          <p:spTgt spid="2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630295" y="1412835"/>
            <a:ext cx="7883411" cy="1938992"/>
          </a:xfrm>
          <a:prstGeom prst="rect">
            <a:avLst/>
          </a:prstGeom>
          <a:noFill/>
        </p:spPr>
        <p:txBody>
          <a:bodyPr wrap="square" rtlCol="0">
            <a:spAutoFit/>
          </a:bodyPr>
          <a:lstStyle/>
          <a:p>
            <a:pPr algn="ctr"/>
            <a:r>
              <a:rPr lang="en-US" sz="2000" b="1">
                <a:solidFill>
                  <a:srgbClr val="00359E"/>
                </a:solidFill>
              </a:rPr>
              <a:t>When the music starts, calmly walk around the room, visiting corners of the room until you and your classmates can make a group of 7 – don’t forget to count yourself!  How many can be in a group?  So if you go to a corner that already has 6 people there, can you stay?  What if there are already 7?   Remember to check all corners of the room.  See if we can all get into groups of 7 before the music stops!</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4</a:t>
            </a:r>
          </a:p>
          <a:p>
            <a:pPr algn="ctr"/>
            <a:r>
              <a:rPr lang="en-US" sz="1400"/>
              <a:t>Fluency</a:t>
            </a:r>
          </a:p>
        </p:txBody>
      </p:sp>
      <p:sp>
        <p:nvSpPr>
          <p:cNvPr id="15" name="TextBox 14"/>
          <p:cNvSpPr txBox="1"/>
          <p:nvPr/>
        </p:nvSpPr>
        <p:spPr>
          <a:xfrm>
            <a:off x="801618" y="775864"/>
            <a:ext cx="7467598" cy="523220"/>
          </a:xfrm>
          <a:prstGeom prst="rect">
            <a:avLst/>
          </a:prstGeom>
          <a:noFill/>
        </p:spPr>
        <p:txBody>
          <a:bodyPr wrap="square" rtlCol="0">
            <a:spAutoFit/>
          </a:bodyPr>
          <a:lstStyle/>
          <a:p>
            <a:pPr algn="ctr"/>
            <a:r>
              <a:rPr lang="en-US" sz="2800" b="1"/>
              <a:t>Groups of 7</a:t>
            </a:r>
            <a:endParaRPr lang="en-US" sz="8000" b="1"/>
          </a:p>
        </p:txBody>
      </p:sp>
      <p:pic>
        <p:nvPicPr>
          <p:cNvPr id="1026" name="Picture 2" descr="http://www.armoniamusicale.com/wp-content/uploads/tono-semitono-musica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39816">
            <a:off x="2514600" y="3292588"/>
            <a:ext cx="4114800" cy="294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1817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69917" y="381000"/>
            <a:ext cx="1596912" cy="307777"/>
          </a:xfrm>
          <a:prstGeom prst="rect">
            <a:avLst/>
          </a:prstGeom>
          <a:noFill/>
        </p:spPr>
        <p:txBody>
          <a:bodyPr wrap="none" rtlCol="0">
            <a:spAutoFit/>
          </a:bodyPr>
          <a:lstStyle/>
          <a:p>
            <a:r>
              <a:rPr lang="en-US" sz="1400"/>
              <a:t>Module 2, Lesson 4</a:t>
            </a:r>
          </a:p>
        </p:txBody>
      </p:sp>
      <p:sp>
        <p:nvSpPr>
          <p:cNvPr id="16" name="TextBox 15"/>
          <p:cNvSpPr txBox="1"/>
          <p:nvPr/>
        </p:nvSpPr>
        <p:spPr>
          <a:xfrm>
            <a:off x="743385" y="1252372"/>
            <a:ext cx="7570641" cy="1446550"/>
          </a:xfrm>
          <a:prstGeom prst="rect">
            <a:avLst/>
          </a:prstGeom>
          <a:noFill/>
        </p:spPr>
        <p:txBody>
          <a:bodyPr wrap="square" rtlCol="0">
            <a:spAutoFit/>
          </a:bodyPr>
          <a:lstStyle/>
          <a:p>
            <a:pPr algn="ctr"/>
            <a:r>
              <a:rPr lang="en-US" sz="2200" b="1"/>
              <a:t>Using only triangles and rectangles, design a rocket ship on your paper.  Trade rocket ships with your partner.  Count how many triangles and rectangles you see in his picture.  Did you use the same number of each shape?</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4820" name="Picture 4" descr="http://worldartsme.com/images/rocketship-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52399" y="3147352"/>
            <a:ext cx="2209800" cy="3363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6448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4</a:t>
            </a:r>
          </a:p>
        </p:txBody>
      </p:sp>
      <p:sp>
        <p:nvSpPr>
          <p:cNvPr id="14" name="TextBox 13"/>
          <p:cNvSpPr txBox="1"/>
          <p:nvPr/>
        </p:nvSpPr>
        <p:spPr>
          <a:xfrm>
            <a:off x="628846" y="949333"/>
            <a:ext cx="8130866" cy="1200329"/>
          </a:xfrm>
          <a:prstGeom prst="rect">
            <a:avLst/>
          </a:prstGeom>
          <a:noFill/>
        </p:spPr>
        <p:txBody>
          <a:bodyPr wrap="square" rtlCol="0">
            <a:spAutoFit/>
          </a:bodyPr>
          <a:lstStyle/>
          <a:p>
            <a:pPr algn="ctr"/>
            <a:r>
              <a:rPr lang="en-US" sz="2400" b="1"/>
              <a:t>We have talked about triangles, rectangles, and squares, and you have made many of these yourselves.  I have some new shapes for you to look at today.</a:t>
            </a:r>
          </a:p>
        </p:txBody>
      </p:sp>
      <p:sp>
        <p:nvSpPr>
          <p:cNvPr id="5" name="TextBox 4"/>
          <p:cNvSpPr txBox="1"/>
          <p:nvPr/>
        </p:nvSpPr>
        <p:spPr>
          <a:xfrm rot="21281066">
            <a:off x="1386441" y="3263237"/>
            <a:ext cx="1932021" cy="830997"/>
          </a:xfrm>
          <a:prstGeom prst="rect">
            <a:avLst/>
          </a:prstGeom>
          <a:noFill/>
        </p:spPr>
        <p:txBody>
          <a:bodyPr wrap="square" rtlCol="0">
            <a:spAutoFit/>
          </a:bodyPr>
          <a:lstStyle/>
          <a:p>
            <a:pPr algn="ctr"/>
            <a:r>
              <a:rPr lang="en-US" sz="2400" b="1">
                <a:solidFill>
                  <a:srgbClr val="0000FF"/>
                </a:solidFill>
              </a:rPr>
              <a:t>Tell about this shape!</a:t>
            </a:r>
          </a:p>
        </p:txBody>
      </p:sp>
      <p:pic>
        <p:nvPicPr>
          <p:cNvPr id="6" name="Picture 5"/>
          <p:cNvPicPr>
            <a:picLocks noChangeAspect="1"/>
          </p:cNvPicPr>
          <p:nvPr/>
        </p:nvPicPr>
        <p:blipFill>
          <a:blip r:embed="rId3"/>
          <a:stretch>
            <a:fillRect/>
          </a:stretch>
        </p:blipFill>
        <p:spPr>
          <a:xfrm>
            <a:off x="3493293" y="3158831"/>
            <a:ext cx="2157413" cy="2009898"/>
          </a:xfrm>
          <a:prstGeom prst="rect">
            <a:avLst/>
          </a:prstGeom>
        </p:spPr>
      </p:pic>
      <p:pic>
        <p:nvPicPr>
          <p:cNvPr id="13" name="Picture 2" descr="https://s-media-cache-ak0.pinimg.com/736x/86/1d/47/861d4700038b291371281df30a6570f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5161" y="4495800"/>
            <a:ext cx="2114551" cy="21145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307112" y="2590756"/>
            <a:ext cx="2529773" cy="584775"/>
          </a:xfrm>
          <a:prstGeom prst="rect">
            <a:avLst/>
          </a:prstGeom>
          <a:noFill/>
        </p:spPr>
        <p:txBody>
          <a:bodyPr wrap="square" rtlCol="0">
            <a:spAutoFit/>
          </a:bodyPr>
          <a:lstStyle/>
          <a:p>
            <a:pPr algn="ctr"/>
            <a:r>
              <a:rPr lang="en-US" sz="3200" b="1">
                <a:solidFill>
                  <a:srgbClr val="FF0000"/>
                </a:solidFill>
              </a:rPr>
              <a:t>hexagon</a:t>
            </a:r>
          </a:p>
        </p:txBody>
      </p:sp>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85363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217068" y="2115390"/>
            <a:ext cx="2709863" cy="3099517"/>
          </a:xfrm>
          <a:prstGeom prst="rect">
            <a:avLst/>
          </a:prstGeom>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4</a:t>
            </a:r>
          </a:p>
        </p:txBody>
      </p:sp>
      <p:pic>
        <p:nvPicPr>
          <p:cNvPr id="13"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591" y="394893"/>
            <a:ext cx="2435225" cy="206277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98082" y="889538"/>
            <a:ext cx="1909379" cy="830997"/>
          </a:xfrm>
          <a:prstGeom prst="rect">
            <a:avLst/>
          </a:prstGeom>
          <a:noFill/>
        </p:spPr>
        <p:txBody>
          <a:bodyPr wrap="square" rtlCol="0">
            <a:spAutoFit/>
          </a:bodyPr>
          <a:lstStyle/>
          <a:p>
            <a:pPr algn="ctr"/>
            <a:r>
              <a:rPr lang="en-US" sz="2400" b="1"/>
              <a:t>How about this shape?</a:t>
            </a:r>
          </a:p>
        </p:txBody>
      </p:sp>
      <p:pic>
        <p:nvPicPr>
          <p:cNvPr id="16" name="Picture 15"/>
          <p:cNvPicPr>
            <a:picLocks noChangeAspect="1"/>
          </p:cNvPicPr>
          <p:nvPr/>
        </p:nvPicPr>
        <p:blipFill>
          <a:blip r:embed="rId5"/>
          <a:stretch>
            <a:fillRect/>
          </a:stretch>
        </p:blipFill>
        <p:spPr>
          <a:xfrm>
            <a:off x="339927" y="5316984"/>
            <a:ext cx="1276401" cy="1189126"/>
          </a:xfrm>
          <a:prstGeom prst="rect">
            <a:avLst/>
          </a:prstGeom>
        </p:spPr>
      </p:pic>
      <p:sp>
        <p:nvSpPr>
          <p:cNvPr id="17" name="TextBox 16"/>
          <p:cNvSpPr txBox="1"/>
          <p:nvPr/>
        </p:nvSpPr>
        <p:spPr>
          <a:xfrm>
            <a:off x="-286760" y="4886661"/>
            <a:ext cx="2529773" cy="461665"/>
          </a:xfrm>
          <a:prstGeom prst="rect">
            <a:avLst/>
          </a:prstGeom>
          <a:noFill/>
        </p:spPr>
        <p:txBody>
          <a:bodyPr wrap="square" rtlCol="0">
            <a:spAutoFit/>
          </a:bodyPr>
          <a:lstStyle/>
          <a:p>
            <a:pPr algn="ctr"/>
            <a:r>
              <a:rPr lang="en-US" sz="2400" b="1">
                <a:solidFill>
                  <a:srgbClr val="FF0000"/>
                </a:solidFill>
              </a:rPr>
              <a:t>hexagon</a:t>
            </a:r>
          </a:p>
        </p:txBody>
      </p:sp>
      <p:pic>
        <p:nvPicPr>
          <p:cNvPr id="45058" name="Picture 2" descr="https://s-media-cache-ak0.pinimg.com/736x/86/1d/47/861d4700038b291371281df30a6570f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5161" y="4495800"/>
            <a:ext cx="2114551" cy="21145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362200" y="2428845"/>
            <a:ext cx="2529773" cy="584775"/>
          </a:xfrm>
          <a:prstGeom prst="rect">
            <a:avLst/>
          </a:prstGeom>
          <a:noFill/>
        </p:spPr>
        <p:txBody>
          <a:bodyPr wrap="square" rtlCol="0">
            <a:spAutoFit/>
          </a:bodyPr>
          <a:lstStyle/>
          <a:p>
            <a:pPr algn="ctr"/>
            <a:r>
              <a:rPr lang="en-US" sz="3200" b="1">
                <a:solidFill>
                  <a:srgbClr val="FF0000"/>
                </a:solidFill>
              </a:rPr>
              <a:t>hexagon</a:t>
            </a:r>
          </a:p>
        </p:txBody>
      </p:sp>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97610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620814" y="2047215"/>
            <a:ext cx="2709863" cy="3099517"/>
          </a:xfrm>
          <a:prstGeom prst="rect">
            <a:avLst/>
          </a:prstGeom>
        </p:spPr>
      </p:pic>
      <p:pic>
        <p:nvPicPr>
          <p:cNvPr id="14" name="Picture 13"/>
          <p:cNvPicPr>
            <a:picLocks noChangeAspect="1"/>
          </p:cNvPicPr>
          <p:nvPr/>
        </p:nvPicPr>
        <p:blipFill>
          <a:blip r:embed="rId4"/>
          <a:stretch>
            <a:fillRect/>
          </a:stretch>
        </p:blipFill>
        <p:spPr>
          <a:xfrm>
            <a:off x="4562565" y="2650888"/>
            <a:ext cx="2157413" cy="2009898"/>
          </a:xfrm>
          <a:prstGeom prst="rect">
            <a:avLst/>
          </a:prstGeom>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4</a:t>
            </a:r>
          </a:p>
        </p:txBody>
      </p:sp>
      <p:pic>
        <p:nvPicPr>
          <p:cNvPr id="13"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591" y="394893"/>
            <a:ext cx="2435225" cy="206277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98082" y="889538"/>
            <a:ext cx="1909379" cy="830997"/>
          </a:xfrm>
          <a:prstGeom prst="rect">
            <a:avLst/>
          </a:prstGeom>
          <a:noFill/>
        </p:spPr>
        <p:txBody>
          <a:bodyPr wrap="square" rtlCol="0">
            <a:spAutoFit/>
          </a:bodyPr>
          <a:lstStyle/>
          <a:p>
            <a:pPr algn="ctr"/>
            <a:r>
              <a:rPr lang="en-US" sz="2400" b="1"/>
              <a:t>Do you see a pattern?</a:t>
            </a:r>
          </a:p>
        </p:txBody>
      </p:sp>
      <p:pic>
        <p:nvPicPr>
          <p:cNvPr id="45058" name="Picture 2" descr="https://s-media-cache-ak0.pinimg.com/736x/86/1d/47/861d4700038b291371281df30a6570f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5161" y="4495800"/>
            <a:ext cx="2114551" cy="21145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307113" y="1552174"/>
            <a:ext cx="2529773" cy="584775"/>
          </a:xfrm>
          <a:prstGeom prst="rect">
            <a:avLst/>
          </a:prstGeom>
          <a:noFill/>
        </p:spPr>
        <p:txBody>
          <a:bodyPr wrap="square" rtlCol="0">
            <a:spAutoFit/>
          </a:bodyPr>
          <a:lstStyle/>
          <a:p>
            <a:pPr algn="ctr"/>
            <a:r>
              <a:rPr lang="en-US" sz="3200" b="1">
                <a:solidFill>
                  <a:srgbClr val="FF0000"/>
                </a:solidFill>
              </a:rPr>
              <a:t>hexagon</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9626757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895564" y="1981200"/>
            <a:ext cx="2709863" cy="3099517"/>
          </a:xfrm>
          <a:prstGeom prst="rect">
            <a:avLst/>
          </a:prstGeom>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4</a:t>
            </a:r>
          </a:p>
        </p:txBody>
      </p:sp>
      <p:pic>
        <p:nvPicPr>
          <p:cNvPr id="45058" name="Picture 2" descr="https://s-media-cache-ak0.pinimg.com/736x/86/1d/47/861d4700038b291371281df30a6570f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5161" y="4495800"/>
            <a:ext cx="2114551" cy="21145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35" y="281609"/>
            <a:ext cx="2869209" cy="243038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68697" y="750163"/>
            <a:ext cx="2369683" cy="1323439"/>
          </a:xfrm>
          <a:prstGeom prst="rect">
            <a:avLst/>
          </a:prstGeom>
          <a:noFill/>
        </p:spPr>
        <p:txBody>
          <a:bodyPr wrap="square" rtlCol="0">
            <a:spAutoFit/>
          </a:bodyPr>
          <a:lstStyle/>
          <a:p>
            <a:pPr algn="ctr"/>
            <a:r>
              <a:rPr lang="en-US" sz="2000" b="1"/>
              <a:t>A hexagon is a closed flat shape with six straight sides.</a:t>
            </a:r>
          </a:p>
        </p:txBody>
      </p:sp>
      <p:pic>
        <p:nvPicPr>
          <p:cNvPr id="18" name="Picture 17"/>
          <p:cNvPicPr>
            <a:picLocks noChangeAspect="1"/>
          </p:cNvPicPr>
          <p:nvPr/>
        </p:nvPicPr>
        <p:blipFill>
          <a:blip r:embed="rId6"/>
          <a:stretch>
            <a:fillRect/>
          </a:stretch>
        </p:blipFill>
        <p:spPr>
          <a:xfrm>
            <a:off x="4562565" y="2650888"/>
            <a:ext cx="2157413" cy="2009898"/>
          </a:xfrm>
          <a:prstGeom prst="rect">
            <a:avLst/>
          </a:prstGeom>
        </p:spPr>
      </p:pic>
      <p:sp>
        <p:nvSpPr>
          <p:cNvPr id="20" name="TextBox 19"/>
          <p:cNvSpPr txBox="1"/>
          <p:nvPr/>
        </p:nvSpPr>
        <p:spPr>
          <a:xfrm>
            <a:off x="3610098" y="1508705"/>
            <a:ext cx="2529773" cy="584775"/>
          </a:xfrm>
          <a:prstGeom prst="rect">
            <a:avLst/>
          </a:prstGeom>
          <a:noFill/>
        </p:spPr>
        <p:txBody>
          <a:bodyPr wrap="square" rtlCol="0">
            <a:spAutoFit/>
          </a:bodyPr>
          <a:lstStyle/>
          <a:p>
            <a:pPr algn="ctr"/>
            <a:r>
              <a:rPr lang="en-US" sz="3200" b="1">
                <a:solidFill>
                  <a:srgbClr val="FF0000"/>
                </a:solidFill>
              </a:rPr>
              <a:t>hexagon</a:t>
            </a:r>
          </a:p>
        </p:txBody>
      </p:sp>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667311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851999" y="1143497"/>
            <a:ext cx="5293948" cy="646331"/>
          </a:xfrm>
          <a:prstGeom prst="rect">
            <a:avLst/>
          </a:prstGeom>
          <a:noFill/>
        </p:spPr>
        <p:txBody>
          <a:bodyPr wrap="square" rtlCol="0">
            <a:spAutoFit/>
          </a:bodyPr>
          <a:lstStyle/>
          <a:p>
            <a:pPr algn="ctr"/>
            <a:r>
              <a:rPr lang="en-US" b="1">
                <a:solidFill>
                  <a:srgbClr val="00B0F0"/>
                </a:solidFill>
              </a:rPr>
              <a:t>We can show this 5-group on our hands.  Five on top, 1 on the bottom, like this.</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2" name="Picture 4" descr="http://pngimg.com/upload/hands_PNG9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0501" y="2062496"/>
            <a:ext cx="1143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4009924" y="3794452"/>
            <a:ext cx="975767" cy="1688828"/>
          </a:xfrm>
          <a:prstGeom prst="rect">
            <a:avLst/>
          </a:prstGeom>
        </p:spPr>
      </p:pic>
      <p:pic>
        <p:nvPicPr>
          <p:cNvPr id="18"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7675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4</a:t>
            </a:r>
          </a:p>
        </p:txBody>
      </p:sp>
      <p:pic>
        <p:nvPicPr>
          <p:cNvPr id="13"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591" y="394893"/>
            <a:ext cx="2435225" cy="206277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98082" y="889538"/>
            <a:ext cx="1909379" cy="830997"/>
          </a:xfrm>
          <a:prstGeom prst="rect">
            <a:avLst/>
          </a:prstGeom>
          <a:noFill/>
        </p:spPr>
        <p:txBody>
          <a:bodyPr wrap="square" rtlCol="0">
            <a:spAutoFit/>
          </a:bodyPr>
          <a:lstStyle/>
          <a:p>
            <a:pPr algn="ctr"/>
            <a:r>
              <a:rPr lang="en-US" sz="2400" b="1"/>
              <a:t>How about this shape?</a:t>
            </a:r>
          </a:p>
        </p:txBody>
      </p:sp>
      <p:pic>
        <p:nvPicPr>
          <p:cNvPr id="16" name="Picture 15"/>
          <p:cNvPicPr>
            <a:picLocks noChangeAspect="1"/>
          </p:cNvPicPr>
          <p:nvPr/>
        </p:nvPicPr>
        <p:blipFill>
          <a:blip r:embed="rId4"/>
          <a:stretch>
            <a:fillRect/>
          </a:stretch>
        </p:blipFill>
        <p:spPr>
          <a:xfrm>
            <a:off x="339927" y="5316984"/>
            <a:ext cx="1276401" cy="1189126"/>
          </a:xfrm>
          <a:prstGeom prst="rect">
            <a:avLst/>
          </a:prstGeom>
        </p:spPr>
      </p:pic>
      <p:sp>
        <p:nvSpPr>
          <p:cNvPr id="17" name="TextBox 16"/>
          <p:cNvSpPr txBox="1"/>
          <p:nvPr/>
        </p:nvSpPr>
        <p:spPr>
          <a:xfrm>
            <a:off x="-286760" y="4886661"/>
            <a:ext cx="2529773" cy="461665"/>
          </a:xfrm>
          <a:prstGeom prst="rect">
            <a:avLst/>
          </a:prstGeom>
          <a:noFill/>
        </p:spPr>
        <p:txBody>
          <a:bodyPr wrap="square" rtlCol="0">
            <a:spAutoFit/>
          </a:bodyPr>
          <a:lstStyle/>
          <a:p>
            <a:pPr algn="ctr"/>
            <a:r>
              <a:rPr lang="en-US" sz="2400" b="1">
                <a:solidFill>
                  <a:srgbClr val="FF0000"/>
                </a:solidFill>
              </a:rPr>
              <a:t>hexagon</a:t>
            </a:r>
          </a:p>
        </p:txBody>
      </p:sp>
      <p:pic>
        <p:nvPicPr>
          <p:cNvPr id="45058" name="Picture 2" descr="https://s-media-cache-ak0.pinimg.com/736x/86/1d/47/861d4700038b291371281df30a6570f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5161" y="4495800"/>
            <a:ext cx="2114551" cy="21145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290016" y="1776637"/>
            <a:ext cx="2590800" cy="2727813"/>
          </a:xfrm>
          <a:prstGeom prst="rect">
            <a:avLst/>
          </a:prstGeom>
        </p:spPr>
      </p:pic>
      <p:sp>
        <p:nvSpPr>
          <p:cNvPr id="9" name="TextBox 8"/>
          <p:cNvSpPr txBox="1"/>
          <p:nvPr/>
        </p:nvSpPr>
        <p:spPr>
          <a:xfrm>
            <a:off x="4462432" y="1505967"/>
            <a:ext cx="3720384" cy="584775"/>
          </a:xfrm>
          <a:prstGeom prst="rect">
            <a:avLst/>
          </a:prstGeom>
          <a:noFill/>
        </p:spPr>
        <p:txBody>
          <a:bodyPr wrap="square" rtlCol="0">
            <a:spAutoFit/>
          </a:bodyPr>
          <a:lstStyle/>
          <a:p>
            <a:pPr algn="ctr"/>
            <a:r>
              <a:rPr lang="en-US" sz="3200" b="1">
                <a:solidFill>
                  <a:srgbClr val="FF0000"/>
                </a:solidFill>
              </a:rPr>
              <a:t>NOT a hexagon</a:t>
            </a:r>
          </a:p>
        </p:txBody>
      </p:sp>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3787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4</a:t>
            </a:r>
          </a:p>
        </p:txBody>
      </p:sp>
      <p:pic>
        <p:nvPicPr>
          <p:cNvPr id="13"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591" y="394893"/>
            <a:ext cx="2435225" cy="206277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98082" y="889538"/>
            <a:ext cx="1909379" cy="830997"/>
          </a:xfrm>
          <a:prstGeom prst="rect">
            <a:avLst/>
          </a:prstGeom>
          <a:noFill/>
        </p:spPr>
        <p:txBody>
          <a:bodyPr wrap="square" rtlCol="0">
            <a:spAutoFit/>
          </a:bodyPr>
          <a:lstStyle/>
          <a:p>
            <a:pPr algn="ctr"/>
            <a:r>
              <a:rPr lang="en-US" sz="2400" b="1"/>
              <a:t>How about this shape?</a:t>
            </a:r>
          </a:p>
        </p:txBody>
      </p:sp>
      <p:pic>
        <p:nvPicPr>
          <p:cNvPr id="16" name="Picture 15"/>
          <p:cNvPicPr>
            <a:picLocks noChangeAspect="1"/>
          </p:cNvPicPr>
          <p:nvPr/>
        </p:nvPicPr>
        <p:blipFill>
          <a:blip r:embed="rId4"/>
          <a:stretch>
            <a:fillRect/>
          </a:stretch>
        </p:blipFill>
        <p:spPr>
          <a:xfrm>
            <a:off x="339927" y="5316984"/>
            <a:ext cx="1276401" cy="1189126"/>
          </a:xfrm>
          <a:prstGeom prst="rect">
            <a:avLst/>
          </a:prstGeom>
        </p:spPr>
      </p:pic>
      <p:sp>
        <p:nvSpPr>
          <p:cNvPr id="17" name="TextBox 16"/>
          <p:cNvSpPr txBox="1"/>
          <p:nvPr/>
        </p:nvSpPr>
        <p:spPr>
          <a:xfrm>
            <a:off x="-286760" y="4886661"/>
            <a:ext cx="2529773" cy="461665"/>
          </a:xfrm>
          <a:prstGeom prst="rect">
            <a:avLst/>
          </a:prstGeom>
          <a:noFill/>
        </p:spPr>
        <p:txBody>
          <a:bodyPr wrap="square" rtlCol="0">
            <a:spAutoFit/>
          </a:bodyPr>
          <a:lstStyle/>
          <a:p>
            <a:pPr algn="ctr"/>
            <a:r>
              <a:rPr lang="en-US" sz="2400" b="1">
                <a:solidFill>
                  <a:srgbClr val="FF0000"/>
                </a:solidFill>
              </a:rPr>
              <a:t>hexagon</a:t>
            </a:r>
          </a:p>
        </p:txBody>
      </p:sp>
      <p:pic>
        <p:nvPicPr>
          <p:cNvPr id="45058" name="Picture 2" descr="https://s-media-cache-ak0.pinimg.com/736x/86/1d/47/861d4700038b291371281df30a6570f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5161" y="4495800"/>
            <a:ext cx="2114551" cy="21145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2855119" y="1770390"/>
            <a:ext cx="3433762" cy="3233348"/>
          </a:xfrm>
          <a:prstGeom prst="rect">
            <a:avLst/>
          </a:prstGeom>
        </p:spPr>
      </p:pic>
      <p:sp>
        <p:nvSpPr>
          <p:cNvPr id="9" name="TextBox 8"/>
          <p:cNvSpPr txBox="1"/>
          <p:nvPr/>
        </p:nvSpPr>
        <p:spPr>
          <a:xfrm>
            <a:off x="2711808" y="1185615"/>
            <a:ext cx="3720384" cy="584775"/>
          </a:xfrm>
          <a:prstGeom prst="rect">
            <a:avLst/>
          </a:prstGeom>
          <a:noFill/>
        </p:spPr>
        <p:txBody>
          <a:bodyPr wrap="square" rtlCol="0">
            <a:spAutoFit/>
          </a:bodyPr>
          <a:lstStyle/>
          <a:p>
            <a:pPr algn="ctr"/>
            <a:r>
              <a:rPr lang="en-US" sz="3200" b="1">
                <a:solidFill>
                  <a:srgbClr val="FF0000"/>
                </a:solidFill>
              </a:rPr>
              <a:t>hexagon</a:t>
            </a:r>
          </a:p>
        </p:txBody>
      </p:sp>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0206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4</a:t>
            </a:r>
          </a:p>
        </p:txBody>
      </p:sp>
      <p:pic>
        <p:nvPicPr>
          <p:cNvPr id="13"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591" y="394893"/>
            <a:ext cx="2435225" cy="206277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98082" y="889538"/>
            <a:ext cx="1909379" cy="830997"/>
          </a:xfrm>
          <a:prstGeom prst="rect">
            <a:avLst/>
          </a:prstGeom>
          <a:noFill/>
        </p:spPr>
        <p:txBody>
          <a:bodyPr wrap="square" rtlCol="0">
            <a:spAutoFit/>
          </a:bodyPr>
          <a:lstStyle/>
          <a:p>
            <a:pPr algn="ctr"/>
            <a:r>
              <a:rPr lang="en-US" sz="2400" b="1"/>
              <a:t>How about this shape?</a:t>
            </a:r>
          </a:p>
        </p:txBody>
      </p:sp>
      <p:pic>
        <p:nvPicPr>
          <p:cNvPr id="16" name="Picture 15"/>
          <p:cNvPicPr>
            <a:picLocks noChangeAspect="1"/>
          </p:cNvPicPr>
          <p:nvPr/>
        </p:nvPicPr>
        <p:blipFill>
          <a:blip r:embed="rId4"/>
          <a:stretch>
            <a:fillRect/>
          </a:stretch>
        </p:blipFill>
        <p:spPr>
          <a:xfrm>
            <a:off x="339927" y="5316984"/>
            <a:ext cx="1276401" cy="1189126"/>
          </a:xfrm>
          <a:prstGeom prst="rect">
            <a:avLst/>
          </a:prstGeom>
        </p:spPr>
      </p:pic>
      <p:sp>
        <p:nvSpPr>
          <p:cNvPr id="17" name="TextBox 16"/>
          <p:cNvSpPr txBox="1"/>
          <p:nvPr/>
        </p:nvSpPr>
        <p:spPr>
          <a:xfrm>
            <a:off x="-286760" y="4886661"/>
            <a:ext cx="2529773" cy="461665"/>
          </a:xfrm>
          <a:prstGeom prst="rect">
            <a:avLst/>
          </a:prstGeom>
          <a:noFill/>
        </p:spPr>
        <p:txBody>
          <a:bodyPr wrap="square" rtlCol="0">
            <a:spAutoFit/>
          </a:bodyPr>
          <a:lstStyle/>
          <a:p>
            <a:pPr algn="ctr"/>
            <a:r>
              <a:rPr lang="en-US" sz="2400" b="1">
                <a:solidFill>
                  <a:srgbClr val="FF0000"/>
                </a:solidFill>
              </a:rPr>
              <a:t>hexagon</a:t>
            </a:r>
          </a:p>
        </p:txBody>
      </p:sp>
      <p:pic>
        <p:nvPicPr>
          <p:cNvPr id="45058" name="Picture 2" descr="https://s-media-cache-ak0.pinimg.com/736x/86/1d/47/861d4700038b291371281df30a6570f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5161" y="4495800"/>
            <a:ext cx="2114551" cy="21145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3130607" y="2202889"/>
            <a:ext cx="2882786" cy="2458847"/>
          </a:xfrm>
          <a:prstGeom prst="rect">
            <a:avLst/>
          </a:prstGeom>
        </p:spPr>
      </p:pic>
      <p:sp>
        <p:nvSpPr>
          <p:cNvPr id="9" name="TextBox 8"/>
          <p:cNvSpPr txBox="1"/>
          <p:nvPr/>
        </p:nvSpPr>
        <p:spPr>
          <a:xfrm>
            <a:off x="2711808" y="1614801"/>
            <a:ext cx="3720384" cy="584775"/>
          </a:xfrm>
          <a:prstGeom prst="rect">
            <a:avLst/>
          </a:prstGeom>
          <a:noFill/>
        </p:spPr>
        <p:txBody>
          <a:bodyPr wrap="square" rtlCol="0">
            <a:spAutoFit/>
          </a:bodyPr>
          <a:lstStyle/>
          <a:p>
            <a:pPr algn="ctr"/>
            <a:r>
              <a:rPr lang="en-US" sz="3200" b="1">
                <a:solidFill>
                  <a:srgbClr val="FF0000"/>
                </a:solidFill>
              </a:rPr>
              <a:t>NOT a hexagon</a:t>
            </a:r>
          </a:p>
        </p:txBody>
      </p:sp>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75716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4</a:t>
            </a:r>
          </a:p>
        </p:txBody>
      </p:sp>
      <p:pic>
        <p:nvPicPr>
          <p:cNvPr id="11"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35" y="281609"/>
            <a:ext cx="2869209" cy="243038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18935" y="821664"/>
            <a:ext cx="2827769" cy="830997"/>
          </a:xfrm>
          <a:prstGeom prst="rect">
            <a:avLst/>
          </a:prstGeom>
          <a:noFill/>
        </p:spPr>
        <p:txBody>
          <a:bodyPr wrap="square" rtlCol="0">
            <a:spAutoFit/>
          </a:bodyPr>
          <a:lstStyle/>
          <a:p>
            <a:pPr algn="ctr"/>
            <a:r>
              <a:rPr lang="en-US" sz="2400" b="1"/>
              <a:t>Here’s another shape.  Tell about it!</a:t>
            </a:r>
          </a:p>
        </p:txBody>
      </p:sp>
      <p:sp>
        <p:nvSpPr>
          <p:cNvPr id="20" name="TextBox 19"/>
          <p:cNvSpPr txBox="1"/>
          <p:nvPr/>
        </p:nvSpPr>
        <p:spPr>
          <a:xfrm>
            <a:off x="3307112" y="1652661"/>
            <a:ext cx="2529773" cy="584775"/>
          </a:xfrm>
          <a:prstGeom prst="rect">
            <a:avLst/>
          </a:prstGeom>
          <a:noFill/>
        </p:spPr>
        <p:txBody>
          <a:bodyPr wrap="square" rtlCol="0">
            <a:spAutoFit/>
          </a:bodyPr>
          <a:lstStyle/>
          <a:p>
            <a:pPr algn="ctr"/>
            <a:r>
              <a:rPr lang="en-US" sz="3200" b="1">
                <a:solidFill>
                  <a:srgbClr val="FF0000"/>
                </a:solidFill>
              </a:rPr>
              <a:t>circle</a:t>
            </a:r>
          </a:p>
        </p:txBody>
      </p:sp>
      <p:pic>
        <p:nvPicPr>
          <p:cNvPr id="48130" name="Picture 2" descr="http://thumbs.dreamstime.com/t/happy-little-dog-cartoon-illustration-looking-472967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5329" y="4495801"/>
            <a:ext cx="2724383" cy="19287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3481387" y="2093480"/>
            <a:ext cx="2181225" cy="2257425"/>
          </a:xfrm>
          <a:prstGeom prst="rect">
            <a:avLst/>
          </a:prstGeom>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107917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4</a:t>
            </a:r>
          </a:p>
        </p:txBody>
      </p:sp>
      <p:pic>
        <p:nvPicPr>
          <p:cNvPr id="48130" name="Picture 2" descr="http://thumbs.dreamstime.com/t/happy-little-dog-cartoon-illustration-looking-472967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329" y="4495801"/>
            <a:ext cx="2724383" cy="19287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591" y="394893"/>
            <a:ext cx="2435225" cy="20627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98082" y="889538"/>
            <a:ext cx="1909379" cy="830997"/>
          </a:xfrm>
          <a:prstGeom prst="rect">
            <a:avLst/>
          </a:prstGeom>
          <a:noFill/>
        </p:spPr>
        <p:txBody>
          <a:bodyPr wrap="square" rtlCol="0">
            <a:spAutoFit/>
          </a:bodyPr>
          <a:lstStyle/>
          <a:p>
            <a:pPr algn="ctr"/>
            <a:r>
              <a:rPr lang="en-US" sz="2400" b="1"/>
              <a:t>How about this shape?</a:t>
            </a:r>
          </a:p>
        </p:txBody>
      </p:sp>
      <p:pic>
        <p:nvPicPr>
          <p:cNvPr id="3" name="Picture 2"/>
          <p:cNvPicPr>
            <a:picLocks noChangeAspect="1"/>
          </p:cNvPicPr>
          <p:nvPr/>
        </p:nvPicPr>
        <p:blipFill>
          <a:blip r:embed="rId5"/>
          <a:stretch>
            <a:fillRect/>
          </a:stretch>
        </p:blipFill>
        <p:spPr>
          <a:xfrm>
            <a:off x="1935338" y="2514421"/>
            <a:ext cx="5273320" cy="1514253"/>
          </a:xfrm>
          <a:prstGeom prst="rect">
            <a:avLst/>
          </a:prstGeom>
        </p:spPr>
      </p:pic>
      <p:sp>
        <p:nvSpPr>
          <p:cNvPr id="20" name="TextBox 19"/>
          <p:cNvSpPr txBox="1"/>
          <p:nvPr/>
        </p:nvSpPr>
        <p:spPr>
          <a:xfrm>
            <a:off x="3307111" y="1872897"/>
            <a:ext cx="2529773" cy="584775"/>
          </a:xfrm>
          <a:prstGeom prst="rect">
            <a:avLst/>
          </a:prstGeom>
          <a:noFill/>
        </p:spPr>
        <p:txBody>
          <a:bodyPr wrap="square" rtlCol="0">
            <a:spAutoFit/>
          </a:bodyPr>
          <a:lstStyle/>
          <a:p>
            <a:pPr algn="ctr"/>
            <a:r>
              <a:rPr lang="en-US" sz="3200" b="1">
                <a:solidFill>
                  <a:srgbClr val="FF0000"/>
                </a:solidFill>
              </a:rPr>
              <a:t>oval</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94285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4</a:t>
            </a:r>
          </a:p>
        </p:txBody>
      </p:sp>
      <p:sp>
        <p:nvSpPr>
          <p:cNvPr id="9" name="TextBox 8"/>
          <p:cNvSpPr txBox="1"/>
          <p:nvPr/>
        </p:nvSpPr>
        <p:spPr>
          <a:xfrm>
            <a:off x="3307113" y="1552174"/>
            <a:ext cx="2529773" cy="584775"/>
          </a:xfrm>
          <a:prstGeom prst="rect">
            <a:avLst/>
          </a:prstGeom>
          <a:noFill/>
        </p:spPr>
        <p:txBody>
          <a:bodyPr wrap="square" rtlCol="0">
            <a:spAutoFit/>
          </a:bodyPr>
          <a:lstStyle/>
          <a:p>
            <a:pPr algn="ctr"/>
            <a:r>
              <a:rPr lang="en-US" sz="3200" b="1">
                <a:solidFill>
                  <a:srgbClr val="FF0000"/>
                </a:solidFill>
              </a:rPr>
              <a:t>circle</a:t>
            </a:r>
          </a:p>
        </p:txBody>
      </p:sp>
      <p:pic>
        <p:nvPicPr>
          <p:cNvPr id="17" name="Picture 2" descr="http://thumbs.dreamstime.com/t/happy-little-dog-cartoon-illustration-looking-472967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329" y="4495801"/>
            <a:ext cx="2724383" cy="19287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935" y="281609"/>
            <a:ext cx="2869209" cy="243038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35002" y="726499"/>
            <a:ext cx="2369683" cy="1323439"/>
          </a:xfrm>
          <a:prstGeom prst="rect">
            <a:avLst/>
          </a:prstGeom>
          <a:noFill/>
        </p:spPr>
        <p:txBody>
          <a:bodyPr wrap="square" rtlCol="0">
            <a:spAutoFit/>
          </a:bodyPr>
          <a:lstStyle/>
          <a:p>
            <a:pPr algn="ctr"/>
            <a:r>
              <a:rPr lang="en-US" sz="2000" b="1"/>
              <a:t>A circle is a flat, closed, curved shape with no straight sides.</a:t>
            </a:r>
          </a:p>
        </p:txBody>
      </p:sp>
      <p:pic>
        <p:nvPicPr>
          <p:cNvPr id="11" name="Picture 10"/>
          <p:cNvPicPr>
            <a:picLocks noChangeAspect="1"/>
          </p:cNvPicPr>
          <p:nvPr/>
        </p:nvPicPr>
        <p:blipFill>
          <a:blip r:embed="rId5"/>
          <a:stretch>
            <a:fillRect/>
          </a:stretch>
        </p:blipFill>
        <p:spPr>
          <a:xfrm>
            <a:off x="2413965" y="2300287"/>
            <a:ext cx="2181225" cy="2257425"/>
          </a:xfrm>
          <a:prstGeom prst="rect">
            <a:avLst/>
          </a:prstGeom>
        </p:spPr>
      </p:pic>
      <p:pic>
        <p:nvPicPr>
          <p:cNvPr id="20" name="Picture 19"/>
          <p:cNvPicPr>
            <a:picLocks noChangeAspect="1"/>
          </p:cNvPicPr>
          <p:nvPr/>
        </p:nvPicPr>
        <p:blipFill>
          <a:blip r:embed="rId5"/>
          <a:stretch>
            <a:fillRect/>
          </a:stretch>
        </p:blipFill>
        <p:spPr>
          <a:xfrm>
            <a:off x="5321614" y="2116075"/>
            <a:ext cx="1268606" cy="1312924"/>
          </a:xfrm>
          <a:prstGeom prst="rect">
            <a:avLst/>
          </a:prstGeom>
        </p:spPr>
      </p:pic>
      <p:pic>
        <p:nvPicPr>
          <p:cNvPr id="21" name="Picture 20"/>
          <p:cNvPicPr>
            <a:picLocks noChangeAspect="1"/>
          </p:cNvPicPr>
          <p:nvPr/>
        </p:nvPicPr>
        <p:blipFill>
          <a:blip r:embed="rId5"/>
          <a:stretch>
            <a:fillRect/>
          </a:stretch>
        </p:blipFill>
        <p:spPr>
          <a:xfrm>
            <a:off x="4761652" y="3725862"/>
            <a:ext cx="1041789" cy="1078182"/>
          </a:xfrm>
          <a:prstGeom prst="rect">
            <a:avLst/>
          </a:prstGeom>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09824001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4</a:t>
            </a:r>
          </a:p>
        </p:txBody>
      </p:sp>
      <p:pic>
        <p:nvPicPr>
          <p:cNvPr id="48130" name="Picture 2" descr="http://thumbs.dreamstime.com/t/happy-little-dog-cartoon-illustration-looking-472967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329" y="4495801"/>
            <a:ext cx="2724383" cy="19287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591" y="394893"/>
            <a:ext cx="2435225" cy="20627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98082" y="889538"/>
            <a:ext cx="1909379" cy="830997"/>
          </a:xfrm>
          <a:prstGeom prst="rect">
            <a:avLst/>
          </a:prstGeom>
          <a:noFill/>
        </p:spPr>
        <p:txBody>
          <a:bodyPr wrap="square" rtlCol="0">
            <a:spAutoFit/>
          </a:bodyPr>
          <a:lstStyle/>
          <a:p>
            <a:pPr algn="ctr"/>
            <a:r>
              <a:rPr lang="en-US" sz="2400" b="1"/>
              <a:t>How about this shape?</a:t>
            </a:r>
          </a:p>
        </p:txBody>
      </p:sp>
      <p:pic>
        <p:nvPicPr>
          <p:cNvPr id="2" name="Picture 1"/>
          <p:cNvPicPr>
            <a:picLocks noChangeAspect="1"/>
          </p:cNvPicPr>
          <p:nvPr/>
        </p:nvPicPr>
        <p:blipFill>
          <a:blip r:embed="rId5"/>
          <a:stretch>
            <a:fillRect/>
          </a:stretch>
        </p:blipFill>
        <p:spPr>
          <a:xfrm>
            <a:off x="3123189" y="2236354"/>
            <a:ext cx="2667000" cy="2742767"/>
          </a:xfrm>
          <a:prstGeom prst="rect">
            <a:avLst/>
          </a:prstGeom>
        </p:spPr>
      </p:pic>
      <p:sp>
        <p:nvSpPr>
          <p:cNvPr id="20" name="TextBox 19"/>
          <p:cNvSpPr txBox="1"/>
          <p:nvPr/>
        </p:nvSpPr>
        <p:spPr>
          <a:xfrm>
            <a:off x="3307113" y="1661518"/>
            <a:ext cx="2529773" cy="584775"/>
          </a:xfrm>
          <a:prstGeom prst="rect">
            <a:avLst/>
          </a:prstGeom>
          <a:noFill/>
        </p:spPr>
        <p:txBody>
          <a:bodyPr wrap="square" rtlCol="0">
            <a:spAutoFit/>
          </a:bodyPr>
          <a:lstStyle/>
          <a:p>
            <a:pPr algn="ctr"/>
            <a:r>
              <a:rPr lang="en-US" sz="3200" b="1">
                <a:solidFill>
                  <a:srgbClr val="FF0000"/>
                </a:solidFill>
              </a:rPr>
              <a:t>NOT a circle</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51168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4</a:t>
            </a:r>
          </a:p>
        </p:txBody>
      </p:sp>
      <p:pic>
        <p:nvPicPr>
          <p:cNvPr id="48130" name="Picture 2" descr="http://thumbs.dreamstime.com/t/happy-little-dog-cartoon-illustration-looking-472967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329" y="4495801"/>
            <a:ext cx="2724383" cy="19287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591" y="394893"/>
            <a:ext cx="2435225" cy="20627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98082" y="889538"/>
            <a:ext cx="1909379" cy="830997"/>
          </a:xfrm>
          <a:prstGeom prst="rect">
            <a:avLst/>
          </a:prstGeom>
          <a:noFill/>
        </p:spPr>
        <p:txBody>
          <a:bodyPr wrap="square" rtlCol="0">
            <a:spAutoFit/>
          </a:bodyPr>
          <a:lstStyle/>
          <a:p>
            <a:pPr algn="ctr"/>
            <a:r>
              <a:rPr lang="en-US" sz="2400" b="1"/>
              <a:t>How about this shape?</a:t>
            </a:r>
          </a:p>
        </p:txBody>
      </p:sp>
      <p:pic>
        <p:nvPicPr>
          <p:cNvPr id="3" name="Picture 2"/>
          <p:cNvPicPr>
            <a:picLocks noChangeAspect="1"/>
          </p:cNvPicPr>
          <p:nvPr/>
        </p:nvPicPr>
        <p:blipFill>
          <a:blip r:embed="rId5"/>
          <a:stretch>
            <a:fillRect/>
          </a:stretch>
        </p:blipFill>
        <p:spPr>
          <a:xfrm>
            <a:off x="3069766" y="2368221"/>
            <a:ext cx="2733675" cy="2503471"/>
          </a:xfrm>
          <a:prstGeom prst="rect">
            <a:avLst/>
          </a:prstGeom>
        </p:spPr>
      </p:pic>
      <p:sp>
        <p:nvSpPr>
          <p:cNvPr id="20" name="TextBox 19"/>
          <p:cNvSpPr txBox="1"/>
          <p:nvPr/>
        </p:nvSpPr>
        <p:spPr>
          <a:xfrm>
            <a:off x="3307113" y="1661518"/>
            <a:ext cx="2529773" cy="584775"/>
          </a:xfrm>
          <a:prstGeom prst="rect">
            <a:avLst/>
          </a:prstGeom>
          <a:noFill/>
        </p:spPr>
        <p:txBody>
          <a:bodyPr wrap="square" rtlCol="0">
            <a:spAutoFit/>
          </a:bodyPr>
          <a:lstStyle/>
          <a:p>
            <a:pPr algn="ctr"/>
            <a:r>
              <a:rPr lang="en-US" sz="3200" b="1">
                <a:solidFill>
                  <a:srgbClr val="FF0000"/>
                </a:solidFill>
              </a:rPr>
              <a:t>NOT a circle</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81599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4</a:t>
            </a:r>
          </a:p>
        </p:txBody>
      </p:sp>
      <p:pic>
        <p:nvPicPr>
          <p:cNvPr id="48130" name="Picture 2" descr="http://thumbs.dreamstime.com/t/happy-little-dog-cartoon-illustration-looking-472967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329" y="4495801"/>
            <a:ext cx="2724383" cy="19287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591" y="394893"/>
            <a:ext cx="2435225" cy="20627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98082" y="889538"/>
            <a:ext cx="1909379" cy="830997"/>
          </a:xfrm>
          <a:prstGeom prst="rect">
            <a:avLst/>
          </a:prstGeom>
          <a:noFill/>
        </p:spPr>
        <p:txBody>
          <a:bodyPr wrap="square" rtlCol="0">
            <a:spAutoFit/>
          </a:bodyPr>
          <a:lstStyle/>
          <a:p>
            <a:pPr algn="ctr"/>
            <a:r>
              <a:rPr lang="en-US" sz="2400" b="1"/>
              <a:t>How about this shape?</a:t>
            </a:r>
          </a:p>
        </p:txBody>
      </p:sp>
      <p:pic>
        <p:nvPicPr>
          <p:cNvPr id="2" name="Picture 1"/>
          <p:cNvPicPr>
            <a:picLocks noChangeAspect="1"/>
          </p:cNvPicPr>
          <p:nvPr/>
        </p:nvPicPr>
        <p:blipFill>
          <a:blip r:embed="rId5"/>
          <a:stretch>
            <a:fillRect/>
          </a:stretch>
        </p:blipFill>
        <p:spPr>
          <a:xfrm>
            <a:off x="3274217" y="2109222"/>
            <a:ext cx="2595563" cy="2639556"/>
          </a:xfrm>
          <a:prstGeom prst="rect">
            <a:avLst/>
          </a:prstGeom>
        </p:spPr>
      </p:pic>
      <p:sp>
        <p:nvSpPr>
          <p:cNvPr id="20" name="TextBox 19"/>
          <p:cNvSpPr txBox="1"/>
          <p:nvPr/>
        </p:nvSpPr>
        <p:spPr>
          <a:xfrm>
            <a:off x="3307113" y="1661518"/>
            <a:ext cx="2529773" cy="584775"/>
          </a:xfrm>
          <a:prstGeom prst="rect">
            <a:avLst/>
          </a:prstGeom>
          <a:noFill/>
        </p:spPr>
        <p:txBody>
          <a:bodyPr wrap="square" rtlCol="0">
            <a:spAutoFit/>
          </a:bodyPr>
          <a:lstStyle/>
          <a:p>
            <a:pPr algn="ctr"/>
            <a:r>
              <a:rPr lang="en-US" sz="3200" b="1">
                <a:solidFill>
                  <a:srgbClr val="FF0000"/>
                </a:solidFill>
              </a:rPr>
              <a:t>NOT a circle</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89272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4</a:t>
            </a:r>
          </a:p>
        </p:txBody>
      </p:sp>
      <p:sp>
        <p:nvSpPr>
          <p:cNvPr id="39" name="TextBox 38"/>
          <p:cNvSpPr txBox="1"/>
          <p:nvPr/>
        </p:nvSpPr>
        <p:spPr>
          <a:xfrm>
            <a:off x="518258" y="771603"/>
            <a:ext cx="8107483" cy="1384995"/>
          </a:xfrm>
          <a:prstGeom prst="rect">
            <a:avLst/>
          </a:prstGeom>
          <a:noFill/>
        </p:spPr>
        <p:txBody>
          <a:bodyPr wrap="square" rtlCol="0">
            <a:spAutoFit/>
          </a:bodyPr>
          <a:lstStyle/>
          <a:p>
            <a:pPr algn="ctr"/>
            <a:r>
              <a:rPr lang="en-US" sz="2800" b="1"/>
              <a:t>We are going to have another detective hunt today!  Search for circles and hexagons in the classroom.  Draw the ones you find on your paper!</a:t>
            </a:r>
          </a:p>
        </p:txBody>
      </p:sp>
      <p:pic>
        <p:nvPicPr>
          <p:cNvPr id="5" name="Picture 4"/>
          <p:cNvPicPr>
            <a:picLocks noChangeAspect="1"/>
          </p:cNvPicPr>
          <p:nvPr/>
        </p:nvPicPr>
        <p:blipFill>
          <a:blip r:embed="rId3"/>
          <a:stretch>
            <a:fillRect/>
          </a:stretch>
        </p:blipFill>
        <p:spPr>
          <a:xfrm>
            <a:off x="6248400" y="3149424"/>
            <a:ext cx="2511312" cy="3365676"/>
          </a:xfrm>
          <a:prstGeom prst="rect">
            <a:avLst/>
          </a:prstGeom>
        </p:spPr>
      </p:pic>
      <p:pic>
        <p:nvPicPr>
          <p:cNvPr id="3076" name="Picture 4" descr="https://s-media-cache-ak0.pinimg.com/736x/a9/de/3a/a9de3a29fb6388dde98cf0ebf16908c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11287" y="3259217"/>
            <a:ext cx="2660512" cy="325588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902093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851999" y="1143497"/>
            <a:ext cx="5293948" cy="646331"/>
          </a:xfrm>
          <a:prstGeom prst="rect">
            <a:avLst/>
          </a:prstGeom>
          <a:noFill/>
        </p:spPr>
        <p:txBody>
          <a:bodyPr wrap="square" rtlCol="0">
            <a:spAutoFit/>
          </a:bodyPr>
          <a:lstStyle/>
          <a:p>
            <a:pPr algn="ctr"/>
            <a:r>
              <a:rPr lang="en-US" b="1">
                <a:solidFill>
                  <a:srgbClr val="00B0F0"/>
                </a:solidFill>
              </a:rPr>
              <a:t>Push your hands out as you count on from 5, like this. (Click)  Try it with me!</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2" name="Picture 4" descr="http://pngimg.com/upload/hands_PNG9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1396" y="2011655"/>
            <a:ext cx="1143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3310819" y="3743611"/>
            <a:ext cx="975767" cy="1688828"/>
          </a:xfrm>
          <a:prstGeom prst="rect">
            <a:avLst/>
          </a:prstGeom>
        </p:spPr>
      </p:pic>
      <p:sp>
        <p:nvSpPr>
          <p:cNvPr id="3" name="TextBox 2"/>
          <p:cNvSpPr txBox="1"/>
          <p:nvPr/>
        </p:nvSpPr>
        <p:spPr>
          <a:xfrm>
            <a:off x="4863495" y="2627429"/>
            <a:ext cx="1326517" cy="646331"/>
          </a:xfrm>
          <a:prstGeom prst="rect">
            <a:avLst/>
          </a:prstGeom>
          <a:noFill/>
        </p:spPr>
        <p:txBody>
          <a:bodyPr wrap="none" rtlCol="0">
            <a:spAutoFit/>
          </a:bodyPr>
          <a:lstStyle/>
          <a:p>
            <a:r>
              <a:rPr lang="en-US" sz="3600" b="1"/>
              <a:t>Five…</a:t>
            </a:r>
          </a:p>
        </p:txBody>
      </p:sp>
      <p:sp>
        <p:nvSpPr>
          <p:cNvPr id="15" name="TextBox 14"/>
          <p:cNvSpPr txBox="1"/>
          <p:nvPr/>
        </p:nvSpPr>
        <p:spPr>
          <a:xfrm>
            <a:off x="4863495" y="4394129"/>
            <a:ext cx="728084" cy="646331"/>
          </a:xfrm>
          <a:prstGeom prst="rect">
            <a:avLst/>
          </a:prstGeom>
          <a:noFill/>
        </p:spPr>
        <p:txBody>
          <a:bodyPr wrap="none" rtlCol="0">
            <a:spAutoFit/>
          </a:bodyPr>
          <a:lstStyle/>
          <a:p>
            <a:r>
              <a:rPr lang="en-US" sz="3600" b="1"/>
              <a:t>Six</a:t>
            </a:r>
          </a:p>
        </p:txBody>
      </p:sp>
      <p:pic>
        <p:nvPicPr>
          <p:cNvPr id="16"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31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autoRev="1" fill="hold" nodeType="clickEffect">
                                  <p:stCondLst>
                                    <p:cond delay="0"/>
                                  </p:stCondLst>
                                  <p:childTnLst>
                                    <p:animScale>
                                      <p:cBhvr>
                                        <p:cTn id="13" dur="500" fill="hold"/>
                                        <p:tgtEl>
                                          <p:spTgt spid="2052"/>
                                        </p:tgtEl>
                                      </p:cBhvr>
                                      <p:by x="150000" y="150000"/>
                                    </p:animScale>
                                  </p:childTnLst>
                                </p:cTn>
                              </p:par>
                              <p:par>
                                <p:cTn id="14" presetID="6" presetClass="emph" presetSubtype="0" autoRev="1" fill="hold" grpId="0" nodeType="withEffect">
                                  <p:stCondLst>
                                    <p:cond delay="0"/>
                                  </p:stCondLst>
                                  <p:childTnLst>
                                    <p:animScale>
                                      <p:cBhvr>
                                        <p:cTn id="15" dur="500" fill="hold"/>
                                        <p:tgtEl>
                                          <p:spTgt spid="3"/>
                                        </p:tgtEl>
                                      </p:cBhvr>
                                      <p:by x="150000" y="150000"/>
                                    </p:animScale>
                                  </p:childTnLst>
                                </p:cTn>
                              </p:par>
                            </p:childTnLst>
                          </p:cTn>
                        </p:par>
                        <p:par>
                          <p:cTn id="16" fill="hold">
                            <p:stCondLst>
                              <p:cond delay="1000"/>
                            </p:stCondLst>
                            <p:childTnLst>
                              <p:par>
                                <p:cTn id="17" presetID="6" presetClass="emph" presetSubtype="0" autoRev="1" fill="hold" nodeType="afterEffect">
                                  <p:stCondLst>
                                    <p:cond delay="500"/>
                                  </p:stCondLst>
                                  <p:childTnLst>
                                    <p:animScale>
                                      <p:cBhvr>
                                        <p:cTn id="18" dur="500" fill="hold"/>
                                        <p:tgtEl>
                                          <p:spTgt spid="7"/>
                                        </p:tgtEl>
                                      </p:cBhvr>
                                      <p:by x="150000" y="150000"/>
                                    </p:animScale>
                                  </p:childTnLst>
                                </p:cTn>
                              </p:par>
                              <p:par>
                                <p:cTn id="19" presetID="6" presetClass="emph" presetSubtype="0" autoRev="1" fill="hold" grpId="0" nodeType="withEffect">
                                  <p:stCondLst>
                                    <p:cond delay="500"/>
                                  </p:stCondLst>
                                  <p:childTnLst>
                                    <p:animScale>
                                      <p:cBhvr>
                                        <p:cTn id="20" dur="5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1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288097" y="228600"/>
            <a:ext cx="8551103" cy="389919"/>
          </a:xfrm>
          <a:prstGeom prst="rect">
            <a:avLst/>
          </a:prstGeom>
        </p:spPr>
      </p:pic>
      <p:pic>
        <p:nvPicPr>
          <p:cNvPr id="7" name="Picture 6"/>
          <p:cNvPicPr>
            <a:picLocks noChangeAspect="1"/>
          </p:cNvPicPr>
          <p:nvPr/>
        </p:nvPicPr>
        <p:blipFill>
          <a:blip r:embed="rId4"/>
          <a:stretch>
            <a:fillRect/>
          </a:stretch>
        </p:blipFill>
        <p:spPr>
          <a:xfrm>
            <a:off x="521139" y="931947"/>
            <a:ext cx="8101721" cy="4923443"/>
          </a:xfrm>
          <a:prstGeom prst="rect">
            <a:avLst/>
          </a:prstGeom>
        </p:spPr>
      </p:pic>
    </p:spTree>
    <p:extLst>
      <p:ext uri="{BB962C8B-B14F-4D97-AF65-F5344CB8AC3E}">
        <p14:creationId xmlns:p14="http://schemas.microsoft.com/office/powerpoint/2010/main" val="19571084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288097" y="228600"/>
            <a:ext cx="8551103" cy="389919"/>
          </a:xfrm>
          <a:prstGeom prst="rect">
            <a:avLst/>
          </a:prstGeom>
        </p:spPr>
      </p:pic>
      <p:pic>
        <p:nvPicPr>
          <p:cNvPr id="2" name="Picture 1"/>
          <p:cNvPicPr>
            <a:picLocks noChangeAspect="1"/>
          </p:cNvPicPr>
          <p:nvPr/>
        </p:nvPicPr>
        <p:blipFill>
          <a:blip r:embed="rId4"/>
          <a:stretch>
            <a:fillRect/>
          </a:stretch>
        </p:blipFill>
        <p:spPr>
          <a:xfrm>
            <a:off x="580360" y="1448069"/>
            <a:ext cx="7966576" cy="3776662"/>
          </a:xfrm>
          <a:prstGeom prst="rect">
            <a:avLst/>
          </a:prstGeom>
        </p:spPr>
      </p:pic>
    </p:spTree>
    <p:extLst>
      <p:ext uri="{BB962C8B-B14F-4D97-AF65-F5344CB8AC3E}">
        <p14:creationId xmlns:p14="http://schemas.microsoft.com/office/powerpoint/2010/main" val="325302282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899" y="4114800"/>
            <a:ext cx="1441675" cy="17287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844138" y="1609577"/>
            <a:ext cx="6685838" cy="1147966"/>
          </a:xfrm>
          <a:prstGeom prst="rect">
            <a:avLst/>
          </a:prstGeom>
        </p:spPr>
      </p:pic>
      <p:pic>
        <p:nvPicPr>
          <p:cNvPr id="7" name="Picture 6"/>
          <p:cNvPicPr>
            <a:picLocks noChangeAspect="1"/>
          </p:cNvPicPr>
          <p:nvPr/>
        </p:nvPicPr>
        <p:blipFill>
          <a:blip r:embed="rId5"/>
          <a:stretch>
            <a:fillRect/>
          </a:stretch>
        </p:blipFill>
        <p:spPr>
          <a:xfrm>
            <a:off x="853860" y="2717192"/>
            <a:ext cx="7291714" cy="744052"/>
          </a:xfrm>
          <a:prstGeom prst="rect">
            <a:avLst/>
          </a:prstGeom>
        </p:spPr>
      </p:pic>
    </p:spTree>
    <p:extLst>
      <p:ext uri="{BB962C8B-B14F-4D97-AF65-F5344CB8AC3E}">
        <p14:creationId xmlns:p14="http://schemas.microsoft.com/office/powerpoint/2010/main" val="200297917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616648"/>
          </a:xfrm>
          <a:prstGeom prst="rect">
            <a:avLst/>
          </a:prstGeom>
          <a:noFill/>
        </p:spPr>
        <p:txBody>
          <a:bodyPr wrap="square" rtlCol="0">
            <a:spAutoFit/>
          </a:bodyPr>
          <a:lstStyle/>
          <a:p>
            <a:pPr algn="ctr"/>
            <a:r>
              <a:rPr lang="en-US" sz="4800" b="1">
                <a:latin typeface="Kristen ITC" panose="03050502040202030202" pitchFamily="66" charset="0"/>
              </a:rPr>
              <a:t>Lesson 5</a:t>
            </a:r>
          </a:p>
          <a:p>
            <a:pPr algn="ctr"/>
            <a:endParaRPr lang="en-US" sz="1400">
              <a:latin typeface="Kristen ITC" panose="03050502040202030202" pitchFamily="66" charset="0"/>
            </a:endParaRPr>
          </a:p>
          <a:p>
            <a:pPr algn="ctr"/>
            <a:endParaRPr lang="en-US" sz="1400">
              <a:latin typeface="Kristen ITC" panose="03050502040202030202" pitchFamily="66" charset="0"/>
            </a:endParaRPr>
          </a:p>
          <a:p>
            <a:pPr algn="ctr"/>
            <a:endParaRPr lang="en-US" sz="1400">
              <a:latin typeface="Kristen ITC" panose="03050502040202030202" pitchFamily="66" charset="0"/>
            </a:endParaRPr>
          </a:p>
          <a:p>
            <a:pPr algn="ctr"/>
            <a:r>
              <a:rPr lang="en-US" sz="3200">
                <a:latin typeface="Kristen ITC" panose="03050502040202030202" pitchFamily="66" charset="0"/>
              </a:rPr>
              <a:t>I can communicate positions of shapes using the words above, below, beside, in front of, next to, and behind.</a:t>
            </a:r>
          </a:p>
          <a:p>
            <a:pPr algn="ctr"/>
            <a:endParaRPr lang="en-US" sz="2400">
              <a:latin typeface="Kristen ITC" panose="03050502040202030202" pitchFamily="66" charset="0"/>
            </a:endParaRPr>
          </a:p>
          <a:p>
            <a:pPr algn="ctr"/>
            <a:endParaRPr lang="en-US" sz="24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6045850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69134" y="1126980"/>
            <a:ext cx="8205732" cy="1938992"/>
          </a:xfrm>
          <a:prstGeom prst="rect">
            <a:avLst/>
          </a:prstGeom>
          <a:noFill/>
        </p:spPr>
        <p:txBody>
          <a:bodyPr wrap="square" rtlCol="0">
            <a:spAutoFit/>
          </a:bodyPr>
          <a:lstStyle/>
          <a:p>
            <a:pPr algn="ctr"/>
            <a:r>
              <a:rPr lang="en-US" sz="2000" b="1">
                <a:solidFill>
                  <a:srgbClr val="00359E"/>
                </a:solidFill>
              </a:rPr>
              <a:t>Choose a shape and meet me at the rug.  Look at your shape.  Raise your hand if you know the name of your shape.  When I give the signal, whisper the name of your shape to yourself.  Ready?  Look around the room.  Do you see signs with pictures of shapes?  Do you see your shape?  When I start the music, I want you to calmly walk to the sign that has the same shape as yours.  When I point to your group, say the name of your shape.</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5</a:t>
            </a:r>
          </a:p>
          <a:p>
            <a:pPr algn="ctr"/>
            <a:r>
              <a:rPr lang="en-US" sz="1400"/>
              <a:t>Fluency</a:t>
            </a:r>
          </a:p>
        </p:txBody>
      </p:sp>
      <p:sp>
        <p:nvSpPr>
          <p:cNvPr id="15" name="TextBox 14"/>
          <p:cNvSpPr txBox="1"/>
          <p:nvPr/>
        </p:nvSpPr>
        <p:spPr>
          <a:xfrm>
            <a:off x="765175" y="555775"/>
            <a:ext cx="7467598" cy="523220"/>
          </a:xfrm>
          <a:prstGeom prst="rect">
            <a:avLst/>
          </a:prstGeom>
          <a:noFill/>
        </p:spPr>
        <p:txBody>
          <a:bodyPr wrap="square" rtlCol="0">
            <a:spAutoFit/>
          </a:bodyPr>
          <a:lstStyle/>
          <a:p>
            <a:pPr algn="ctr"/>
            <a:r>
              <a:rPr lang="en-US" sz="2800" b="1"/>
              <a:t>Groups of Shapes</a:t>
            </a:r>
            <a:endParaRPr lang="en-US" sz="8000" b="1"/>
          </a:p>
        </p:txBody>
      </p:sp>
      <p:pic>
        <p:nvPicPr>
          <p:cNvPr id="1026" name="Picture 2" descr="http://www.armoniamusicale.com/wp-content/uploads/tono-semitono-musica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39816">
            <a:off x="2514600" y="3292588"/>
            <a:ext cx="4114800" cy="294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79751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7783" y="1056976"/>
            <a:ext cx="7568436" cy="646331"/>
          </a:xfrm>
          <a:prstGeom prst="rect">
            <a:avLst/>
          </a:prstGeom>
          <a:noFill/>
        </p:spPr>
        <p:txBody>
          <a:bodyPr wrap="square" rtlCol="0">
            <a:spAutoFit/>
          </a:bodyPr>
          <a:lstStyle/>
          <a:p>
            <a:pPr algn="ctr"/>
            <a:r>
              <a:rPr lang="en-US" b="1">
                <a:solidFill>
                  <a:srgbClr val="0070C0"/>
                </a:solidFill>
              </a:rPr>
              <a:t>I’m going to show you a shape, but only for a second!  Use the listen, think, raise your hand, and wait for the snap procedure to name the shape.</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5</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Peek-a-Boo Shapes</a:t>
            </a:r>
            <a:endParaRPr lang="en-US" sz="8000" b="1"/>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pic>
        <p:nvPicPr>
          <p:cNvPr id="25" name="Picture 24"/>
          <p:cNvPicPr>
            <a:picLocks noChangeAspect="1"/>
          </p:cNvPicPr>
          <p:nvPr/>
        </p:nvPicPr>
        <p:blipFill>
          <a:blip r:embed="rId4"/>
          <a:stretch>
            <a:fillRect/>
          </a:stretch>
        </p:blipFill>
        <p:spPr>
          <a:xfrm>
            <a:off x="6364733" y="4495801"/>
            <a:ext cx="2335086" cy="2118256"/>
          </a:xfrm>
          <a:prstGeom prst="rect">
            <a:avLst/>
          </a:prstGeom>
        </p:spPr>
      </p:pic>
      <p:pic>
        <p:nvPicPr>
          <p:cNvPr id="4" name="Picture 3"/>
          <p:cNvPicPr>
            <a:picLocks noChangeAspect="1"/>
          </p:cNvPicPr>
          <p:nvPr/>
        </p:nvPicPr>
        <p:blipFill>
          <a:blip r:embed="rId5"/>
          <a:stretch>
            <a:fillRect/>
          </a:stretch>
        </p:blipFill>
        <p:spPr>
          <a:xfrm>
            <a:off x="3429101" y="2621149"/>
            <a:ext cx="2285800" cy="2225249"/>
          </a:xfrm>
          <a:prstGeom prst="rect">
            <a:avLst/>
          </a:prstGeom>
        </p:spPr>
      </p:pic>
    </p:spTree>
    <p:extLst>
      <p:ext uri="{BB962C8B-B14F-4D97-AF65-F5344CB8AC3E}">
        <p14:creationId xmlns:p14="http://schemas.microsoft.com/office/powerpoint/2010/main" val="80737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xit" presetSubtype="32" fill="hold" nodeType="withEffect">
                                  <p:stCondLst>
                                    <p:cond delay="150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5</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Peek-a-Boo Shapes</a:t>
            </a:r>
            <a:endParaRPr lang="en-US" sz="8000" b="1"/>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pic>
        <p:nvPicPr>
          <p:cNvPr id="7" name="Picture 6"/>
          <p:cNvPicPr>
            <a:picLocks noChangeAspect="1"/>
          </p:cNvPicPr>
          <p:nvPr/>
        </p:nvPicPr>
        <p:blipFill>
          <a:blip r:embed="rId5"/>
          <a:stretch>
            <a:fillRect/>
          </a:stretch>
        </p:blipFill>
        <p:spPr>
          <a:xfrm>
            <a:off x="3169470" y="1949633"/>
            <a:ext cx="3052763" cy="2650461"/>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a:solidFill>
                  <a:srgbClr val="0070C0"/>
                </a:solidFill>
              </a:rPr>
              <a:t>I’m going to show you a shape, but only for a second!  Use the listen, think, raise your hand, and wait for the snap procedure to name the shape.</a:t>
            </a:r>
          </a:p>
        </p:txBody>
      </p:sp>
      <p:pic>
        <p:nvPicPr>
          <p:cNvPr id="16" name="Picture 15"/>
          <p:cNvPicPr>
            <a:picLocks noChangeAspect="1"/>
          </p:cNvPicPr>
          <p:nvPr/>
        </p:nvPicPr>
        <p:blipFill>
          <a:blip r:embed="rId4"/>
          <a:stretch>
            <a:fillRect/>
          </a:stretch>
        </p:blipFill>
        <p:spPr>
          <a:xfrm>
            <a:off x="6364733" y="4495801"/>
            <a:ext cx="2335086" cy="2118256"/>
          </a:xfrm>
          <a:prstGeom prst="rect">
            <a:avLst/>
          </a:prstGeom>
        </p:spPr>
      </p:pic>
    </p:spTree>
    <p:extLst>
      <p:ext uri="{BB962C8B-B14F-4D97-AF65-F5344CB8AC3E}">
        <p14:creationId xmlns:p14="http://schemas.microsoft.com/office/powerpoint/2010/main" val="372276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xit" presetSubtype="32" fill="hold" nodeType="withEffect">
                                  <p:stCondLst>
                                    <p:cond delay="150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5</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Peek-a-Boo Shapes</a:t>
            </a:r>
            <a:endParaRPr lang="en-US" sz="8000" b="1"/>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a:solidFill>
                  <a:srgbClr val="0070C0"/>
                </a:solidFill>
              </a:rPr>
              <a:t>I’m going to show you a shape, but only for a second!  Use the listen, think, raise your hand, and wait for the snap procedure to name the shape.</a:t>
            </a:r>
          </a:p>
        </p:txBody>
      </p:sp>
      <p:pic>
        <p:nvPicPr>
          <p:cNvPr id="4" name="Picture 3"/>
          <p:cNvPicPr>
            <a:picLocks noChangeAspect="1"/>
          </p:cNvPicPr>
          <p:nvPr/>
        </p:nvPicPr>
        <p:blipFill>
          <a:blip r:embed="rId5"/>
          <a:stretch>
            <a:fillRect/>
          </a:stretch>
        </p:blipFill>
        <p:spPr>
          <a:xfrm>
            <a:off x="2370925" y="2313963"/>
            <a:ext cx="3781425" cy="2230071"/>
          </a:xfrm>
          <a:prstGeom prst="rect">
            <a:avLst/>
          </a:prstGeom>
        </p:spPr>
      </p:pic>
      <p:pic>
        <p:nvPicPr>
          <p:cNvPr id="16" name="Picture 15"/>
          <p:cNvPicPr>
            <a:picLocks noChangeAspect="1"/>
          </p:cNvPicPr>
          <p:nvPr/>
        </p:nvPicPr>
        <p:blipFill>
          <a:blip r:embed="rId4"/>
          <a:stretch>
            <a:fillRect/>
          </a:stretch>
        </p:blipFill>
        <p:spPr>
          <a:xfrm>
            <a:off x="6364733" y="4495801"/>
            <a:ext cx="2335086" cy="2118256"/>
          </a:xfrm>
          <a:prstGeom prst="rect">
            <a:avLst/>
          </a:prstGeom>
        </p:spPr>
      </p:pic>
    </p:spTree>
    <p:extLst>
      <p:ext uri="{BB962C8B-B14F-4D97-AF65-F5344CB8AC3E}">
        <p14:creationId xmlns:p14="http://schemas.microsoft.com/office/powerpoint/2010/main" val="4162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xit" presetSubtype="32" fill="hold" nodeType="withEffect">
                                  <p:stCondLst>
                                    <p:cond delay="150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5</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Peek-a-Boo Shapes</a:t>
            </a:r>
            <a:endParaRPr lang="en-US" sz="8000" b="1"/>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a:solidFill>
                  <a:srgbClr val="0070C0"/>
                </a:solidFill>
              </a:rPr>
              <a:t>I’m going to show you a shape, but only for a second!  Use the listen, think, raise your hand, and wait for the snap procedure to name the shape.</a:t>
            </a:r>
          </a:p>
        </p:txBody>
      </p:sp>
      <p:pic>
        <p:nvPicPr>
          <p:cNvPr id="7" name="Picture 6"/>
          <p:cNvPicPr>
            <a:picLocks noChangeAspect="1"/>
          </p:cNvPicPr>
          <p:nvPr/>
        </p:nvPicPr>
        <p:blipFill>
          <a:blip r:embed="rId5"/>
          <a:stretch>
            <a:fillRect/>
          </a:stretch>
        </p:blipFill>
        <p:spPr>
          <a:xfrm>
            <a:off x="4191000" y="2209800"/>
            <a:ext cx="847725" cy="3031259"/>
          </a:xfrm>
          <a:prstGeom prst="rect">
            <a:avLst/>
          </a:prstGeom>
        </p:spPr>
      </p:pic>
      <p:pic>
        <p:nvPicPr>
          <p:cNvPr id="16" name="Picture 15"/>
          <p:cNvPicPr>
            <a:picLocks noChangeAspect="1"/>
          </p:cNvPicPr>
          <p:nvPr/>
        </p:nvPicPr>
        <p:blipFill>
          <a:blip r:embed="rId4"/>
          <a:stretch>
            <a:fillRect/>
          </a:stretch>
        </p:blipFill>
        <p:spPr>
          <a:xfrm>
            <a:off x="6364733" y="4495801"/>
            <a:ext cx="2335086" cy="2118256"/>
          </a:xfrm>
          <a:prstGeom prst="rect">
            <a:avLst/>
          </a:prstGeom>
        </p:spPr>
      </p:pic>
    </p:spTree>
    <p:extLst>
      <p:ext uri="{BB962C8B-B14F-4D97-AF65-F5344CB8AC3E}">
        <p14:creationId xmlns:p14="http://schemas.microsoft.com/office/powerpoint/2010/main" val="23655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xit" presetSubtype="32" fill="hold" nodeType="withEffect">
                                  <p:stCondLst>
                                    <p:cond delay="150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5</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Peek-a-Boo Shapes</a:t>
            </a:r>
            <a:endParaRPr lang="en-US" sz="8000" b="1"/>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a:solidFill>
                  <a:srgbClr val="0070C0"/>
                </a:solidFill>
              </a:rPr>
              <a:t>I’m going to show you a shape, but only for a second!  Use the listen, think, raise your hand, and wait for the snap procedure to name the shape.</a:t>
            </a:r>
          </a:p>
        </p:txBody>
      </p:sp>
      <p:pic>
        <p:nvPicPr>
          <p:cNvPr id="4" name="Picture 3"/>
          <p:cNvPicPr>
            <a:picLocks noChangeAspect="1"/>
          </p:cNvPicPr>
          <p:nvPr/>
        </p:nvPicPr>
        <p:blipFill>
          <a:blip r:embed="rId5"/>
          <a:stretch>
            <a:fillRect/>
          </a:stretch>
        </p:blipFill>
        <p:spPr>
          <a:xfrm>
            <a:off x="3484022" y="2316311"/>
            <a:ext cx="2152650" cy="2225375"/>
          </a:xfrm>
          <a:prstGeom prst="rect">
            <a:avLst/>
          </a:prstGeom>
        </p:spPr>
      </p:pic>
      <p:pic>
        <p:nvPicPr>
          <p:cNvPr id="16" name="Picture 15"/>
          <p:cNvPicPr>
            <a:picLocks noChangeAspect="1"/>
          </p:cNvPicPr>
          <p:nvPr/>
        </p:nvPicPr>
        <p:blipFill>
          <a:blip r:embed="rId4"/>
          <a:stretch>
            <a:fillRect/>
          </a:stretch>
        </p:blipFill>
        <p:spPr>
          <a:xfrm>
            <a:off x="6364733" y="4495801"/>
            <a:ext cx="2335086" cy="2118256"/>
          </a:xfrm>
          <a:prstGeom prst="rect">
            <a:avLst/>
          </a:prstGeom>
        </p:spPr>
      </p:pic>
    </p:spTree>
    <p:extLst>
      <p:ext uri="{BB962C8B-B14F-4D97-AF65-F5344CB8AC3E}">
        <p14:creationId xmlns:p14="http://schemas.microsoft.com/office/powerpoint/2010/main" val="31585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xit" presetSubtype="32" fill="hold" nodeType="withEffect">
                                  <p:stCondLst>
                                    <p:cond delay="150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2166937" y="2090737"/>
            <a:ext cx="4810125" cy="2676525"/>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06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5</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Peek-a-Boo Shapes</a:t>
            </a:r>
            <a:endParaRPr lang="en-US" sz="8000" b="1"/>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a:solidFill>
                  <a:srgbClr val="0070C0"/>
                </a:solidFill>
              </a:rPr>
              <a:t>I’m going to show you a shape, but only for a second!  Use the listen, think, raise your hand, and wait for the snap procedure to name the shape.</a:t>
            </a:r>
          </a:p>
        </p:txBody>
      </p:sp>
      <p:pic>
        <p:nvPicPr>
          <p:cNvPr id="7" name="Picture 6"/>
          <p:cNvPicPr>
            <a:picLocks noChangeAspect="1"/>
          </p:cNvPicPr>
          <p:nvPr/>
        </p:nvPicPr>
        <p:blipFill>
          <a:blip r:embed="rId5"/>
          <a:stretch>
            <a:fillRect/>
          </a:stretch>
        </p:blipFill>
        <p:spPr>
          <a:xfrm>
            <a:off x="3989368" y="2405132"/>
            <a:ext cx="1165265" cy="1875521"/>
          </a:xfrm>
          <a:prstGeom prst="rect">
            <a:avLst/>
          </a:prstGeom>
        </p:spPr>
      </p:pic>
      <p:pic>
        <p:nvPicPr>
          <p:cNvPr id="16" name="Picture 15"/>
          <p:cNvPicPr>
            <a:picLocks noChangeAspect="1"/>
          </p:cNvPicPr>
          <p:nvPr/>
        </p:nvPicPr>
        <p:blipFill>
          <a:blip r:embed="rId4"/>
          <a:stretch>
            <a:fillRect/>
          </a:stretch>
        </p:blipFill>
        <p:spPr>
          <a:xfrm>
            <a:off x="6364733" y="4495801"/>
            <a:ext cx="2335086" cy="2118256"/>
          </a:xfrm>
          <a:prstGeom prst="rect">
            <a:avLst/>
          </a:prstGeom>
        </p:spPr>
      </p:pic>
    </p:spTree>
    <p:extLst>
      <p:ext uri="{BB962C8B-B14F-4D97-AF65-F5344CB8AC3E}">
        <p14:creationId xmlns:p14="http://schemas.microsoft.com/office/powerpoint/2010/main" val="214694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xit" presetSubtype="32" fill="hold" nodeType="withEffect">
                                  <p:stCondLst>
                                    <p:cond delay="150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5</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Peek-a-Boo Shapes</a:t>
            </a:r>
            <a:endParaRPr lang="en-US" sz="8000" b="1"/>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a:solidFill>
                  <a:srgbClr val="0070C0"/>
                </a:solidFill>
              </a:rPr>
              <a:t>I’m going to show you a shape, but only for a second!  Use the listen, think, raise your hand, and wait for the snap procedure to name the shape.</a:t>
            </a:r>
          </a:p>
        </p:txBody>
      </p:sp>
      <p:pic>
        <p:nvPicPr>
          <p:cNvPr id="4" name="Picture 3"/>
          <p:cNvPicPr>
            <a:picLocks noChangeAspect="1"/>
          </p:cNvPicPr>
          <p:nvPr/>
        </p:nvPicPr>
        <p:blipFill>
          <a:blip r:embed="rId5"/>
          <a:stretch>
            <a:fillRect/>
          </a:stretch>
        </p:blipFill>
        <p:spPr>
          <a:xfrm>
            <a:off x="3438778" y="2309750"/>
            <a:ext cx="2243138" cy="2218623"/>
          </a:xfrm>
          <a:prstGeom prst="rect">
            <a:avLst/>
          </a:prstGeom>
        </p:spPr>
      </p:pic>
      <p:pic>
        <p:nvPicPr>
          <p:cNvPr id="16" name="Picture 15"/>
          <p:cNvPicPr>
            <a:picLocks noChangeAspect="1"/>
          </p:cNvPicPr>
          <p:nvPr/>
        </p:nvPicPr>
        <p:blipFill>
          <a:blip r:embed="rId4"/>
          <a:stretch>
            <a:fillRect/>
          </a:stretch>
        </p:blipFill>
        <p:spPr>
          <a:xfrm>
            <a:off x="6364733" y="4495801"/>
            <a:ext cx="2335086" cy="2118256"/>
          </a:xfrm>
          <a:prstGeom prst="rect">
            <a:avLst/>
          </a:prstGeom>
        </p:spPr>
      </p:pic>
    </p:spTree>
    <p:extLst>
      <p:ext uri="{BB962C8B-B14F-4D97-AF65-F5344CB8AC3E}">
        <p14:creationId xmlns:p14="http://schemas.microsoft.com/office/powerpoint/2010/main" val="391362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xit" presetSubtype="32" fill="hold" nodeType="withEffect">
                                  <p:stCondLst>
                                    <p:cond delay="150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5</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Peek-a-Boo Shapes</a:t>
            </a:r>
            <a:endParaRPr lang="en-US" sz="8000" b="1"/>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a:solidFill>
                  <a:srgbClr val="0070C0"/>
                </a:solidFill>
              </a:rPr>
              <a:t>I’m going to show you a shape, but only for a second!  Use the listen, think, raise your hand, and wait for the snap procedure to name the shape.</a:t>
            </a:r>
          </a:p>
        </p:txBody>
      </p:sp>
      <p:pic>
        <p:nvPicPr>
          <p:cNvPr id="7" name="Picture 6"/>
          <p:cNvPicPr>
            <a:picLocks noChangeAspect="1"/>
          </p:cNvPicPr>
          <p:nvPr/>
        </p:nvPicPr>
        <p:blipFill>
          <a:blip r:embed="rId5"/>
          <a:stretch>
            <a:fillRect/>
          </a:stretch>
        </p:blipFill>
        <p:spPr>
          <a:xfrm>
            <a:off x="3448051" y="2467726"/>
            <a:ext cx="2247900" cy="1922546"/>
          </a:xfrm>
          <a:prstGeom prst="rect">
            <a:avLst/>
          </a:prstGeom>
        </p:spPr>
      </p:pic>
      <p:pic>
        <p:nvPicPr>
          <p:cNvPr id="16" name="Picture 15"/>
          <p:cNvPicPr>
            <a:picLocks noChangeAspect="1"/>
          </p:cNvPicPr>
          <p:nvPr/>
        </p:nvPicPr>
        <p:blipFill>
          <a:blip r:embed="rId4"/>
          <a:stretch>
            <a:fillRect/>
          </a:stretch>
        </p:blipFill>
        <p:spPr>
          <a:xfrm>
            <a:off x="6364733" y="4495801"/>
            <a:ext cx="2335086" cy="2118256"/>
          </a:xfrm>
          <a:prstGeom prst="rect">
            <a:avLst/>
          </a:prstGeom>
        </p:spPr>
      </p:pic>
    </p:spTree>
    <p:extLst>
      <p:ext uri="{BB962C8B-B14F-4D97-AF65-F5344CB8AC3E}">
        <p14:creationId xmlns:p14="http://schemas.microsoft.com/office/powerpoint/2010/main" val="48399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xit" presetSubtype="32" fill="hold" nodeType="withEffect">
                                  <p:stCondLst>
                                    <p:cond delay="150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5</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Peek-a-Boo Shapes</a:t>
            </a:r>
            <a:endParaRPr lang="en-US" sz="8000" b="1"/>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a:solidFill>
                  <a:srgbClr val="0070C0"/>
                </a:solidFill>
              </a:rPr>
              <a:t>I’m going to show you a shape, but only for a second!  Use the listen, think, raise your hand, and wait for the snap procedure to name the shape.</a:t>
            </a:r>
          </a:p>
        </p:txBody>
      </p:sp>
      <p:pic>
        <p:nvPicPr>
          <p:cNvPr id="9" name="Picture 8"/>
          <p:cNvPicPr>
            <a:picLocks noChangeAspect="1"/>
          </p:cNvPicPr>
          <p:nvPr/>
        </p:nvPicPr>
        <p:blipFill>
          <a:blip r:embed="rId5"/>
          <a:stretch>
            <a:fillRect/>
          </a:stretch>
        </p:blipFill>
        <p:spPr>
          <a:xfrm>
            <a:off x="2709933" y="2092471"/>
            <a:ext cx="3730324" cy="2501013"/>
          </a:xfrm>
          <a:prstGeom prst="rect">
            <a:avLst/>
          </a:prstGeom>
        </p:spPr>
      </p:pic>
      <p:pic>
        <p:nvPicPr>
          <p:cNvPr id="17" name="Picture 16"/>
          <p:cNvPicPr>
            <a:picLocks noChangeAspect="1"/>
          </p:cNvPicPr>
          <p:nvPr/>
        </p:nvPicPr>
        <p:blipFill>
          <a:blip r:embed="rId4"/>
          <a:stretch>
            <a:fillRect/>
          </a:stretch>
        </p:blipFill>
        <p:spPr>
          <a:xfrm>
            <a:off x="6364733" y="4495801"/>
            <a:ext cx="2335086" cy="2118256"/>
          </a:xfrm>
          <a:prstGeom prst="rect">
            <a:avLst/>
          </a:prstGeom>
        </p:spPr>
      </p:pic>
    </p:spTree>
    <p:extLst>
      <p:ext uri="{BB962C8B-B14F-4D97-AF65-F5344CB8AC3E}">
        <p14:creationId xmlns:p14="http://schemas.microsoft.com/office/powerpoint/2010/main" val="341135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xit" presetSubtype="32" fill="hold" nodeType="withEffect">
                                  <p:stCondLst>
                                    <p:cond delay="1500"/>
                                  </p:stCondLst>
                                  <p:childTnLst>
                                    <p:anim calcmode="lin" valueType="num">
                                      <p:cBhvr>
                                        <p:cTn id="11" dur="500"/>
                                        <p:tgtEl>
                                          <p:spTgt spid="9"/>
                                        </p:tgtEl>
                                        <p:attrNameLst>
                                          <p:attrName>ppt_w</p:attrName>
                                        </p:attrNameLst>
                                      </p:cBhvr>
                                      <p:tavLst>
                                        <p:tav tm="0">
                                          <p:val>
                                            <p:strVal val="ppt_w"/>
                                          </p:val>
                                        </p:tav>
                                        <p:tav tm="100000">
                                          <p:val>
                                            <p:fltVal val="0"/>
                                          </p:val>
                                        </p:tav>
                                      </p:tavLst>
                                    </p:anim>
                                    <p:anim calcmode="lin" valueType="num">
                                      <p:cBhvr>
                                        <p:cTn id="12" dur="500"/>
                                        <p:tgtEl>
                                          <p:spTgt spid="9"/>
                                        </p:tgtEl>
                                        <p:attrNameLst>
                                          <p:attrName>ppt_h</p:attrName>
                                        </p:attrNameLst>
                                      </p:cBhvr>
                                      <p:tavLst>
                                        <p:tav tm="0">
                                          <p:val>
                                            <p:strVal val="ppt_h"/>
                                          </p:val>
                                        </p:tav>
                                        <p:tav tm="100000">
                                          <p:val>
                                            <p:fltVal val="0"/>
                                          </p:val>
                                        </p:tav>
                                      </p:tavLst>
                                    </p:anim>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5</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Peek-a-Boo Shapes</a:t>
            </a:r>
            <a:endParaRPr lang="en-US" sz="8000" b="1"/>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a:solidFill>
                  <a:srgbClr val="0070C0"/>
                </a:solidFill>
              </a:rPr>
              <a:t>I’m going to show you a shape, but only for a second!  Use the listen, think, raise your hand, and wait for the snap procedure to name the shape.</a:t>
            </a:r>
          </a:p>
        </p:txBody>
      </p:sp>
      <p:pic>
        <p:nvPicPr>
          <p:cNvPr id="4" name="Picture 3"/>
          <p:cNvPicPr>
            <a:picLocks noChangeAspect="1"/>
          </p:cNvPicPr>
          <p:nvPr/>
        </p:nvPicPr>
        <p:blipFill>
          <a:blip r:embed="rId5"/>
          <a:stretch>
            <a:fillRect/>
          </a:stretch>
        </p:blipFill>
        <p:spPr>
          <a:xfrm>
            <a:off x="4024312" y="2647121"/>
            <a:ext cx="1309688" cy="1343854"/>
          </a:xfrm>
          <a:prstGeom prst="rect">
            <a:avLst/>
          </a:prstGeom>
        </p:spPr>
      </p:pic>
      <p:pic>
        <p:nvPicPr>
          <p:cNvPr id="16" name="Picture 15"/>
          <p:cNvPicPr>
            <a:picLocks noChangeAspect="1"/>
          </p:cNvPicPr>
          <p:nvPr/>
        </p:nvPicPr>
        <p:blipFill>
          <a:blip r:embed="rId4"/>
          <a:stretch>
            <a:fillRect/>
          </a:stretch>
        </p:blipFill>
        <p:spPr>
          <a:xfrm>
            <a:off x="6364733" y="4495801"/>
            <a:ext cx="2335086" cy="2118256"/>
          </a:xfrm>
          <a:prstGeom prst="rect">
            <a:avLst/>
          </a:prstGeom>
        </p:spPr>
      </p:pic>
    </p:spTree>
    <p:extLst>
      <p:ext uri="{BB962C8B-B14F-4D97-AF65-F5344CB8AC3E}">
        <p14:creationId xmlns:p14="http://schemas.microsoft.com/office/powerpoint/2010/main" val="313283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xit" presetSubtype="32" fill="hold" nodeType="withEffect">
                                  <p:stCondLst>
                                    <p:cond delay="150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5</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Peek-a-Boo Shapes</a:t>
            </a:r>
            <a:endParaRPr lang="en-US" sz="8000" b="1"/>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a:solidFill>
                  <a:srgbClr val="0070C0"/>
                </a:solidFill>
              </a:rPr>
              <a:t>I’m going to show you a shape, but only for a second!  Use the listen, think, raise your hand, and wait for the snap procedure to name the shape.</a:t>
            </a:r>
          </a:p>
        </p:txBody>
      </p:sp>
      <p:pic>
        <p:nvPicPr>
          <p:cNvPr id="7" name="Picture 6"/>
          <p:cNvPicPr>
            <a:picLocks noChangeAspect="1"/>
          </p:cNvPicPr>
          <p:nvPr/>
        </p:nvPicPr>
        <p:blipFill>
          <a:blip r:embed="rId5"/>
          <a:stretch>
            <a:fillRect/>
          </a:stretch>
        </p:blipFill>
        <p:spPr>
          <a:xfrm>
            <a:off x="3222375" y="2159948"/>
            <a:ext cx="2699251" cy="2538102"/>
          </a:xfrm>
          <a:prstGeom prst="rect">
            <a:avLst/>
          </a:prstGeom>
        </p:spPr>
      </p:pic>
      <p:pic>
        <p:nvPicPr>
          <p:cNvPr id="16" name="Picture 15"/>
          <p:cNvPicPr>
            <a:picLocks noChangeAspect="1"/>
          </p:cNvPicPr>
          <p:nvPr/>
        </p:nvPicPr>
        <p:blipFill>
          <a:blip r:embed="rId4"/>
          <a:stretch>
            <a:fillRect/>
          </a:stretch>
        </p:blipFill>
        <p:spPr>
          <a:xfrm>
            <a:off x="6364733" y="4495801"/>
            <a:ext cx="2335086" cy="2118256"/>
          </a:xfrm>
          <a:prstGeom prst="rect">
            <a:avLst/>
          </a:prstGeom>
        </p:spPr>
      </p:pic>
    </p:spTree>
    <p:extLst>
      <p:ext uri="{BB962C8B-B14F-4D97-AF65-F5344CB8AC3E}">
        <p14:creationId xmlns:p14="http://schemas.microsoft.com/office/powerpoint/2010/main" val="144646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xit" presetSubtype="32" fill="hold" nodeType="withEffect">
                                  <p:stCondLst>
                                    <p:cond delay="150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5</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Peek-a-Boo Shapes</a:t>
            </a:r>
            <a:endParaRPr lang="en-US" sz="8000" b="1"/>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a:solidFill>
                  <a:srgbClr val="0070C0"/>
                </a:solidFill>
              </a:rPr>
              <a:t>I’m going to show you a shape, but only for a second!  Use the listen, think, raise your hand, and wait for the snap procedure to name the shape.</a:t>
            </a:r>
          </a:p>
        </p:txBody>
      </p:sp>
      <p:pic>
        <p:nvPicPr>
          <p:cNvPr id="4" name="Picture 3"/>
          <p:cNvPicPr>
            <a:picLocks noChangeAspect="1"/>
          </p:cNvPicPr>
          <p:nvPr/>
        </p:nvPicPr>
        <p:blipFill>
          <a:blip r:embed="rId5"/>
          <a:stretch>
            <a:fillRect/>
          </a:stretch>
        </p:blipFill>
        <p:spPr>
          <a:xfrm>
            <a:off x="2959894" y="2150718"/>
            <a:ext cx="3224213" cy="2129935"/>
          </a:xfrm>
          <a:prstGeom prst="rect">
            <a:avLst/>
          </a:prstGeom>
        </p:spPr>
      </p:pic>
      <p:pic>
        <p:nvPicPr>
          <p:cNvPr id="16" name="Picture 15"/>
          <p:cNvPicPr>
            <a:picLocks noChangeAspect="1"/>
          </p:cNvPicPr>
          <p:nvPr/>
        </p:nvPicPr>
        <p:blipFill>
          <a:blip r:embed="rId4"/>
          <a:stretch>
            <a:fillRect/>
          </a:stretch>
        </p:blipFill>
        <p:spPr>
          <a:xfrm>
            <a:off x="6364733" y="4495801"/>
            <a:ext cx="2335086" cy="2118256"/>
          </a:xfrm>
          <a:prstGeom prst="rect">
            <a:avLst/>
          </a:prstGeom>
        </p:spPr>
      </p:pic>
    </p:spTree>
    <p:extLst>
      <p:ext uri="{BB962C8B-B14F-4D97-AF65-F5344CB8AC3E}">
        <p14:creationId xmlns:p14="http://schemas.microsoft.com/office/powerpoint/2010/main" val="68391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xit" presetSubtype="32" fill="hold" nodeType="withEffect">
                                  <p:stCondLst>
                                    <p:cond delay="150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5</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Peek-a-Boo Shapes</a:t>
            </a:r>
            <a:endParaRPr lang="en-US" sz="8000" b="1"/>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a:solidFill>
                  <a:srgbClr val="0070C0"/>
                </a:solidFill>
              </a:rPr>
              <a:t>I’m going to show you a shape, but only for a second!  Use the listen, think, raise your hand, and wait for the snap procedure to name the shape.</a:t>
            </a:r>
          </a:p>
        </p:txBody>
      </p:sp>
      <p:pic>
        <p:nvPicPr>
          <p:cNvPr id="7" name="Picture 6"/>
          <p:cNvPicPr>
            <a:picLocks noChangeAspect="1"/>
          </p:cNvPicPr>
          <p:nvPr/>
        </p:nvPicPr>
        <p:blipFill>
          <a:blip r:embed="rId5"/>
          <a:stretch>
            <a:fillRect/>
          </a:stretch>
        </p:blipFill>
        <p:spPr>
          <a:xfrm>
            <a:off x="3404212" y="2272144"/>
            <a:ext cx="2386013" cy="2313710"/>
          </a:xfrm>
          <a:prstGeom prst="rect">
            <a:avLst/>
          </a:prstGeom>
        </p:spPr>
      </p:pic>
      <p:pic>
        <p:nvPicPr>
          <p:cNvPr id="14" name="Picture 13"/>
          <p:cNvPicPr>
            <a:picLocks noChangeAspect="1"/>
          </p:cNvPicPr>
          <p:nvPr/>
        </p:nvPicPr>
        <p:blipFill>
          <a:blip r:embed="rId4"/>
          <a:stretch>
            <a:fillRect/>
          </a:stretch>
        </p:blipFill>
        <p:spPr>
          <a:xfrm>
            <a:off x="6364733" y="4495801"/>
            <a:ext cx="2335086" cy="2118256"/>
          </a:xfrm>
          <a:prstGeom prst="rect">
            <a:avLst/>
          </a:prstGeom>
        </p:spPr>
      </p:pic>
    </p:spTree>
    <p:extLst>
      <p:ext uri="{BB962C8B-B14F-4D97-AF65-F5344CB8AC3E}">
        <p14:creationId xmlns:p14="http://schemas.microsoft.com/office/powerpoint/2010/main" val="167274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xit" presetSubtype="32" fill="hold" nodeType="withEffect">
                                  <p:stCondLst>
                                    <p:cond delay="150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5</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Peek-a-Boo Shapes</a:t>
            </a:r>
            <a:endParaRPr lang="en-US" sz="8000" b="1"/>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a:solidFill>
                  <a:srgbClr val="0070C0"/>
                </a:solidFill>
              </a:rPr>
              <a:t>I’m going to show you a shape, but only for a second!  Use the listen, think, raise your hand, and wait for the snap procedure to name the shape.</a:t>
            </a:r>
          </a:p>
        </p:txBody>
      </p:sp>
      <p:pic>
        <p:nvPicPr>
          <p:cNvPr id="4" name="Picture 3"/>
          <p:cNvPicPr>
            <a:picLocks noChangeAspect="1"/>
          </p:cNvPicPr>
          <p:nvPr/>
        </p:nvPicPr>
        <p:blipFill>
          <a:blip r:embed="rId5"/>
          <a:stretch>
            <a:fillRect/>
          </a:stretch>
        </p:blipFill>
        <p:spPr>
          <a:xfrm>
            <a:off x="3307550" y="2445537"/>
            <a:ext cx="2528901" cy="1966923"/>
          </a:xfrm>
          <a:prstGeom prst="rect">
            <a:avLst/>
          </a:prstGeom>
        </p:spPr>
      </p:pic>
      <p:pic>
        <p:nvPicPr>
          <p:cNvPr id="14" name="Picture 13"/>
          <p:cNvPicPr>
            <a:picLocks noChangeAspect="1"/>
          </p:cNvPicPr>
          <p:nvPr/>
        </p:nvPicPr>
        <p:blipFill>
          <a:blip r:embed="rId4"/>
          <a:stretch>
            <a:fillRect/>
          </a:stretch>
        </p:blipFill>
        <p:spPr>
          <a:xfrm>
            <a:off x="6364733" y="4495801"/>
            <a:ext cx="2335086" cy="2118256"/>
          </a:xfrm>
          <a:prstGeom prst="rect">
            <a:avLst/>
          </a:prstGeom>
        </p:spPr>
      </p:pic>
    </p:spTree>
    <p:extLst>
      <p:ext uri="{BB962C8B-B14F-4D97-AF65-F5344CB8AC3E}">
        <p14:creationId xmlns:p14="http://schemas.microsoft.com/office/powerpoint/2010/main" val="409807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xit" presetSubtype="32" fill="hold" nodeType="withEffect">
                                  <p:stCondLst>
                                    <p:cond delay="150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5</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Peek-a-Boo Shapes</a:t>
            </a:r>
            <a:endParaRPr lang="en-US" sz="8000" b="1"/>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a:solidFill>
                  <a:srgbClr val="0070C0"/>
                </a:solidFill>
              </a:rPr>
              <a:t>I’m going to show you a shape, but only for a second!  Use the listen, think, raise your hand, and wait for the snap procedure to name the shape.</a:t>
            </a:r>
          </a:p>
        </p:txBody>
      </p:sp>
      <p:pic>
        <p:nvPicPr>
          <p:cNvPr id="7" name="Picture 6"/>
          <p:cNvPicPr>
            <a:picLocks noChangeAspect="1"/>
          </p:cNvPicPr>
          <p:nvPr/>
        </p:nvPicPr>
        <p:blipFill>
          <a:blip r:embed="rId5"/>
          <a:stretch>
            <a:fillRect/>
          </a:stretch>
        </p:blipFill>
        <p:spPr>
          <a:xfrm>
            <a:off x="3296737" y="2500153"/>
            <a:ext cx="3062288" cy="1857691"/>
          </a:xfrm>
          <a:prstGeom prst="rect">
            <a:avLst/>
          </a:prstGeom>
        </p:spPr>
      </p:pic>
      <p:pic>
        <p:nvPicPr>
          <p:cNvPr id="14" name="Picture 13"/>
          <p:cNvPicPr>
            <a:picLocks noChangeAspect="1"/>
          </p:cNvPicPr>
          <p:nvPr/>
        </p:nvPicPr>
        <p:blipFill>
          <a:blip r:embed="rId4"/>
          <a:stretch>
            <a:fillRect/>
          </a:stretch>
        </p:blipFill>
        <p:spPr>
          <a:xfrm>
            <a:off x="6364733" y="4495801"/>
            <a:ext cx="2335086" cy="2118256"/>
          </a:xfrm>
          <a:prstGeom prst="rect">
            <a:avLst/>
          </a:prstGeom>
        </p:spPr>
      </p:pic>
    </p:spTree>
    <p:extLst>
      <p:ext uri="{BB962C8B-B14F-4D97-AF65-F5344CB8AC3E}">
        <p14:creationId xmlns:p14="http://schemas.microsoft.com/office/powerpoint/2010/main" val="130216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xit" presetSubtype="32" fill="hold" nodeType="withEffect">
                                  <p:stCondLst>
                                    <p:cond delay="150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152650" y="2071687"/>
            <a:ext cx="4838700" cy="2714625"/>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65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5</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Peek-a-Boo Shapes</a:t>
            </a:r>
            <a:endParaRPr lang="en-US" sz="8000" b="1"/>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a:solidFill>
                  <a:srgbClr val="0070C0"/>
                </a:solidFill>
              </a:rPr>
              <a:t>I’m going to show you a shape, but only for a second!  Use the listen, think, raise your hand, and wait for the snap procedure to name the shape.</a:t>
            </a:r>
          </a:p>
        </p:txBody>
      </p:sp>
      <p:pic>
        <p:nvPicPr>
          <p:cNvPr id="4" name="Picture 3"/>
          <p:cNvPicPr>
            <a:picLocks noChangeAspect="1"/>
          </p:cNvPicPr>
          <p:nvPr/>
        </p:nvPicPr>
        <p:blipFill>
          <a:blip r:embed="rId5"/>
          <a:stretch>
            <a:fillRect/>
          </a:stretch>
        </p:blipFill>
        <p:spPr>
          <a:xfrm>
            <a:off x="3283738" y="2150208"/>
            <a:ext cx="2576526" cy="2557581"/>
          </a:xfrm>
          <a:prstGeom prst="rect">
            <a:avLst/>
          </a:prstGeom>
        </p:spPr>
      </p:pic>
      <p:pic>
        <p:nvPicPr>
          <p:cNvPr id="14" name="Picture 13"/>
          <p:cNvPicPr>
            <a:picLocks noChangeAspect="1"/>
          </p:cNvPicPr>
          <p:nvPr/>
        </p:nvPicPr>
        <p:blipFill>
          <a:blip r:embed="rId4"/>
          <a:stretch>
            <a:fillRect/>
          </a:stretch>
        </p:blipFill>
        <p:spPr>
          <a:xfrm>
            <a:off x="6364733" y="4495801"/>
            <a:ext cx="2335086" cy="2118256"/>
          </a:xfrm>
          <a:prstGeom prst="rect">
            <a:avLst/>
          </a:prstGeom>
        </p:spPr>
      </p:pic>
    </p:spTree>
    <p:extLst>
      <p:ext uri="{BB962C8B-B14F-4D97-AF65-F5344CB8AC3E}">
        <p14:creationId xmlns:p14="http://schemas.microsoft.com/office/powerpoint/2010/main" val="268289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xit" presetSubtype="32" fill="hold" nodeType="withEffect">
                                  <p:stCondLst>
                                    <p:cond delay="150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5</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Peek-a-Boo Shapes</a:t>
            </a:r>
            <a:endParaRPr lang="en-US" sz="8000" b="1"/>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a:solidFill>
                  <a:srgbClr val="0070C0"/>
                </a:solidFill>
              </a:rPr>
              <a:t>I’m going to show you a shape, but only for a second!  Use the listen, think, raise your hand, and wait for the snap procedure to name the shape.</a:t>
            </a:r>
          </a:p>
        </p:txBody>
      </p:sp>
      <p:pic>
        <p:nvPicPr>
          <p:cNvPr id="7" name="Picture 6"/>
          <p:cNvPicPr>
            <a:picLocks noChangeAspect="1"/>
          </p:cNvPicPr>
          <p:nvPr/>
        </p:nvPicPr>
        <p:blipFill>
          <a:blip r:embed="rId5"/>
          <a:stretch>
            <a:fillRect/>
          </a:stretch>
        </p:blipFill>
        <p:spPr>
          <a:xfrm>
            <a:off x="3340894" y="2281834"/>
            <a:ext cx="2462213" cy="2687187"/>
          </a:xfrm>
          <a:prstGeom prst="rect">
            <a:avLst/>
          </a:prstGeom>
        </p:spPr>
      </p:pic>
      <p:pic>
        <p:nvPicPr>
          <p:cNvPr id="14" name="Picture 13"/>
          <p:cNvPicPr>
            <a:picLocks noChangeAspect="1"/>
          </p:cNvPicPr>
          <p:nvPr/>
        </p:nvPicPr>
        <p:blipFill>
          <a:blip r:embed="rId4"/>
          <a:stretch>
            <a:fillRect/>
          </a:stretch>
        </p:blipFill>
        <p:spPr>
          <a:xfrm>
            <a:off x="6364733" y="4495801"/>
            <a:ext cx="2335086" cy="2118256"/>
          </a:xfrm>
          <a:prstGeom prst="rect">
            <a:avLst/>
          </a:prstGeom>
        </p:spPr>
      </p:pic>
    </p:spTree>
    <p:extLst>
      <p:ext uri="{BB962C8B-B14F-4D97-AF65-F5344CB8AC3E}">
        <p14:creationId xmlns:p14="http://schemas.microsoft.com/office/powerpoint/2010/main" val="252754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xit" presetSubtype="32" fill="hold" nodeType="withEffect">
                                  <p:stCondLst>
                                    <p:cond delay="150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5</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Peek-a-Boo Shapes</a:t>
            </a:r>
            <a:endParaRPr lang="en-US" sz="8000" b="1"/>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a:solidFill>
                  <a:srgbClr val="0070C0"/>
                </a:solidFill>
              </a:rPr>
              <a:t>I’m going to show you a shape, but only for a second!  Use the listen, think, raise your hand, and wait for the snap procedure to name the shape.</a:t>
            </a:r>
          </a:p>
        </p:txBody>
      </p:sp>
      <p:pic>
        <p:nvPicPr>
          <p:cNvPr id="9" name="Picture 8"/>
          <p:cNvPicPr>
            <a:picLocks noChangeAspect="1"/>
          </p:cNvPicPr>
          <p:nvPr/>
        </p:nvPicPr>
        <p:blipFill>
          <a:blip r:embed="rId5"/>
          <a:stretch>
            <a:fillRect/>
          </a:stretch>
        </p:blipFill>
        <p:spPr>
          <a:xfrm>
            <a:off x="2597746" y="2055227"/>
            <a:ext cx="3819525" cy="2225426"/>
          </a:xfrm>
          <a:prstGeom prst="rect">
            <a:avLst/>
          </a:prstGeom>
        </p:spPr>
      </p:pic>
      <p:pic>
        <p:nvPicPr>
          <p:cNvPr id="16" name="Picture 15"/>
          <p:cNvPicPr>
            <a:picLocks noChangeAspect="1"/>
          </p:cNvPicPr>
          <p:nvPr/>
        </p:nvPicPr>
        <p:blipFill>
          <a:blip r:embed="rId4"/>
          <a:stretch>
            <a:fillRect/>
          </a:stretch>
        </p:blipFill>
        <p:spPr>
          <a:xfrm>
            <a:off x="6364733" y="4495801"/>
            <a:ext cx="2335086" cy="2118256"/>
          </a:xfrm>
          <a:prstGeom prst="rect">
            <a:avLst/>
          </a:prstGeom>
        </p:spPr>
      </p:pic>
    </p:spTree>
    <p:extLst>
      <p:ext uri="{BB962C8B-B14F-4D97-AF65-F5344CB8AC3E}">
        <p14:creationId xmlns:p14="http://schemas.microsoft.com/office/powerpoint/2010/main" val="6848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xit" presetSubtype="32" fill="hold" nodeType="withEffect">
                                  <p:stCondLst>
                                    <p:cond delay="1500"/>
                                  </p:stCondLst>
                                  <p:childTnLst>
                                    <p:anim calcmode="lin" valueType="num">
                                      <p:cBhvr>
                                        <p:cTn id="11" dur="500"/>
                                        <p:tgtEl>
                                          <p:spTgt spid="9"/>
                                        </p:tgtEl>
                                        <p:attrNameLst>
                                          <p:attrName>ppt_w</p:attrName>
                                        </p:attrNameLst>
                                      </p:cBhvr>
                                      <p:tavLst>
                                        <p:tav tm="0">
                                          <p:val>
                                            <p:strVal val="ppt_w"/>
                                          </p:val>
                                        </p:tav>
                                        <p:tav tm="100000">
                                          <p:val>
                                            <p:fltVal val="0"/>
                                          </p:val>
                                        </p:tav>
                                      </p:tavLst>
                                    </p:anim>
                                    <p:anim calcmode="lin" valueType="num">
                                      <p:cBhvr>
                                        <p:cTn id="12" dur="500"/>
                                        <p:tgtEl>
                                          <p:spTgt spid="9"/>
                                        </p:tgtEl>
                                        <p:attrNameLst>
                                          <p:attrName>ppt_h</p:attrName>
                                        </p:attrNameLst>
                                      </p:cBhvr>
                                      <p:tavLst>
                                        <p:tav tm="0">
                                          <p:val>
                                            <p:strVal val="ppt_h"/>
                                          </p:val>
                                        </p:tav>
                                        <p:tav tm="100000">
                                          <p:val>
                                            <p:fltVal val="0"/>
                                          </p:val>
                                        </p:tav>
                                      </p:tavLst>
                                    </p:anim>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5</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Peek-a-Boo Shapes</a:t>
            </a:r>
            <a:endParaRPr lang="en-US" sz="8000" b="1"/>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a:solidFill>
                  <a:srgbClr val="0070C0"/>
                </a:solidFill>
              </a:rPr>
              <a:t>I’m going to show you a shape, but only for a second!  Use the listen, think, raise your hand, and wait for the snap procedure to name the shape.</a:t>
            </a:r>
          </a:p>
        </p:txBody>
      </p:sp>
      <p:pic>
        <p:nvPicPr>
          <p:cNvPr id="4" name="Picture 3"/>
          <p:cNvPicPr>
            <a:picLocks noChangeAspect="1"/>
          </p:cNvPicPr>
          <p:nvPr/>
        </p:nvPicPr>
        <p:blipFill>
          <a:blip r:embed="rId5"/>
          <a:stretch>
            <a:fillRect/>
          </a:stretch>
        </p:blipFill>
        <p:spPr>
          <a:xfrm>
            <a:off x="3412332" y="2284690"/>
            <a:ext cx="2319338" cy="2288618"/>
          </a:xfrm>
          <a:prstGeom prst="rect">
            <a:avLst/>
          </a:prstGeom>
        </p:spPr>
      </p:pic>
      <p:pic>
        <p:nvPicPr>
          <p:cNvPr id="14" name="Picture 13"/>
          <p:cNvPicPr>
            <a:picLocks noChangeAspect="1"/>
          </p:cNvPicPr>
          <p:nvPr/>
        </p:nvPicPr>
        <p:blipFill>
          <a:blip r:embed="rId4"/>
          <a:stretch>
            <a:fillRect/>
          </a:stretch>
        </p:blipFill>
        <p:spPr>
          <a:xfrm>
            <a:off x="6364733" y="4495801"/>
            <a:ext cx="2335086" cy="2118256"/>
          </a:xfrm>
          <a:prstGeom prst="rect">
            <a:avLst/>
          </a:prstGeom>
        </p:spPr>
      </p:pic>
    </p:spTree>
    <p:extLst>
      <p:ext uri="{BB962C8B-B14F-4D97-AF65-F5344CB8AC3E}">
        <p14:creationId xmlns:p14="http://schemas.microsoft.com/office/powerpoint/2010/main" val="290496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xit" presetSubtype="32" fill="hold" nodeType="withEffect">
                                  <p:stCondLst>
                                    <p:cond delay="150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5</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Peek-a-Boo Shapes</a:t>
            </a:r>
            <a:endParaRPr lang="en-US" sz="8000" b="1"/>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a:solidFill>
                  <a:srgbClr val="0070C0"/>
                </a:solidFill>
              </a:rPr>
              <a:t>I’m going to show you a shape, but only for a second!  Use the listen, think, raise your hand, and wait for the snap procedure to name the shape.</a:t>
            </a:r>
          </a:p>
        </p:txBody>
      </p:sp>
      <p:pic>
        <p:nvPicPr>
          <p:cNvPr id="7" name="Picture 6"/>
          <p:cNvPicPr>
            <a:picLocks noChangeAspect="1"/>
          </p:cNvPicPr>
          <p:nvPr/>
        </p:nvPicPr>
        <p:blipFill>
          <a:blip r:embed="rId5"/>
          <a:stretch>
            <a:fillRect/>
          </a:stretch>
        </p:blipFill>
        <p:spPr>
          <a:xfrm>
            <a:off x="3405188" y="2016987"/>
            <a:ext cx="2333625" cy="2824024"/>
          </a:xfrm>
          <a:prstGeom prst="rect">
            <a:avLst/>
          </a:prstGeom>
        </p:spPr>
      </p:pic>
      <p:pic>
        <p:nvPicPr>
          <p:cNvPr id="14" name="Picture 13"/>
          <p:cNvPicPr>
            <a:picLocks noChangeAspect="1"/>
          </p:cNvPicPr>
          <p:nvPr/>
        </p:nvPicPr>
        <p:blipFill>
          <a:blip r:embed="rId4"/>
          <a:stretch>
            <a:fillRect/>
          </a:stretch>
        </p:blipFill>
        <p:spPr>
          <a:xfrm>
            <a:off x="6364733" y="4495801"/>
            <a:ext cx="2335086" cy="2118256"/>
          </a:xfrm>
          <a:prstGeom prst="rect">
            <a:avLst/>
          </a:prstGeom>
        </p:spPr>
      </p:pic>
    </p:spTree>
    <p:extLst>
      <p:ext uri="{BB962C8B-B14F-4D97-AF65-F5344CB8AC3E}">
        <p14:creationId xmlns:p14="http://schemas.microsoft.com/office/powerpoint/2010/main" val="323034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xit" presetSubtype="32" fill="hold" nodeType="withEffect">
                                  <p:stCondLst>
                                    <p:cond delay="150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5</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Peek-a-Boo Shapes</a:t>
            </a:r>
            <a:endParaRPr lang="en-US" sz="8000" b="1"/>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a:solidFill>
                  <a:srgbClr val="0070C0"/>
                </a:solidFill>
              </a:rPr>
              <a:t>I’m going to show you a shape, but only for a second!  Use the listen, think, raise your hand, and wait for the snap procedure to name the shape.</a:t>
            </a:r>
          </a:p>
        </p:txBody>
      </p:sp>
      <p:pic>
        <p:nvPicPr>
          <p:cNvPr id="4" name="Picture 3"/>
          <p:cNvPicPr>
            <a:picLocks noChangeAspect="1"/>
          </p:cNvPicPr>
          <p:nvPr/>
        </p:nvPicPr>
        <p:blipFill>
          <a:blip r:embed="rId5"/>
          <a:stretch>
            <a:fillRect/>
          </a:stretch>
        </p:blipFill>
        <p:spPr>
          <a:xfrm>
            <a:off x="3198013" y="2411205"/>
            <a:ext cx="2747976" cy="2428444"/>
          </a:xfrm>
          <a:prstGeom prst="rect">
            <a:avLst/>
          </a:prstGeom>
        </p:spPr>
      </p:pic>
      <p:pic>
        <p:nvPicPr>
          <p:cNvPr id="14" name="Picture 13"/>
          <p:cNvPicPr>
            <a:picLocks noChangeAspect="1"/>
          </p:cNvPicPr>
          <p:nvPr/>
        </p:nvPicPr>
        <p:blipFill>
          <a:blip r:embed="rId4"/>
          <a:stretch>
            <a:fillRect/>
          </a:stretch>
        </p:blipFill>
        <p:spPr>
          <a:xfrm>
            <a:off x="6364733" y="4495801"/>
            <a:ext cx="2335086" cy="2118256"/>
          </a:xfrm>
          <a:prstGeom prst="rect">
            <a:avLst/>
          </a:prstGeom>
        </p:spPr>
      </p:pic>
    </p:spTree>
    <p:extLst>
      <p:ext uri="{BB962C8B-B14F-4D97-AF65-F5344CB8AC3E}">
        <p14:creationId xmlns:p14="http://schemas.microsoft.com/office/powerpoint/2010/main" val="66391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xit" presetSubtype="32" fill="hold" nodeType="afterEffect">
                                  <p:stCondLst>
                                    <p:cond delay="1500"/>
                                  </p:stCondLst>
                                  <p:childTnLst>
                                    <p:anim calcmode="lin" valueType="num">
                                      <p:cBhvr>
                                        <p:cTn id="12" dur="500"/>
                                        <p:tgtEl>
                                          <p:spTgt spid="4"/>
                                        </p:tgtEl>
                                        <p:attrNameLst>
                                          <p:attrName>ppt_w</p:attrName>
                                        </p:attrNameLst>
                                      </p:cBhvr>
                                      <p:tavLst>
                                        <p:tav tm="0">
                                          <p:val>
                                            <p:strVal val="ppt_w"/>
                                          </p:val>
                                        </p:tav>
                                        <p:tav tm="100000">
                                          <p:val>
                                            <p:fltVal val="0"/>
                                          </p:val>
                                        </p:tav>
                                      </p:tavLst>
                                    </p:anim>
                                    <p:anim calcmode="lin" valueType="num">
                                      <p:cBhvr>
                                        <p:cTn id="13" dur="500"/>
                                        <p:tgtEl>
                                          <p:spTgt spid="4"/>
                                        </p:tgtEl>
                                        <p:attrNameLst>
                                          <p:attrName>ppt_h</p:attrName>
                                        </p:attrNameLst>
                                      </p:cBhvr>
                                      <p:tavLst>
                                        <p:tav tm="0">
                                          <p:val>
                                            <p:strVal val="ppt_h"/>
                                          </p:val>
                                        </p:tav>
                                        <p:tav tm="100000">
                                          <p:val>
                                            <p:fltVal val="0"/>
                                          </p:val>
                                        </p:tav>
                                      </p:tavLst>
                                    </p:anim>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5</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Peek-a-Boo Shapes</a:t>
            </a:r>
            <a:endParaRPr lang="en-US" sz="8000" b="1"/>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a:solidFill>
                  <a:srgbClr val="0070C0"/>
                </a:solidFill>
              </a:rPr>
              <a:t>I’m going to show you a shape, but only for a second!  Use the listen, think, raise your hand, and wait for the snap procedure to name the shape.</a:t>
            </a:r>
          </a:p>
        </p:txBody>
      </p:sp>
      <p:pic>
        <p:nvPicPr>
          <p:cNvPr id="7" name="Picture 6"/>
          <p:cNvPicPr>
            <a:picLocks noChangeAspect="1"/>
          </p:cNvPicPr>
          <p:nvPr/>
        </p:nvPicPr>
        <p:blipFill>
          <a:blip r:embed="rId5"/>
          <a:stretch>
            <a:fillRect/>
          </a:stretch>
        </p:blipFill>
        <p:spPr>
          <a:xfrm>
            <a:off x="3429001" y="2174457"/>
            <a:ext cx="2286000" cy="2300288"/>
          </a:xfrm>
          <a:prstGeom prst="rect">
            <a:avLst/>
          </a:prstGeom>
        </p:spPr>
      </p:pic>
      <p:pic>
        <p:nvPicPr>
          <p:cNvPr id="14" name="Picture 13"/>
          <p:cNvPicPr>
            <a:picLocks noChangeAspect="1"/>
          </p:cNvPicPr>
          <p:nvPr/>
        </p:nvPicPr>
        <p:blipFill>
          <a:blip r:embed="rId4"/>
          <a:stretch>
            <a:fillRect/>
          </a:stretch>
        </p:blipFill>
        <p:spPr>
          <a:xfrm>
            <a:off x="6364733" y="4495801"/>
            <a:ext cx="2335086" cy="2118256"/>
          </a:xfrm>
          <a:prstGeom prst="rect">
            <a:avLst/>
          </a:prstGeom>
        </p:spPr>
      </p:pic>
    </p:spTree>
    <p:extLst>
      <p:ext uri="{BB962C8B-B14F-4D97-AF65-F5344CB8AC3E}">
        <p14:creationId xmlns:p14="http://schemas.microsoft.com/office/powerpoint/2010/main" val="305303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xit" presetSubtype="32" fill="hold" nodeType="withEffect">
                                  <p:stCondLst>
                                    <p:cond delay="150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630295" y="1412835"/>
            <a:ext cx="7883411" cy="1938992"/>
          </a:xfrm>
          <a:prstGeom prst="rect">
            <a:avLst/>
          </a:prstGeom>
          <a:noFill/>
        </p:spPr>
        <p:txBody>
          <a:bodyPr wrap="square" rtlCol="0">
            <a:spAutoFit/>
          </a:bodyPr>
          <a:lstStyle/>
          <a:p>
            <a:pPr algn="ctr"/>
            <a:r>
              <a:rPr lang="en-US" sz="2000" b="1">
                <a:solidFill>
                  <a:srgbClr val="00359E"/>
                </a:solidFill>
              </a:rPr>
              <a:t>When the music starts, calmly walk around the room, visiting corners of the room until you and your classmates can make a group of 8 – don’t forget to count yourself!  How many can be in a group?  So if you go to a corner that already has 7 people there, can you stay?  What if there are already 8?   Remember to check all corners of the room.  See if we can all get into groups of 8 before the music stops!</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5</a:t>
            </a:r>
          </a:p>
          <a:p>
            <a:pPr algn="ctr"/>
            <a:r>
              <a:rPr lang="en-US" sz="1400"/>
              <a:t>Fluency</a:t>
            </a:r>
          </a:p>
        </p:txBody>
      </p:sp>
      <p:sp>
        <p:nvSpPr>
          <p:cNvPr id="15" name="TextBox 14"/>
          <p:cNvSpPr txBox="1"/>
          <p:nvPr/>
        </p:nvSpPr>
        <p:spPr>
          <a:xfrm>
            <a:off x="801618" y="775864"/>
            <a:ext cx="7467598" cy="523220"/>
          </a:xfrm>
          <a:prstGeom prst="rect">
            <a:avLst/>
          </a:prstGeom>
          <a:noFill/>
        </p:spPr>
        <p:txBody>
          <a:bodyPr wrap="square" rtlCol="0">
            <a:spAutoFit/>
          </a:bodyPr>
          <a:lstStyle/>
          <a:p>
            <a:pPr algn="ctr"/>
            <a:r>
              <a:rPr lang="en-US" sz="2800" b="1"/>
              <a:t>Groups of 8</a:t>
            </a:r>
            <a:endParaRPr lang="en-US" sz="8000" b="1"/>
          </a:p>
        </p:txBody>
      </p:sp>
      <p:pic>
        <p:nvPicPr>
          <p:cNvPr id="1026" name="Picture 2" descr="http://www.armoniamusicale.com/wp-content/uploads/tono-semitono-musica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39816">
            <a:off x="2514600" y="3292588"/>
            <a:ext cx="4114800" cy="294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55136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99642" y="3276600"/>
            <a:ext cx="2464289" cy="2824453"/>
          </a:xfrm>
          <a:prstGeom prst="rect">
            <a:avLst/>
          </a:prstGeom>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69917" y="381000"/>
            <a:ext cx="1596912" cy="307777"/>
          </a:xfrm>
          <a:prstGeom prst="rect">
            <a:avLst/>
          </a:prstGeom>
          <a:noFill/>
        </p:spPr>
        <p:txBody>
          <a:bodyPr wrap="none" rtlCol="0">
            <a:spAutoFit/>
          </a:bodyPr>
          <a:lstStyle/>
          <a:p>
            <a:r>
              <a:rPr lang="en-US" sz="1400"/>
              <a:t>Module 2, Lesson 5</a:t>
            </a:r>
          </a:p>
        </p:txBody>
      </p:sp>
      <p:sp>
        <p:nvSpPr>
          <p:cNvPr id="16" name="TextBox 15"/>
          <p:cNvSpPr txBox="1"/>
          <p:nvPr/>
        </p:nvSpPr>
        <p:spPr>
          <a:xfrm>
            <a:off x="743385" y="1252372"/>
            <a:ext cx="7570641" cy="1785104"/>
          </a:xfrm>
          <a:prstGeom prst="rect">
            <a:avLst/>
          </a:prstGeom>
          <a:noFill/>
        </p:spPr>
        <p:txBody>
          <a:bodyPr wrap="square" rtlCol="0">
            <a:spAutoFit/>
          </a:bodyPr>
          <a:lstStyle/>
          <a:p>
            <a:pPr algn="ctr"/>
            <a:r>
              <a:rPr lang="en-US" sz="2200" b="1"/>
              <a:t>Work with your partner.  Stand somewhere in the classroom so that you are facing a wall, but your partner is facing the other way.  Tell your partner several things that you think are behind you in the room.  Have him look to see if you are right.  When you are done, switch places with your partner.</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stretch>
            <a:fillRect/>
          </a:stretch>
        </p:blipFill>
        <p:spPr>
          <a:xfrm>
            <a:off x="4572000" y="3276600"/>
            <a:ext cx="1795895" cy="2824453"/>
          </a:xfrm>
          <a:prstGeom prst="rect">
            <a:avLst/>
          </a:prstGeom>
        </p:spPr>
      </p:pic>
    </p:spTree>
    <p:extLst>
      <p:ext uri="{BB962C8B-B14F-4D97-AF65-F5344CB8AC3E}">
        <p14:creationId xmlns:p14="http://schemas.microsoft.com/office/powerpoint/2010/main" val="193529069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5</a:t>
            </a:r>
          </a:p>
        </p:txBody>
      </p:sp>
      <p:sp>
        <p:nvSpPr>
          <p:cNvPr id="39" name="TextBox 38"/>
          <p:cNvSpPr txBox="1"/>
          <p:nvPr/>
        </p:nvSpPr>
        <p:spPr>
          <a:xfrm>
            <a:off x="926682" y="676192"/>
            <a:ext cx="7254142" cy="1200329"/>
          </a:xfrm>
          <a:prstGeom prst="rect">
            <a:avLst/>
          </a:prstGeom>
          <a:noFill/>
        </p:spPr>
        <p:txBody>
          <a:bodyPr wrap="square" rtlCol="0">
            <a:spAutoFit/>
          </a:bodyPr>
          <a:lstStyle/>
          <a:p>
            <a:pPr algn="ctr"/>
            <a:r>
              <a:rPr lang="en-US" sz="2400" b="1"/>
              <a:t>You have a new mystery bag!  Carefully shake your shapes onto your desk.  Work with your partner, and say the name of each shape.</a:t>
            </a:r>
          </a:p>
        </p:txBody>
      </p:sp>
      <p:pic>
        <p:nvPicPr>
          <p:cNvPr id="2" name="Picture 1"/>
          <p:cNvPicPr>
            <a:picLocks noChangeAspect="1"/>
          </p:cNvPicPr>
          <p:nvPr/>
        </p:nvPicPr>
        <p:blipFill>
          <a:blip r:embed="rId3"/>
          <a:stretch>
            <a:fillRect/>
          </a:stretch>
        </p:blipFill>
        <p:spPr>
          <a:xfrm>
            <a:off x="926682" y="1882915"/>
            <a:ext cx="1295400" cy="1201379"/>
          </a:xfrm>
          <a:prstGeom prst="rect">
            <a:avLst/>
          </a:prstGeom>
        </p:spPr>
      </p:pic>
      <p:pic>
        <p:nvPicPr>
          <p:cNvPr id="3" name="Picture 2"/>
          <p:cNvPicPr>
            <a:picLocks noChangeAspect="1"/>
          </p:cNvPicPr>
          <p:nvPr/>
        </p:nvPicPr>
        <p:blipFill>
          <a:blip r:embed="rId4"/>
          <a:stretch>
            <a:fillRect/>
          </a:stretch>
        </p:blipFill>
        <p:spPr>
          <a:xfrm>
            <a:off x="3168401" y="2282795"/>
            <a:ext cx="1107614" cy="1699058"/>
          </a:xfrm>
          <a:prstGeom prst="rect">
            <a:avLst/>
          </a:prstGeom>
        </p:spPr>
      </p:pic>
      <p:pic>
        <p:nvPicPr>
          <p:cNvPr id="6" name="Picture 5"/>
          <p:cNvPicPr>
            <a:picLocks noChangeAspect="1"/>
          </p:cNvPicPr>
          <p:nvPr/>
        </p:nvPicPr>
        <p:blipFill>
          <a:blip r:embed="rId5"/>
          <a:stretch>
            <a:fillRect/>
          </a:stretch>
        </p:blipFill>
        <p:spPr>
          <a:xfrm>
            <a:off x="5269263" y="4450806"/>
            <a:ext cx="1583009" cy="1509136"/>
          </a:xfrm>
          <a:prstGeom prst="rect">
            <a:avLst/>
          </a:prstGeom>
        </p:spPr>
      </p:pic>
      <p:pic>
        <p:nvPicPr>
          <p:cNvPr id="7" name="Picture 6"/>
          <p:cNvPicPr>
            <a:picLocks noChangeAspect="1"/>
          </p:cNvPicPr>
          <p:nvPr/>
        </p:nvPicPr>
        <p:blipFill>
          <a:blip r:embed="rId6"/>
          <a:stretch>
            <a:fillRect/>
          </a:stretch>
        </p:blipFill>
        <p:spPr>
          <a:xfrm>
            <a:off x="4986914" y="2141724"/>
            <a:ext cx="1095375" cy="1981200"/>
          </a:xfrm>
          <a:prstGeom prst="rect">
            <a:avLst/>
          </a:prstGeom>
        </p:spPr>
      </p:pic>
      <p:pic>
        <p:nvPicPr>
          <p:cNvPr id="8" name="Picture 7"/>
          <p:cNvPicPr>
            <a:picLocks noChangeAspect="1"/>
          </p:cNvPicPr>
          <p:nvPr/>
        </p:nvPicPr>
        <p:blipFill>
          <a:blip r:embed="rId7"/>
          <a:stretch>
            <a:fillRect/>
          </a:stretch>
        </p:blipFill>
        <p:spPr>
          <a:xfrm>
            <a:off x="6793188" y="2070287"/>
            <a:ext cx="1571625" cy="2124075"/>
          </a:xfrm>
          <a:prstGeom prst="rect">
            <a:avLst/>
          </a:prstGeom>
        </p:spPr>
      </p:pic>
      <p:pic>
        <p:nvPicPr>
          <p:cNvPr id="9" name="Picture 8"/>
          <p:cNvPicPr>
            <a:picLocks noChangeAspect="1"/>
          </p:cNvPicPr>
          <p:nvPr/>
        </p:nvPicPr>
        <p:blipFill>
          <a:blip r:embed="rId8"/>
          <a:stretch>
            <a:fillRect/>
          </a:stretch>
        </p:blipFill>
        <p:spPr>
          <a:xfrm>
            <a:off x="3313797" y="4714060"/>
            <a:ext cx="1171575" cy="1104900"/>
          </a:xfrm>
          <a:prstGeom prst="rect">
            <a:avLst/>
          </a:prstGeom>
        </p:spPr>
      </p:pic>
      <p:pic>
        <p:nvPicPr>
          <p:cNvPr id="10" name="Picture 9"/>
          <p:cNvPicPr>
            <a:picLocks noChangeAspect="1"/>
          </p:cNvPicPr>
          <p:nvPr/>
        </p:nvPicPr>
        <p:blipFill>
          <a:blip r:embed="rId9"/>
          <a:stretch>
            <a:fillRect/>
          </a:stretch>
        </p:blipFill>
        <p:spPr>
          <a:xfrm>
            <a:off x="1836644" y="3479893"/>
            <a:ext cx="1066800" cy="952500"/>
          </a:xfrm>
          <a:prstGeom prst="rect">
            <a:avLst/>
          </a:prstGeom>
        </p:spPr>
      </p:pic>
      <p:pic>
        <p:nvPicPr>
          <p:cNvPr id="11" name="Picture 10"/>
          <p:cNvPicPr>
            <a:picLocks noChangeAspect="1"/>
          </p:cNvPicPr>
          <p:nvPr/>
        </p:nvPicPr>
        <p:blipFill>
          <a:blip r:embed="rId10"/>
          <a:stretch>
            <a:fillRect/>
          </a:stretch>
        </p:blipFill>
        <p:spPr>
          <a:xfrm>
            <a:off x="7137178" y="5034446"/>
            <a:ext cx="1114425" cy="1009650"/>
          </a:xfrm>
          <a:prstGeom prst="rect">
            <a:avLst/>
          </a:prstGeom>
        </p:spPr>
      </p:pic>
      <p:pic>
        <p:nvPicPr>
          <p:cNvPr id="2054" name="Picture 6" descr="http://images.clipartpanda.com/kids-lunch-time-clipart-paper-sack-clipart.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268510" y="4580824"/>
            <a:ext cx="1785998" cy="205402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clker.com/cliparts/7/2/e/7/1375930515977128357Coloured%20question%20marks.svg.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0700" y="5323144"/>
            <a:ext cx="750841" cy="56938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18764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2185987" y="2095500"/>
            <a:ext cx="4772025" cy="2667000"/>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18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5</a:t>
            </a:r>
          </a:p>
        </p:txBody>
      </p:sp>
      <p:sp>
        <p:nvSpPr>
          <p:cNvPr id="39" name="TextBox 38"/>
          <p:cNvSpPr txBox="1"/>
          <p:nvPr/>
        </p:nvSpPr>
        <p:spPr>
          <a:xfrm rot="21067599">
            <a:off x="-85336" y="249876"/>
            <a:ext cx="2676492" cy="1077218"/>
          </a:xfrm>
          <a:prstGeom prst="rect">
            <a:avLst/>
          </a:prstGeom>
          <a:noFill/>
        </p:spPr>
        <p:txBody>
          <a:bodyPr wrap="square" rtlCol="0">
            <a:spAutoFit/>
          </a:bodyPr>
          <a:lstStyle/>
          <a:p>
            <a:pPr algn="ctr"/>
            <a:r>
              <a:rPr lang="en-US" sz="3200" b="1">
                <a:solidFill>
                  <a:srgbClr val="FF0000"/>
                </a:solidFill>
              </a:rPr>
              <a:t>Let’s play Simon Says!  </a:t>
            </a:r>
          </a:p>
        </p:txBody>
      </p:sp>
      <p:sp>
        <p:nvSpPr>
          <p:cNvPr id="5" name="TextBox 4"/>
          <p:cNvSpPr txBox="1"/>
          <p:nvPr/>
        </p:nvSpPr>
        <p:spPr>
          <a:xfrm>
            <a:off x="1283803" y="2089428"/>
            <a:ext cx="6677453" cy="1569660"/>
          </a:xfrm>
          <a:prstGeom prst="rect">
            <a:avLst/>
          </a:prstGeom>
          <a:noFill/>
        </p:spPr>
        <p:txBody>
          <a:bodyPr wrap="square" rtlCol="0">
            <a:spAutoFit/>
          </a:bodyPr>
          <a:lstStyle/>
          <a:p>
            <a:pPr algn="ctr"/>
            <a:r>
              <a:rPr lang="en-US" sz="3200" b="1"/>
              <a:t>I will describe a shape to you.  If I say, “Simon Says!” find the shape, hold it up, and freeze.</a:t>
            </a:r>
          </a:p>
        </p:txBody>
      </p:sp>
      <p:sp>
        <p:nvSpPr>
          <p:cNvPr id="17" name="TextBox 16"/>
          <p:cNvSpPr txBox="1"/>
          <p:nvPr/>
        </p:nvSpPr>
        <p:spPr>
          <a:xfrm>
            <a:off x="1283803" y="2241859"/>
            <a:ext cx="6677453" cy="1077218"/>
          </a:xfrm>
          <a:prstGeom prst="rect">
            <a:avLst/>
          </a:prstGeom>
          <a:noFill/>
        </p:spPr>
        <p:txBody>
          <a:bodyPr wrap="square" rtlCol="0">
            <a:spAutoFit/>
          </a:bodyPr>
          <a:lstStyle/>
          <a:p>
            <a:pPr algn="ctr"/>
            <a:r>
              <a:rPr lang="en-US" sz="3200" b="1"/>
              <a:t>Simon says hold up a shape that has four corners.</a:t>
            </a:r>
          </a:p>
        </p:txBody>
      </p:sp>
      <p:sp>
        <p:nvSpPr>
          <p:cNvPr id="18" name="TextBox 17"/>
          <p:cNvSpPr txBox="1"/>
          <p:nvPr/>
        </p:nvSpPr>
        <p:spPr>
          <a:xfrm>
            <a:off x="1283803" y="2241859"/>
            <a:ext cx="6677453" cy="1077218"/>
          </a:xfrm>
          <a:prstGeom prst="rect">
            <a:avLst/>
          </a:prstGeom>
          <a:noFill/>
        </p:spPr>
        <p:txBody>
          <a:bodyPr wrap="square" rtlCol="0">
            <a:spAutoFit/>
          </a:bodyPr>
          <a:lstStyle/>
          <a:p>
            <a:pPr algn="ctr"/>
            <a:r>
              <a:rPr lang="en-US" sz="3200" b="1"/>
              <a:t>Simon says hold up a shape that has no straight sides.</a:t>
            </a:r>
          </a:p>
        </p:txBody>
      </p:sp>
      <p:sp>
        <p:nvSpPr>
          <p:cNvPr id="20" name="TextBox 19"/>
          <p:cNvSpPr txBox="1"/>
          <p:nvPr/>
        </p:nvSpPr>
        <p:spPr>
          <a:xfrm>
            <a:off x="1283803" y="2257072"/>
            <a:ext cx="6677453" cy="1077218"/>
          </a:xfrm>
          <a:prstGeom prst="rect">
            <a:avLst/>
          </a:prstGeom>
          <a:noFill/>
        </p:spPr>
        <p:txBody>
          <a:bodyPr wrap="square" rtlCol="0">
            <a:spAutoFit/>
          </a:bodyPr>
          <a:lstStyle/>
          <a:p>
            <a:pPr algn="ctr"/>
            <a:r>
              <a:rPr lang="en-US" sz="3200" b="1"/>
              <a:t>Simon says hold up a shape that has one more than five sides.</a:t>
            </a:r>
          </a:p>
        </p:txBody>
      </p:sp>
      <p:sp>
        <p:nvSpPr>
          <p:cNvPr id="21" name="TextBox 20"/>
          <p:cNvSpPr txBox="1"/>
          <p:nvPr/>
        </p:nvSpPr>
        <p:spPr>
          <a:xfrm>
            <a:off x="1283801" y="2234814"/>
            <a:ext cx="6677453" cy="1077218"/>
          </a:xfrm>
          <a:prstGeom prst="rect">
            <a:avLst/>
          </a:prstGeom>
          <a:noFill/>
        </p:spPr>
        <p:txBody>
          <a:bodyPr wrap="square" rtlCol="0">
            <a:spAutoFit/>
          </a:bodyPr>
          <a:lstStyle/>
          <a:p>
            <a:pPr algn="ctr"/>
            <a:r>
              <a:rPr lang="en-US" sz="3200" b="1"/>
              <a:t>Hold up a shape that has four sides that are exactly the same.</a:t>
            </a:r>
          </a:p>
        </p:txBody>
      </p:sp>
      <p:sp>
        <p:nvSpPr>
          <p:cNvPr id="22" name="TextBox 21"/>
          <p:cNvSpPr txBox="1"/>
          <p:nvPr/>
        </p:nvSpPr>
        <p:spPr>
          <a:xfrm>
            <a:off x="1306992" y="2188286"/>
            <a:ext cx="6677453" cy="1077218"/>
          </a:xfrm>
          <a:prstGeom prst="rect">
            <a:avLst/>
          </a:prstGeom>
          <a:noFill/>
        </p:spPr>
        <p:txBody>
          <a:bodyPr wrap="square" rtlCol="0">
            <a:spAutoFit/>
          </a:bodyPr>
          <a:lstStyle/>
          <a:p>
            <a:pPr algn="ctr"/>
            <a:r>
              <a:rPr lang="en-US" sz="3200" b="1"/>
              <a:t>Simon says hold up a shape that has three corners and three sides.</a:t>
            </a:r>
          </a:p>
        </p:txBody>
      </p:sp>
      <p:sp>
        <p:nvSpPr>
          <p:cNvPr id="23" name="TextBox 22"/>
          <p:cNvSpPr txBox="1"/>
          <p:nvPr/>
        </p:nvSpPr>
        <p:spPr>
          <a:xfrm>
            <a:off x="1330181" y="2233429"/>
            <a:ext cx="6677453" cy="1077218"/>
          </a:xfrm>
          <a:prstGeom prst="rect">
            <a:avLst/>
          </a:prstGeom>
          <a:noFill/>
        </p:spPr>
        <p:txBody>
          <a:bodyPr wrap="square" rtlCol="0">
            <a:spAutoFit/>
          </a:bodyPr>
          <a:lstStyle/>
          <a:p>
            <a:pPr algn="ctr"/>
            <a:r>
              <a:rPr lang="en-US" sz="3200" b="1"/>
              <a:t>Hold up a shape that has six sides that are exactly the same.</a:t>
            </a:r>
          </a:p>
        </p:txBody>
      </p:sp>
      <p:pic>
        <p:nvPicPr>
          <p:cNvPr id="3078" name="Picture 6" descr="http://www.clipartkid.com/images/98/clip-art-images-speaker-stock-photos-clipart-speaker-pictures-SrcGBA-clip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06711" y="3677614"/>
            <a:ext cx="2753001" cy="28575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324600" y="3768402"/>
            <a:ext cx="1180131" cy="830997"/>
          </a:xfrm>
          <a:prstGeom prst="rect">
            <a:avLst/>
          </a:prstGeom>
          <a:noFill/>
        </p:spPr>
        <p:txBody>
          <a:bodyPr wrap="none" rtlCol="0">
            <a:spAutoFit/>
          </a:bodyPr>
          <a:lstStyle/>
          <a:p>
            <a:pPr algn="ctr"/>
            <a:r>
              <a:rPr lang="en-US" sz="2400" b="1">
                <a:latin typeface="Kristen ITC" panose="03050502040202030202" pitchFamily="66" charset="0"/>
              </a:rPr>
              <a:t>Simon </a:t>
            </a:r>
          </a:p>
          <a:p>
            <a:pPr algn="ctr"/>
            <a:r>
              <a:rPr lang="en-US" sz="2400" b="1">
                <a:latin typeface="Kristen ITC" panose="03050502040202030202" pitchFamily="66" charset="0"/>
              </a:rPr>
              <a:t>Says!</a:t>
            </a:r>
          </a:p>
        </p:txBody>
      </p:sp>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6573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1+ppt_w/2"/>
                                          </p:val>
                                        </p:tav>
                                      </p:tavLst>
                                    </p:anim>
                                    <p:anim calcmode="lin" valueType="num">
                                      <p:cBhvr additive="base">
                                        <p:cTn id="7" dur="500"/>
                                        <p:tgtEl>
                                          <p:spTgt spid="5"/>
                                        </p:tgtEl>
                                        <p:attrNameLst>
                                          <p:attrName>ppt_y</p:attrName>
                                        </p:attrNameLst>
                                      </p:cBhvr>
                                      <p:tavLst>
                                        <p:tav tm="0">
                                          <p:val>
                                            <p:strVal val="ppt_y"/>
                                          </p:val>
                                        </p:tav>
                                        <p:tav tm="100000">
                                          <p:val>
                                            <p:strVal val="ppt_y"/>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2" fill="hold" grpId="1" nodeType="clickEffect">
                                  <p:stCondLst>
                                    <p:cond delay="0"/>
                                  </p:stCondLst>
                                  <p:childTnLst>
                                    <p:anim calcmode="lin" valueType="num">
                                      <p:cBhvr additive="base">
                                        <p:cTn id="16" dur="500"/>
                                        <p:tgtEl>
                                          <p:spTgt spid="17"/>
                                        </p:tgtEl>
                                        <p:attrNameLst>
                                          <p:attrName>ppt_x</p:attrName>
                                        </p:attrNameLst>
                                      </p:cBhvr>
                                      <p:tavLst>
                                        <p:tav tm="0">
                                          <p:val>
                                            <p:strVal val="ppt_x"/>
                                          </p:val>
                                        </p:tav>
                                        <p:tav tm="100000">
                                          <p:val>
                                            <p:strVal val="1+ppt_w/2"/>
                                          </p:val>
                                        </p:tav>
                                      </p:tavLst>
                                    </p:anim>
                                    <p:anim calcmode="lin" valueType="num">
                                      <p:cBhvr additive="base">
                                        <p:cTn id="17" dur="500"/>
                                        <p:tgtEl>
                                          <p:spTgt spid="17"/>
                                        </p:tgtEl>
                                        <p:attrNameLst>
                                          <p:attrName>ppt_y</p:attrName>
                                        </p:attrNameLst>
                                      </p:cBhvr>
                                      <p:tavLst>
                                        <p:tav tm="0">
                                          <p:val>
                                            <p:strVal val="ppt_y"/>
                                          </p:val>
                                        </p:tav>
                                        <p:tav tm="100000">
                                          <p:val>
                                            <p:strVal val="ppt_y"/>
                                          </p:val>
                                        </p:tav>
                                      </p:tavLst>
                                    </p:anim>
                                    <p:set>
                                      <p:cBhvr>
                                        <p:cTn id="18" dur="1" fill="hold">
                                          <p:stCondLst>
                                            <p:cond delay="499"/>
                                          </p:stCondLst>
                                        </p:cTn>
                                        <p:tgtEl>
                                          <p:spTgt spid="17"/>
                                        </p:tgtEl>
                                        <p:attrNameLst>
                                          <p:attrName>style.visibility</p:attrName>
                                        </p:attrNameLst>
                                      </p:cBhvr>
                                      <p:to>
                                        <p:strVal val="hidden"/>
                                      </p:to>
                                    </p:set>
                                  </p:childTnLst>
                                </p:cTn>
                              </p:par>
                              <p:par>
                                <p:cTn id="19" presetID="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2" fill="hold" grpId="1" nodeType="clickEffect">
                                  <p:stCondLst>
                                    <p:cond delay="0"/>
                                  </p:stCondLst>
                                  <p:childTnLst>
                                    <p:anim calcmode="lin" valueType="num">
                                      <p:cBhvr additive="base">
                                        <p:cTn id="26" dur="500"/>
                                        <p:tgtEl>
                                          <p:spTgt spid="18"/>
                                        </p:tgtEl>
                                        <p:attrNameLst>
                                          <p:attrName>ppt_x</p:attrName>
                                        </p:attrNameLst>
                                      </p:cBhvr>
                                      <p:tavLst>
                                        <p:tav tm="0">
                                          <p:val>
                                            <p:strVal val="ppt_x"/>
                                          </p:val>
                                        </p:tav>
                                        <p:tav tm="100000">
                                          <p:val>
                                            <p:strVal val="1+ppt_w/2"/>
                                          </p:val>
                                        </p:tav>
                                      </p:tavLst>
                                    </p:anim>
                                    <p:anim calcmode="lin" valueType="num">
                                      <p:cBhvr additive="base">
                                        <p:cTn id="27" dur="500"/>
                                        <p:tgtEl>
                                          <p:spTgt spid="18"/>
                                        </p:tgtEl>
                                        <p:attrNameLst>
                                          <p:attrName>ppt_y</p:attrName>
                                        </p:attrNameLst>
                                      </p:cBhvr>
                                      <p:tavLst>
                                        <p:tav tm="0">
                                          <p:val>
                                            <p:strVal val="ppt_y"/>
                                          </p:val>
                                        </p:tav>
                                        <p:tav tm="100000">
                                          <p:val>
                                            <p:strVal val="ppt_y"/>
                                          </p:val>
                                        </p:tav>
                                      </p:tavLst>
                                    </p:anim>
                                    <p:set>
                                      <p:cBhvr>
                                        <p:cTn id="28" dur="1" fill="hold">
                                          <p:stCondLst>
                                            <p:cond delay="499"/>
                                          </p:stCondLst>
                                        </p:cTn>
                                        <p:tgtEl>
                                          <p:spTgt spid="18"/>
                                        </p:tgtEl>
                                        <p:attrNameLst>
                                          <p:attrName>style.visibility</p:attrName>
                                        </p:attrNameLst>
                                      </p:cBhvr>
                                      <p:to>
                                        <p:strVal val="hidden"/>
                                      </p:to>
                                    </p:set>
                                  </p:childTnLst>
                                </p:cTn>
                              </p:par>
                              <p:par>
                                <p:cTn id="29" presetID="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2" fill="hold" grpId="1" nodeType="clickEffect">
                                  <p:stCondLst>
                                    <p:cond delay="0"/>
                                  </p:stCondLst>
                                  <p:childTnLst>
                                    <p:anim calcmode="lin" valueType="num">
                                      <p:cBhvr additive="base">
                                        <p:cTn id="36" dur="500"/>
                                        <p:tgtEl>
                                          <p:spTgt spid="20"/>
                                        </p:tgtEl>
                                        <p:attrNameLst>
                                          <p:attrName>ppt_x</p:attrName>
                                        </p:attrNameLst>
                                      </p:cBhvr>
                                      <p:tavLst>
                                        <p:tav tm="0">
                                          <p:val>
                                            <p:strVal val="ppt_x"/>
                                          </p:val>
                                        </p:tav>
                                        <p:tav tm="100000">
                                          <p:val>
                                            <p:strVal val="1+ppt_w/2"/>
                                          </p:val>
                                        </p:tav>
                                      </p:tavLst>
                                    </p:anim>
                                    <p:anim calcmode="lin" valueType="num">
                                      <p:cBhvr additive="base">
                                        <p:cTn id="37" dur="500"/>
                                        <p:tgtEl>
                                          <p:spTgt spid="20"/>
                                        </p:tgtEl>
                                        <p:attrNameLst>
                                          <p:attrName>ppt_y</p:attrName>
                                        </p:attrNameLst>
                                      </p:cBhvr>
                                      <p:tavLst>
                                        <p:tav tm="0">
                                          <p:val>
                                            <p:strVal val="ppt_y"/>
                                          </p:val>
                                        </p:tav>
                                        <p:tav tm="100000">
                                          <p:val>
                                            <p:strVal val="ppt_y"/>
                                          </p:val>
                                        </p:tav>
                                      </p:tavLst>
                                    </p:anim>
                                    <p:set>
                                      <p:cBhvr>
                                        <p:cTn id="38" dur="1" fill="hold">
                                          <p:stCondLst>
                                            <p:cond delay="499"/>
                                          </p:stCondLst>
                                        </p:cTn>
                                        <p:tgtEl>
                                          <p:spTgt spid="20"/>
                                        </p:tgtEl>
                                        <p:attrNameLst>
                                          <p:attrName>style.visibility</p:attrName>
                                        </p:attrNameLst>
                                      </p:cBhvr>
                                      <p:to>
                                        <p:strVal val="hidden"/>
                                      </p:to>
                                    </p:set>
                                  </p:childTnLst>
                                </p:cTn>
                              </p:par>
                              <p:par>
                                <p:cTn id="39" presetID="2" presetClass="entr" presetSubtype="8"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0-#ppt_w/2"/>
                                          </p:val>
                                        </p:tav>
                                        <p:tav tm="100000">
                                          <p:val>
                                            <p:strVal val="#ppt_x"/>
                                          </p:val>
                                        </p:tav>
                                      </p:tavLst>
                                    </p:anim>
                                    <p:anim calcmode="lin" valueType="num">
                                      <p:cBhvr additive="base">
                                        <p:cTn id="4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xit" presetSubtype="2" fill="hold" grpId="1" nodeType="clickEffect">
                                  <p:stCondLst>
                                    <p:cond delay="0"/>
                                  </p:stCondLst>
                                  <p:childTnLst>
                                    <p:anim calcmode="lin" valueType="num">
                                      <p:cBhvr additive="base">
                                        <p:cTn id="46" dur="500"/>
                                        <p:tgtEl>
                                          <p:spTgt spid="21"/>
                                        </p:tgtEl>
                                        <p:attrNameLst>
                                          <p:attrName>ppt_x</p:attrName>
                                        </p:attrNameLst>
                                      </p:cBhvr>
                                      <p:tavLst>
                                        <p:tav tm="0">
                                          <p:val>
                                            <p:strVal val="ppt_x"/>
                                          </p:val>
                                        </p:tav>
                                        <p:tav tm="100000">
                                          <p:val>
                                            <p:strVal val="1+ppt_w/2"/>
                                          </p:val>
                                        </p:tav>
                                      </p:tavLst>
                                    </p:anim>
                                    <p:anim calcmode="lin" valueType="num">
                                      <p:cBhvr additive="base">
                                        <p:cTn id="47" dur="500"/>
                                        <p:tgtEl>
                                          <p:spTgt spid="21"/>
                                        </p:tgtEl>
                                        <p:attrNameLst>
                                          <p:attrName>ppt_y</p:attrName>
                                        </p:attrNameLst>
                                      </p:cBhvr>
                                      <p:tavLst>
                                        <p:tav tm="0">
                                          <p:val>
                                            <p:strVal val="ppt_y"/>
                                          </p:val>
                                        </p:tav>
                                        <p:tav tm="100000">
                                          <p:val>
                                            <p:strVal val="ppt_y"/>
                                          </p:val>
                                        </p:tav>
                                      </p:tavLst>
                                    </p:anim>
                                    <p:set>
                                      <p:cBhvr>
                                        <p:cTn id="48" dur="1" fill="hold">
                                          <p:stCondLst>
                                            <p:cond delay="499"/>
                                          </p:stCondLst>
                                        </p:cTn>
                                        <p:tgtEl>
                                          <p:spTgt spid="21"/>
                                        </p:tgtEl>
                                        <p:attrNameLst>
                                          <p:attrName>style.visibility</p:attrName>
                                        </p:attrNameLst>
                                      </p:cBhvr>
                                      <p:to>
                                        <p:strVal val="hidden"/>
                                      </p:to>
                                    </p:set>
                                  </p:childTnLst>
                                </p:cTn>
                              </p:par>
                              <p:par>
                                <p:cTn id="49" presetID="2" presetClass="entr" presetSubtype="8"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0-#ppt_w/2"/>
                                          </p:val>
                                        </p:tav>
                                        <p:tav tm="100000">
                                          <p:val>
                                            <p:strVal val="#ppt_x"/>
                                          </p:val>
                                        </p:tav>
                                      </p:tavLst>
                                    </p:anim>
                                    <p:anim calcmode="lin" valueType="num">
                                      <p:cBhvr additive="base">
                                        <p:cTn id="5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xit" presetSubtype="2" fill="hold" grpId="1" nodeType="clickEffect">
                                  <p:stCondLst>
                                    <p:cond delay="0"/>
                                  </p:stCondLst>
                                  <p:childTnLst>
                                    <p:anim calcmode="lin" valueType="num">
                                      <p:cBhvr additive="base">
                                        <p:cTn id="56" dur="500"/>
                                        <p:tgtEl>
                                          <p:spTgt spid="22"/>
                                        </p:tgtEl>
                                        <p:attrNameLst>
                                          <p:attrName>ppt_x</p:attrName>
                                        </p:attrNameLst>
                                      </p:cBhvr>
                                      <p:tavLst>
                                        <p:tav tm="0">
                                          <p:val>
                                            <p:strVal val="ppt_x"/>
                                          </p:val>
                                        </p:tav>
                                        <p:tav tm="100000">
                                          <p:val>
                                            <p:strVal val="1+ppt_w/2"/>
                                          </p:val>
                                        </p:tav>
                                      </p:tavLst>
                                    </p:anim>
                                    <p:anim calcmode="lin" valueType="num">
                                      <p:cBhvr additive="base">
                                        <p:cTn id="57" dur="500"/>
                                        <p:tgtEl>
                                          <p:spTgt spid="22"/>
                                        </p:tgtEl>
                                        <p:attrNameLst>
                                          <p:attrName>ppt_y</p:attrName>
                                        </p:attrNameLst>
                                      </p:cBhvr>
                                      <p:tavLst>
                                        <p:tav tm="0">
                                          <p:val>
                                            <p:strVal val="ppt_y"/>
                                          </p:val>
                                        </p:tav>
                                        <p:tav tm="100000">
                                          <p:val>
                                            <p:strVal val="ppt_y"/>
                                          </p:val>
                                        </p:tav>
                                      </p:tavLst>
                                    </p:anim>
                                    <p:set>
                                      <p:cBhvr>
                                        <p:cTn id="58" dur="1" fill="hold">
                                          <p:stCondLst>
                                            <p:cond delay="499"/>
                                          </p:stCondLst>
                                        </p:cTn>
                                        <p:tgtEl>
                                          <p:spTgt spid="22"/>
                                        </p:tgtEl>
                                        <p:attrNameLst>
                                          <p:attrName>style.visibility</p:attrName>
                                        </p:attrNameLst>
                                      </p:cBhvr>
                                      <p:to>
                                        <p:strVal val="hidden"/>
                                      </p:to>
                                    </p:set>
                                  </p:childTnLst>
                                </p:cTn>
                              </p:par>
                              <p:par>
                                <p:cTn id="59" presetID="2" presetClass="entr" presetSubtype="8"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0-#ppt_w/2"/>
                                          </p:val>
                                        </p:tav>
                                        <p:tav tm="100000">
                                          <p:val>
                                            <p:strVal val="#ppt_x"/>
                                          </p:val>
                                        </p:tav>
                                      </p:tavLst>
                                    </p:anim>
                                    <p:anim calcmode="lin" valueType="num">
                                      <p:cBhvr additive="base">
                                        <p:cTn id="6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17" grpId="1"/>
      <p:bldP spid="18" grpId="0"/>
      <p:bldP spid="18" grpId="1"/>
      <p:bldP spid="20" grpId="0"/>
      <p:bldP spid="20" grpId="1"/>
      <p:bldP spid="21" grpId="0"/>
      <p:bldP spid="21" grpId="1"/>
      <p:bldP spid="22" grpId="0"/>
      <p:bldP spid="22" grpId="1"/>
      <p:bldP spid="23"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5</a:t>
            </a:r>
          </a:p>
        </p:txBody>
      </p:sp>
      <p:sp>
        <p:nvSpPr>
          <p:cNvPr id="39" name="TextBox 38"/>
          <p:cNvSpPr txBox="1"/>
          <p:nvPr/>
        </p:nvSpPr>
        <p:spPr>
          <a:xfrm>
            <a:off x="926682" y="946947"/>
            <a:ext cx="7254142" cy="1938992"/>
          </a:xfrm>
          <a:prstGeom prst="rect">
            <a:avLst/>
          </a:prstGeom>
          <a:noFill/>
        </p:spPr>
        <p:txBody>
          <a:bodyPr wrap="square" rtlCol="0">
            <a:spAutoFit/>
          </a:bodyPr>
          <a:lstStyle/>
          <a:p>
            <a:pPr algn="ctr"/>
            <a:r>
              <a:rPr lang="en-US" sz="2400" b="1"/>
              <a:t>Now, put all of your shapes in a row on top of your desk.  We are going to play our game in a different way.  I am going to ask you to arrange your shapes in certain ways.  Listen carefully, and don’t forget to listen for “Simon Says!”</a:t>
            </a:r>
          </a:p>
        </p:txBody>
      </p:sp>
      <p:pic>
        <p:nvPicPr>
          <p:cNvPr id="4098" name="Picture 2" descr="https://media.licdn.com/mpr/mpr/p/4/005/0b6/27c/0eca5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968" y="3175419"/>
            <a:ext cx="5563570" cy="31882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15172264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5</a:t>
            </a:r>
          </a:p>
        </p:txBody>
      </p:sp>
      <p:sp>
        <p:nvSpPr>
          <p:cNvPr id="39" name="TextBox 38"/>
          <p:cNvSpPr txBox="1"/>
          <p:nvPr/>
        </p:nvSpPr>
        <p:spPr>
          <a:xfrm>
            <a:off x="944929" y="1416944"/>
            <a:ext cx="7254142" cy="954107"/>
          </a:xfrm>
          <a:prstGeom prst="rect">
            <a:avLst/>
          </a:prstGeom>
          <a:noFill/>
        </p:spPr>
        <p:txBody>
          <a:bodyPr wrap="square" rtlCol="0">
            <a:spAutoFit/>
          </a:bodyPr>
          <a:lstStyle/>
          <a:p>
            <a:pPr algn="ctr"/>
            <a:r>
              <a:rPr lang="en-US" sz="2800" b="1"/>
              <a:t>Simon says put a shape with one less than four sides in the middle of your desk.</a:t>
            </a:r>
          </a:p>
        </p:txBody>
      </p:sp>
      <p:pic>
        <p:nvPicPr>
          <p:cNvPr id="4098" name="Picture 2" descr="https://media.licdn.com/mpr/mpr/p/4/005/0b6/27c/0eca5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968" y="3175419"/>
            <a:ext cx="5563570" cy="31882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72923526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5</a:t>
            </a:r>
          </a:p>
        </p:txBody>
      </p:sp>
      <p:sp>
        <p:nvSpPr>
          <p:cNvPr id="39" name="TextBox 38"/>
          <p:cNvSpPr txBox="1"/>
          <p:nvPr/>
        </p:nvSpPr>
        <p:spPr>
          <a:xfrm>
            <a:off x="944929" y="1416944"/>
            <a:ext cx="7254142" cy="954107"/>
          </a:xfrm>
          <a:prstGeom prst="rect">
            <a:avLst/>
          </a:prstGeom>
          <a:noFill/>
        </p:spPr>
        <p:txBody>
          <a:bodyPr wrap="square" rtlCol="0">
            <a:spAutoFit/>
          </a:bodyPr>
          <a:lstStyle/>
          <a:p>
            <a:pPr algn="ctr"/>
            <a:r>
              <a:rPr lang="en-US" sz="2800" b="1"/>
              <a:t>Simon says put a shape made with a curved line </a:t>
            </a:r>
            <a:r>
              <a:rPr lang="en-US" sz="2800" b="1" u="sng"/>
              <a:t>beside</a:t>
            </a:r>
            <a:r>
              <a:rPr lang="en-US" sz="2800" b="1"/>
              <a:t> that shape.</a:t>
            </a:r>
          </a:p>
        </p:txBody>
      </p:sp>
      <p:pic>
        <p:nvPicPr>
          <p:cNvPr id="4098" name="Picture 2" descr="https://media.licdn.com/mpr/mpr/p/4/005/0b6/27c/0eca5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968" y="3175419"/>
            <a:ext cx="5563570" cy="31882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16564068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5</a:t>
            </a:r>
          </a:p>
        </p:txBody>
      </p:sp>
      <p:sp>
        <p:nvSpPr>
          <p:cNvPr id="39" name="TextBox 38"/>
          <p:cNvSpPr txBox="1"/>
          <p:nvPr/>
        </p:nvSpPr>
        <p:spPr>
          <a:xfrm>
            <a:off x="944929" y="1416944"/>
            <a:ext cx="7254142" cy="954107"/>
          </a:xfrm>
          <a:prstGeom prst="rect">
            <a:avLst/>
          </a:prstGeom>
          <a:noFill/>
        </p:spPr>
        <p:txBody>
          <a:bodyPr wrap="square" rtlCol="0">
            <a:spAutoFit/>
          </a:bodyPr>
          <a:lstStyle/>
          <a:p>
            <a:pPr algn="ctr"/>
            <a:r>
              <a:rPr lang="en-US" sz="2800" b="1"/>
              <a:t>Simon says put a shape with only one L-corner </a:t>
            </a:r>
            <a:r>
              <a:rPr lang="en-US" sz="2800" b="1" u="sng"/>
              <a:t>next to</a:t>
            </a:r>
            <a:r>
              <a:rPr lang="en-US" sz="2800" b="1"/>
              <a:t> the shape with a curved line.</a:t>
            </a:r>
          </a:p>
        </p:txBody>
      </p:sp>
      <p:pic>
        <p:nvPicPr>
          <p:cNvPr id="4098" name="Picture 2" descr="https://media.licdn.com/mpr/mpr/p/4/005/0b6/27c/0eca5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968" y="3175419"/>
            <a:ext cx="5563570" cy="31882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95897595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5</a:t>
            </a:r>
          </a:p>
        </p:txBody>
      </p:sp>
      <p:sp>
        <p:nvSpPr>
          <p:cNvPr id="39" name="TextBox 38"/>
          <p:cNvSpPr txBox="1"/>
          <p:nvPr/>
        </p:nvSpPr>
        <p:spPr>
          <a:xfrm>
            <a:off x="944929" y="1524000"/>
            <a:ext cx="7254142" cy="523220"/>
          </a:xfrm>
          <a:prstGeom prst="rect">
            <a:avLst/>
          </a:prstGeom>
          <a:noFill/>
        </p:spPr>
        <p:txBody>
          <a:bodyPr wrap="square" rtlCol="0">
            <a:spAutoFit/>
          </a:bodyPr>
          <a:lstStyle/>
          <a:p>
            <a:pPr algn="ctr"/>
            <a:r>
              <a:rPr lang="en-US" sz="2800" b="1"/>
              <a:t>Put a shape with six corners </a:t>
            </a:r>
            <a:r>
              <a:rPr lang="en-US" sz="2800" b="1" u="sng"/>
              <a:t>next to</a:t>
            </a:r>
            <a:r>
              <a:rPr lang="en-US" sz="2800" b="1"/>
              <a:t> that shape.</a:t>
            </a:r>
          </a:p>
        </p:txBody>
      </p:sp>
      <p:pic>
        <p:nvPicPr>
          <p:cNvPr id="4098" name="Picture 2" descr="https://media.licdn.com/mpr/mpr/p/4/005/0b6/27c/0eca5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968" y="3175419"/>
            <a:ext cx="5563570" cy="31882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69980097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5</a:t>
            </a:r>
          </a:p>
        </p:txBody>
      </p:sp>
      <p:sp>
        <p:nvSpPr>
          <p:cNvPr id="39" name="TextBox 38"/>
          <p:cNvSpPr txBox="1"/>
          <p:nvPr/>
        </p:nvSpPr>
        <p:spPr>
          <a:xfrm>
            <a:off x="1524000" y="2063740"/>
            <a:ext cx="6096000" cy="954107"/>
          </a:xfrm>
          <a:prstGeom prst="rect">
            <a:avLst/>
          </a:prstGeom>
          <a:noFill/>
        </p:spPr>
        <p:txBody>
          <a:bodyPr wrap="square" rtlCol="0">
            <a:spAutoFit/>
          </a:bodyPr>
          <a:lstStyle/>
          <a:p>
            <a:pPr algn="ctr"/>
            <a:r>
              <a:rPr lang="en-US" sz="2800" b="1"/>
              <a:t>Simon says put a curved shape </a:t>
            </a:r>
            <a:r>
              <a:rPr lang="en-US" sz="2800" b="1" u="sng"/>
              <a:t>below</a:t>
            </a:r>
            <a:r>
              <a:rPr lang="en-US" sz="2800" b="1"/>
              <a:t> your chair.</a:t>
            </a:r>
          </a:p>
        </p:txBody>
      </p:sp>
      <p:sp>
        <p:nvSpPr>
          <p:cNvPr id="2" name="TextBox 1"/>
          <p:cNvSpPr txBox="1"/>
          <p:nvPr/>
        </p:nvSpPr>
        <p:spPr>
          <a:xfrm rot="21093470">
            <a:off x="63116" y="373151"/>
            <a:ext cx="2667000" cy="830997"/>
          </a:xfrm>
          <a:prstGeom prst="rect">
            <a:avLst/>
          </a:prstGeom>
          <a:noFill/>
        </p:spPr>
        <p:txBody>
          <a:bodyPr wrap="square" rtlCol="0">
            <a:spAutoFit/>
          </a:bodyPr>
          <a:lstStyle/>
          <a:p>
            <a:pPr algn="ctr"/>
            <a:r>
              <a:rPr lang="en-US" sz="2400" b="1">
                <a:solidFill>
                  <a:srgbClr val="FF0000"/>
                </a:solidFill>
              </a:rPr>
              <a:t>Now, listen to these directions!</a:t>
            </a:r>
          </a:p>
        </p:txBody>
      </p:sp>
      <p:pic>
        <p:nvPicPr>
          <p:cNvPr id="5122" name="Picture 2" descr="http://magoosh.com/toefl/files/2015/02/TOEFL-listening-hu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857435"/>
            <a:ext cx="3631121" cy="263861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07264312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5</a:t>
            </a:r>
          </a:p>
        </p:txBody>
      </p:sp>
      <p:sp>
        <p:nvSpPr>
          <p:cNvPr id="39" name="TextBox 38"/>
          <p:cNvSpPr txBox="1"/>
          <p:nvPr/>
        </p:nvSpPr>
        <p:spPr>
          <a:xfrm>
            <a:off x="1524000" y="2063740"/>
            <a:ext cx="6096000" cy="954107"/>
          </a:xfrm>
          <a:prstGeom prst="rect">
            <a:avLst/>
          </a:prstGeom>
          <a:noFill/>
        </p:spPr>
        <p:txBody>
          <a:bodyPr wrap="square" rtlCol="0">
            <a:spAutoFit/>
          </a:bodyPr>
          <a:lstStyle/>
          <a:p>
            <a:pPr algn="ctr"/>
            <a:r>
              <a:rPr lang="en-US" sz="2800" b="1"/>
              <a:t>Simon says hold your square </a:t>
            </a:r>
            <a:r>
              <a:rPr lang="en-US" sz="2800" b="1" u="sng"/>
              <a:t>above</a:t>
            </a:r>
            <a:r>
              <a:rPr lang="en-US" sz="2800" b="1"/>
              <a:t> your head.</a:t>
            </a:r>
          </a:p>
        </p:txBody>
      </p:sp>
      <p:pic>
        <p:nvPicPr>
          <p:cNvPr id="5122" name="Picture 2" descr="http://magoosh.com/toefl/files/2015/02/TOEFL-listening-hu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857435"/>
            <a:ext cx="3631121" cy="26386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73314039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5</a:t>
            </a:r>
          </a:p>
        </p:txBody>
      </p:sp>
      <p:sp>
        <p:nvSpPr>
          <p:cNvPr id="39" name="TextBox 38"/>
          <p:cNvSpPr txBox="1"/>
          <p:nvPr/>
        </p:nvSpPr>
        <p:spPr>
          <a:xfrm>
            <a:off x="1524000" y="2063740"/>
            <a:ext cx="6096000" cy="523220"/>
          </a:xfrm>
          <a:prstGeom prst="rect">
            <a:avLst/>
          </a:prstGeom>
          <a:noFill/>
        </p:spPr>
        <p:txBody>
          <a:bodyPr wrap="square" rtlCol="0">
            <a:spAutoFit/>
          </a:bodyPr>
          <a:lstStyle/>
          <a:p>
            <a:pPr algn="ctr"/>
            <a:r>
              <a:rPr lang="en-US" sz="2800" b="1"/>
              <a:t>Simon says hold it </a:t>
            </a:r>
            <a:r>
              <a:rPr lang="en-US" sz="2800" b="1" u="sng"/>
              <a:t>behind</a:t>
            </a:r>
            <a:r>
              <a:rPr lang="en-US" sz="2800" b="1"/>
              <a:t> your friend.</a:t>
            </a:r>
          </a:p>
        </p:txBody>
      </p:sp>
      <p:pic>
        <p:nvPicPr>
          <p:cNvPr id="5122" name="Picture 2" descr="http://magoosh.com/toefl/files/2015/02/TOEFL-listening-hu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857435"/>
            <a:ext cx="3631121" cy="26386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21611898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5</a:t>
            </a:r>
          </a:p>
        </p:txBody>
      </p:sp>
      <p:sp>
        <p:nvSpPr>
          <p:cNvPr id="39" name="TextBox 38"/>
          <p:cNvSpPr txBox="1"/>
          <p:nvPr/>
        </p:nvSpPr>
        <p:spPr>
          <a:xfrm>
            <a:off x="1524000" y="2063740"/>
            <a:ext cx="6096000" cy="523220"/>
          </a:xfrm>
          <a:prstGeom prst="rect">
            <a:avLst/>
          </a:prstGeom>
          <a:noFill/>
        </p:spPr>
        <p:txBody>
          <a:bodyPr wrap="square" rtlCol="0">
            <a:spAutoFit/>
          </a:bodyPr>
          <a:lstStyle/>
          <a:p>
            <a:pPr algn="ctr"/>
            <a:r>
              <a:rPr lang="en-US" sz="2800" b="1"/>
              <a:t>Put a square </a:t>
            </a:r>
            <a:r>
              <a:rPr lang="en-US" sz="2800" b="1" u="sng"/>
              <a:t>in front</a:t>
            </a:r>
            <a:r>
              <a:rPr lang="en-US" sz="2800" b="1"/>
              <a:t> of you.</a:t>
            </a:r>
          </a:p>
        </p:txBody>
      </p:sp>
      <p:pic>
        <p:nvPicPr>
          <p:cNvPr id="5122" name="Picture 2" descr="http://magoosh.com/toefl/files/2015/02/TOEFL-listening-hu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857435"/>
            <a:ext cx="3631121" cy="26386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167743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F1F2E-4079-47B0-9869-8AE2DA070A94}"/>
              </a:ext>
            </a:extLst>
          </p:cNvPr>
          <p:cNvSpPr>
            <a:spLocks noGrp="1"/>
          </p:cNvSpPr>
          <p:nvPr>
            <p:ph type="title"/>
          </p:nvPr>
        </p:nvSpPr>
        <p:spPr>
          <a:xfrm>
            <a:off x="289016" y="857251"/>
            <a:ext cx="7886700" cy="994172"/>
          </a:xfrm>
        </p:spPr>
        <p:txBody>
          <a:bodyPr/>
          <a:lstStyle/>
          <a:p>
            <a:r>
              <a:rPr lang="en-US"/>
              <a:t>MATH LESSON</a:t>
            </a:r>
          </a:p>
        </p:txBody>
      </p:sp>
      <p:sp>
        <p:nvSpPr>
          <p:cNvPr id="3" name="Content Placeholder 2">
            <a:extLst>
              <a:ext uri="{FF2B5EF4-FFF2-40B4-BE49-F238E27FC236}">
                <a16:creationId xmlns:a16="http://schemas.microsoft.com/office/drawing/2014/main" id="{34BBA9F1-8606-444C-A363-2B71564D3074}"/>
              </a:ext>
            </a:extLst>
          </p:cNvPr>
          <p:cNvSpPr>
            <a:spLocks noGrp="1"/>
          </p:cNvSpPr>
          <p:nvPr>
            <p:ph idx="1"/>
          </p:nvPr>
        </p:nvSpPr>
        <p:spPr>
          <a:xfrm>
            <a:off x="628650" y="1496803"/>
            <a:ext cx="7886700" cy="3263504"/>
          </a:xfrm>
        </p:spPr>
        <p:txBody>
          <a:bodyPr/>
          <a:lstStyle/>
          <a:p>
            <a:pPr marL="0" indent="0">
              <a:buNone/>
            </a:pPr>
            <a:r>
              <a:rPr lang="en-US" sz="3300" b="1">
                <a:latin typeface="KG Miss Kindergarten" panose="02000000000000000000" pitchFamily="2" charset="0"/>
              </a:rPr>
              <a:t>I can sort shapes by curvy or straight features.</a:t>
            </a:r>
          </a:p>
        </p:txBody>
      </p:sp>
      <p:sp>
        <p:nvSpPr>
          <p:cNvPr id="5" name="TextBox 4">
            <a:extLst>
              <a:ext uri="{FF2B5EF4-FFF2-40B4-BE49-F238E27FC236}">
                <a16:creationId xmlns:a16="http://schemas.microsoft.com/office/drawing/2014/main" id="{0BE386B3-1000-4639-825D-2843C2F180C2}"/>
              </a:ext>
            </a:extLst>
          </p:cNvPr>
          <p:cNvSpPr txBox="1"/>
          <p:nvPr/>
        </p:nvSpPr>
        <p:spPr>
          <a:xfrm>
            <a:off x="4493079" y="272411"/>
            <a:ext cx="4572000" cy="300082"/>
          </a:xfrm>
          <a:prstGeom prst="rect">
            <a:avLst/>
          </a:prstGeom>
          <a:noFill/>
        </p:spPr>
        <p:txBody>
          <a:bodyPr wrap="square">
            <a:spAutoFit/>
          </a:bodyPr>
          <a:lstStyle/>
          <a:p>
            <a:pPr defTabSz="685800"/>
            <a:r>
              <a:rPr lang="en-US" sz="1350">
                <a:solidFill>
                  <a:prstClr val="black"/>
                </a:solidFill>
                <a:latin typeface="Calibri" panose="020F0502020204030204"/>
                <a:hlinkClick r:id="rId3"/>
              </a:rPr>
              <a:t>2D Shapes I Know- (song for kids) - YouTube</a:t>
            </a:r>
            <a:endParaRPr lang="en-US" sz="1350">
              <a:solidFill>
                <a:prstClr val="black"/>
              </a:solidFill>
              <a:latin typeface="Calibri" panose="020F0502020204030204"/>
            </a:endParaRPr>
          </a:p>
        </p:txBody>
      </p:sp>
      <p:pic>
        <p:nvPicPr>
          <p:cNvPr id="6" name="Online Media 5" title="2D Shapes I Know- (song for kids)">
            <a:hlinkClick r:id="" action="ppaction://media"/>
            <a:extLst>
              <a:ext uri="{FF2B5EF4-FFF2-40B4-BE49-F238E27FC236}">
                <a16:creationId xmlns:a16="http://schemas.microsoft.com/office/drawing/2014/main" id="{F6043930-2D8F-4B2D-B000-687FF11B89D6}"/>
              </a:ext>
            </a:extLst>
          </p:cNvPr>
          <p:cNvPicPr>
            <a:picLocks noRot="1" noChangeAspect="1"/>
          </p:cNvPicPr>
          <p:nvPr>
            <a:videoFile r:link="rId1"/>
          </p:nvPr>
        </p:nvPicPr>
        <p:blipFill>
          <a:blip r:embed="rId4"/>
          <a:stretch>
            <a:fillRect/>
          </a:stretch>
        </p:blipFill>
        <p:spPr>
          <a:xfrm>
            <a:off x="1335772" y="2490975"/>
            <a:ext cx="6839944" cy="3864568"/>
          </a:xfrm>
          <a:prstGeom prst="rect">
            <a:avLst/>
          </a:prstGeom>
        </p:spPr>
      </p:pic>
    </p:spTree>
    <p:extLst>
      <p:ext uri="{BB962C8B-B14F-4D97-AF65-F5344CB8AC3E}">
        <p14:creationId xmlns:p14="http://schemas.microsoft.com/office/powerpoint/2010/main" val="366917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307181" y="258567"/>
            <a:ext cx="8529638" cy="413141"/>
          </a:xfrm>
          <a:prstGeom prst="rect">
            <a:avLst/>
          </a:prstGeom>
        </p:spPr>
      </p:pic>
      <p:pic>
        <p:nvPicPr>
          <p:cNvPr id="7" name="Picture 6"/>
          <p:cNvPicPr>
            <a:picLocks noChangeAspect="1"/>
          </p:cNvPicPr>
          <p:nvPr/>
        </p:nvPicPr>
        <p:blipFill>
          <a:blip r:embed="rId4"/>
          <a:stretch>
            <a:fillRect/>
          </a:stretch>
        </p:blipFill>
        <p:spPr>
          <a:xfrm>
            <a:off x="1793081" y="689043"/>
            <a:ext cx="5557838" cy="5939588"/>
          </a:xfrm>
          <a:prstGeom prst="rect">
            <a:avLst/>
          </a:prstGeom>
        </p:spPr>
      </p:pic>
    </p:spTree>
    <p:extLst>
      <p:ext uri="{BB962C8B-B14F-4D97-AF65-F5344CB8AC3E}">
        <p14:creationId xmlns:p14="http://schemas.microsoft.com/office/powerpoint/2010/main" val="162244592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71600" y="4678363"/>
            <a:ext cx="6556644" cy="2021836"/>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4"/>
          <a:stretch>
            <a:fillRect/>
          </a:stretch>
        </p:blipFill>
        <p:spPr>
          <a:xfrm>
            <a:off x="307181" y="258567"/>
            <a:ext cx="8529638" cy="413141"/>
          </a:xfrm>
          <a:prstGeom prst="rect">
            <a:avLst/>
          </a:prstGeom>
        </p:spPr>
      </p:pic>
      <p:pic>
        <p:nvPicPr>
          <p:cNvPr id="8" name="Picture 7"/>
          <p:cNvPicPr>
            <a:picLocks noChangeAspect="1"/>
          </p:cNvPicPr>
          <p:nvPr/>
        </p:nvPicPr>
        <p:blipFill>
          <a:blip r:embed="rId5"/>
          <a:stretch>
            <a:fillRect/>
          </a:stretch>
        </p:blipFill>
        <p:spPr>
          <a:xfrm>
            <a:off x="2536422" y="2388491"/>
            <a:ext cx="962025" cy="866775"/>
          </a:xfrm>
          <a:prstGeom prst="rect">
            <a:avLst/>
          </a:prstGeom>
        </p:spPr>
      </p:pic>
      <p:pic>
        <p:nvPicPr>
          <p:cNvPr id="9" name="Picture 8"/>
          <p:cNvPicPr>
            <a:picLocks noChangeAspect="1"/>
          </p:cNvPicPr>
          <p:nvPr/>
        </p:nvPicPr>
        <p:blipFill>
          <a:blip r:embed="rId6"/>
          <a:stretch>
            <a:fillRect/>
          </a:stretch>
        </p:blipFill>
        <p:spPr>
          <a:xfrm>
            <a:off x="3783147" y="968571"/>
            <a:ext cx="866775" cy="857250"/>
          </a:xfrm>
          <a:prstGeom prst="rect">
            <a:avLst/>
          </a:prstGeom>
        </p:spPr>
      </p:pic>
      <p:pic>
        <p:nvPicPr>
          <p:cNvPr id="10" name="Picture 9"/>
          <p:cNvPicPr>
            <a:picLocks noChangeAspect="1"/>
          </p:cNvPicPr>
          <p:nvPr/>
        </p:nvPicPr>
        <p:blipFill>
          <a:blip r:embed="rId7"/>
          <a:stretch>
            <a:fillRect/>
          </a:stretch>
        </p:blipFill>
        <p:spPr>
          <a:xfrm>
            <a:off x="5782757" y="2395354"/>
            <a:ext cx="809625" cy="885825"/>
          </a:xfrm>
          <a:prstGeom prst="rect">
            <a:avLst/>
          </a:prstGeom>
        </p:spPr>
      </p:pic>
      <p:pic>
        <p:nvPicPr>
          <p:cNvPr id="11" name="Picture 10"/>
          <p:cNvPicPr>
            <a:picLocks noChangeAspect="1"/>
          </p:cNvPicPr>
          <p:nvPr/>
        </p:nvPicPr>
        <p:blipFill>
          <a:blip r:embed="rId8"/>
          <a:stretch>
            <a:fillRect/>
          </a:stretch>
        </p:blipFill>
        <p:spPr>
          <a:xfrm>
            <a:off x="4193343" y="3682206"/>
            <a:ext cx="866775" cy="847725"/>
          </a:xfrm>
          <a:prstGeom prst="rect">
            <a:avLst/>
          </a:prstGeom>
        </p:spPr>
      </p:pic>
      <p:pic>
        <p:nvPicPr>
          <p:cNvPr id="12" name="Picture 11"/>
          <p:cNvPicPr>
            <a:picLocks noChangeAspect="1"/>
          </p:cNvPicPr>
          <p:nvPr/>
        </p:nvPicPr>
        <p:blipFill>
          <a:blip r:embed="rId9"/>
          <a:stretch>
            <a:fillRect/>
          </a:stretch>
        </p:blipFill>
        <p:spPr>
          <a:xfrm>
            <a:off x="6856981" y="2200275"/>
            <a:ext cx="762000" cy="1323975"/>
          </a:xfrm>
          <a:prstGeom prst="rect">
            <a:avLst/>
          </a:prstGeom>
        </p:spPr>
      </p:pic>
      <p:pic>
        <p:nvPicPr>
          <p:cNvPr id="13" name="Picture 12"/>
          <p:cNvPicPr>
            <a:picLocks noChangeAspect="1"/>
          </p:cNvPicPr>
          <p:nvPr/>
        </p:nvPicPr>
        <p:blipFill>
          <a:blip r:embed="rId10"/>
          <a:stretch>
            <a:fillRect/>
          </a:stretch>
        </p:blipFill>
        <p:spPr>
          <a:xfrm>
            <a:off x="4746600" y="844746"/>
            <a:ext cx="762000" cy="1104900"/>
          </a:xfrm>
          <a:prstGeom prst="rect">
            <a:avLst/>
          </a:prstGeom>
        </p:spPr>
      </p:pic>
      <p:pic>
        <p:nvPicPr>
          <p:cNvPr id="2" name="Picture 1"/>
          <p:cNvPicPr>
            <a:picLocks noChangeAspect="1"/>
          </p:cNvPicPr>
          <p:nvPr/>
        </p:nvPicPr>
        <p:blipFill>
          <a:blip r:embed="rId11"/>
          <a:stretch>
            <a:fillRect/>
          </a:stretch>
        </p:blipFill>
        <p:spPr>
          <a:xfrm>
            <a:off x="3630747" y="2152284"/>
            <a:ext cx="2038350" cy="1371966"/>
          </a:xfrm>
          <a:prstGeom prst="rect">
            <a:avLst/>
          </a:prstGeom>
        </p:spPr>
      </p:pic>
    </p:spTree>
    <p:extLst>
      <p:ext uri="{BB962C8B-B14F-4D97-AF65-F5344CB8AC3E}">
        <p14:creationId xmlns:p14="http://schemas.microsoft.com/office/powerpoint/2010/main" val="69256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899" y="4114800"/>
            <a:ext cx="1441675" cy="17287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119290" y="1696305"/>
            <a:ext cx="6908731" cy="1407153"/>
          </a:xfrm>
          <a:prstGeom prst="rect">
            <a:avLst/>
          </a:prstGeom>
        </p:spPr>
      </p:pic>
    </p:spTree>
    <p:extLst>
      <p:ext uri="{BB962C8B-B14F-4D97-AF65-F5344CB8AC3E}">
        <p14:creationId xmlns:p14="http://schemas.microsoft.com/office/powerpoint/2010/main" val="312810537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093428"/>
          </a:xfrm>
          <a:prstGeom prst="rect">
            <a:avLst/>
          </a:prstGeom>
          <a:noFill/>
        </p:spPr>
        <p:txBody>
          <a:bodyPr wrap="square" rtlCol="0">
            <a:spAutoFit/>
          </a:bodyPr>
          <a:lstStyle/>
          <a:p>
            <a:pPr algn="ctr"/>
            <a:r>
              <a:rPr lang="en-US" sz="4800" b="1">
                <a:latin typeface="Kristen ITC" panose="03050502040202030202" pitchFamily="66" charset="0"/>
              </a:rPr>
              <a:t>Lesson 6</a:t>
            </a:r>
          </a:p>
          <a:p>
            <a:pPr algn="ctr"/>
            <a:endParaRPr lang="en-US" sz="1400">
              <a:latin typeface="Kristen ITC" panose="03050502040202030202" pitchFamily="66" charset="0"/>
            </a:endParaRPr>
          </a:p>
          <a:p>
            <a:pPr algn="ctr"/>
            <a:endParaRPr lang="en-US" sz="1400">
              <a:latin typeface="Kristen ITC" panose="03050502040202030202" pitchFamily="66" charset="0"/>
            </a:endParaRPr>
          </a:p>
          <a:p>
            <a:pPr algn="ctr"/>
            <a:endParaRPr lang="en-US" sz="1400">
              <a:latin typeface="Kristen ITC" panose="03050502040202030202" pitchFamily="66" charset="0"/>
            </a:endParaRPr>
          </a:p>
          <a:p>
            <a:pPr algn="ctr"/>
            <a:endParaRPr lang="en-US" sz="1400">
              <a:latin typeface="Kristen ITC" panose="03050502040202030202" pitchFamily="66" charset="0"/>
            </a:endParaRPr>
          </a:p>
          <a:p>
            <a:pPr algn="ctr"/>
            <a:r>
              <a:rPr lang="en-US" sz="4000">
                <a:latin typeface="Kristen ITC" panose="03050502040202030202" pitchFamily="66" charset="0"/>
              </a:rPr>
              <a:t>I can find and describe             solid shapes.</a:t>
            </a:r>
          </a:p>
          <a:p>
            <a:pPr algn="ctr"/>
            <a:endParaRPr lang="en-US" sz="2400">
              <a:latin typeface="Kristen ITC" panose="03050502040202030202" pitchFamily="66" charset="0"/>
            </a:endParaRPr>
          </a:p>
          <a:p>
            <a:pPr algn="ctr"/>
            <a:endParaRPr lang="en-US" sz="24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57202138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6</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Beep Number</a:t>
            </a:r>
            <a:endParaRPr lang="en-US" sz="8000" b="1"/>
          </a:p>
        </p:txBody>
      </p:sp>
      <p:sp>
        <p:nvSpPr>
          <p:cNvPr id="14" name="TextBox 13"/>
          <p:cNvSpPr txBox="1"/>
          <p:nvPr/>
        </p:nvSpPr>
        <p:spPr>
          <a:xfrm>
            <a:off x="612775" y="1158114"/>
            <a:ext cx="7921625" cy="707886"/>
          </a:xfrm>
          <a:prstGeom prst="rect">
            <a:avLst/>
          </a:prstGeom>
          <a:noFill/>
        </p:spPr>
        <p:txBody>
          <a:bodyPr wrap="square" rtlCol="0">
            <a:spAutoFit/>
          </a:bodyPr>
          <a:lstStyle/>
          <a:p>
            <a:pPr algn="ctr"/>
            <a:r>
              <a:rPr lang="en-US" sz="2000" b="1">
                <a:solidFill>
                  <a:srgbClr val="0000CC"/>
                </a:solidFill>
              </a:rPr>
              <a:t>Listen carefully while I count.  Instead of saying a number, I’ll say </a:t>
            </a:r>
            <a:r>
              <a:rPr lang="en-US" sz="2000" b="1" i="1">
                <a:solidFill>
                  <a:srgbClr val="0000CC"/>
                </a:solidFill>
              </a:rPr>
              <a:t>beep</a:t>
            </a:r>
            <a:r>
              <a:rPr lang="en-US" sz="2000" b="1">
                <a:solidFill>
                  <a:srgbClr val="0000CC"/>
                </a:solidFill>
              </a:rPr>
              <a:t>. When you know what the beep number is, raise your hand.</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149" y="2167399"/>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60375" y="3158183"/>
            <a:ext cx="7467598" cy="1015663"/>
          </a:xfrm>
          <a:prstGeom prst="rect">
            <a:avLst/>
          </a:prstGeom>
          <a:noFill/>
        </p:spPr>
        <p:txBody>
          <a:bodyPr wrap="square" rtlCol="0">
            <a:spAutoFit/>
          </a:bodyPr>
          <a:lstStyle/>
          <a:p>
            <a:pPr algn="ctr"/>
            <a:r>
              <a:rPr lang="en-US" sz="6000" b="1"/>
              <a:t>5, beep, 7</a:t>
            </a:r>
            <a:endParaRPr lang="en-US" sz="19900" b="1"/>
          </a:p>
        </p:txBody>
      </p:sp>
      <p:pic>
        <p:nvPicPr>
          <p:cNvPr id="12290" name="Picture 2" descr="http://worldartsme.com/images/car-beep-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598669"/>
            <a:ext cx="1901825" cy="190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74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6</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Beep Number</a:t>
            </a:r>
            <a:endParaRPr lang="en-US" sz="8000" b="1"/>
          </a:p>
        </p:txBody>
      </p:sp>
      <p:sp>
        <p:nvSpPr>
          <p:cNvPr id="14" name="TextBox 13"/>
          <p:cNvSpPr txBox="1"/>
          <p:nvPr/>
        </p:nvSpPr>
        <p:spPr>
          <a:xfrm>
            <a:off x="612775" y="1158114"/>
            <a:ext cx="7921625" cy="707886"/>
          </a:xfrm>
          <a:prstGeom prst="rect">
            <a:avLst/>
          </a:prstGeom>
          <a:noFill/>
        </p:spPr>
        <p:txBody>
          <a:bodyPr wrap="square" rtlCol="0">
            <a:spAutoFit/>
          </a:bodyPr>
          <a:lstStyle/>
          <a:p>
            <a:pPr algn="ctr"/>
            <a:r>
              <a:rPr lang="en-US" sz="2000" b="1">
                <a:solidFill>
                  <a:srgbClr val="0000CC"/>
                </a:solidFill>
              </a:rPr>
              <a:t>Listen carefully while I count.  Instead of saying a number, I’ll say </a:t>
            </a:r>
            <a:r>
              <a:rPr lang="en-US" sz="2000" b="1" i="1">
                <a:solidFill>
                  <a:srgbClr val="0000CC"/>
                </a:solidFill>
              </a:rPr>
              <a:t>beep</a:t>
            </a:r>
            <a:r>
              <a:rPr lang="en-US" sz="2000" b="1">
                <a:solidFill>
                  <a:srgbClr val="0000CC"/>
                </a:solidFill>
              </a:rPr>
              <a:t>. When you know what the beep number is, raise your hand.</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149" y="2167399"/>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60375" y="3158183"/>
            <a:ext cx="7467598" cy="1015663"/>
          </a:xfrm>
          <a:prstGeom prst="rect">
            <a:avLst/>
          </a:prstGeom>
          <a:noFill/>
        </p:spPr>
        <p:txBody>
          <a:bodyPr wrap="square" rtlCol="0">
            <a:spAutoFit/>
          </a:bodyPr>
          <a:lstStyle/>
          <a:p>
            <a:pPr algn="ctr"/>
            <a:r>
              <a:rPr lang="en-US" sz="6000" b="1"/>
              <a:t>7, beep, 5</a:t>
            </a:r>
            <a:endParaRPr lang="en-US" sz="19900" b="1"/>
          </a:p>
        </p:txBody>
      </p:sp>
      <p:pic>
        <p:nvPicPr>
          <p:cNvPr id="12290" name="Picture 2" descr="http://worldartsme.com/images/car-beep-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598669"/>
            <a:ext cx="1901825" cy="190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68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6</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Beep Number</a:t>
            </a:r>
            <a:endParaRPr lang="en-US" sz="8000" b="1"/>
          </a:p>
        </p:txBody>
      </p:sp>
      <p:sp>
        <p:nvSpPr>
          <p:cNvPr id="14" name="TextBox 13"/>
          <p:cNvSpPr txBox="1"/>
          <p:nvPr/>
        </p:nvSpPr>
        <p:spPr>
          <a:xfrm>
            <a:off x="612775" y="1158114"/>
            <a:ext cx="7921625" cy="707886"/>
          </a:xfrm>
          <a:prstGeom prst="rect">
            <a:avLst/>
          </a:prstGeom>
          <a:noFill/>
        </p:spPr>
        <p:txBody>
          <a:bodyPr wrap="square" rtlCol="0">
            <a:spAutoFit/>
          </a:bodyPr>
          <a:lstStyle/>
          <a:p>
            <a:pPr algn="ctr"/>
            <a:r>
              <a:rPr lang="en-US" sz="2000" b="1">
                <a:solidFill>
                  <a:srgbClr val="0000CC"/>
                </a:solidFill>
              </a:rPr>
              <a:t>Listen carefully while I count.  Instead of saying a number, I’ll say </a:t>
            </a:r>
            <a:r>
              <a:rPr lang="en-US" sz="2000" b="1" i="1">
                <a:solidFill>
                  <a:srgbClr val="0000CC"/>
                </a:solidFill>
              </a:rPr>
              <a:t>beep</a:t>
            </a:r>
            <a:r>
              <a:rPr lang="en-US" sz="2000" b="1">
                <a:solidFill>
                  <a:srgbClr val="0000CC"/>
                </a:solidFill>
              </a:rPr>
              <a:t>. When you know what the beep number is, raise your hand.</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149" y="2167399"/>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60375" y="3158183"/>
            <a:ext cx="7467598" cy="1015663"/>
          </a:xfrm>
          <a:prstGeom prst="rect">
            <a:avLst/>
          </a:prstGeom>
          <a:noFill/>
        </p:spPr>
        <p:txBody>
          <a:bodyPr wrap="square" rtlCol="0">
            <a:spAutoFit/>
          </a:bodyPr>
          <a:lstStyle/>
          <a:p>
            <a:pPr algn="ctr"/>
            <a:r>
              <a:rPr lang="en-US" sz="6000" b="1"/>
              <a:t>6, 7, beep</a:t>
            </a:r>
            <a:endParaRPr lang="en-US" sz="19900" b="1"/>
          </a:p>
        </p:txBody>
      </p:sp>
      <p:pic>
        <p:nvPicPr>
          <p:cNvPr id="12290" name="Picture 2" descr="http://worldartsme.com/images/car-beep-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598669"/>
            <a:ext cx="1901825" cy="190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26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6</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Beep Number</a:t>
            </a:r>
            <a:endParaRPr lang="en-US" sz="8000" b="1"/>
          </a:p>
        </p:txBody>
      </p:sp>
      <p:sp>
        <p:nvSpPr>
          <p:cNvPr id="14" name="TextBox 13"/>
          <p:cNvSpPr txBox="1"/>
          <p:nvPr/>
        </p:nvSpPr>
        <p:spPr>
          <a:xfrm>
            <a:off x="612775" y="1158114"/>
            <a:ext cx="7921625" cy="707886"/>
          </a:xfrm>
          <a:prstGeom prst="rect">
            <a:avLst/>
          </a:prstGeom>
          <a:noFill/>
        </p:spPr>
        <p:txBody>
          <a:bodyPr wrap="square" rtlCol="0">
            <a:spAutoFit/>
          </a:bodyPr>
          <a:lstStyle/>
          <a:p>
            <a:pPr algn="ctr"/>
            <a:r>
              <a:rPr lang="en-US" sz="2000" b="1">
                <a:solidFill>
                  <a:srgbClr val="0000CC"/>
                </a:solidFill>
              </a:rPr>
              <a:t>Listen carefully while I count.  Instead of saying a number, I’ll say </a:t>
            </a:r>
            <a:r>
              <a:rPr lang="en-US" sz="2000" b="1" i="1">
                <a:solidFill>
                  <a:srgbClr val="0000CC"/>
                </a:solidFill>
              </a:rPr>
              <a:t>beep</a:t>
            </a:r>
            <a:r>
              <a:rPr lang="en-US" sz="2000" b="1">
                <a:solidFill>
                  <a:srgbClr val="0000CC"/>
                </a:solidFill>
              </a:rPr>
              <a:t>. When you know what the beep number is, raise your hand.</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149" y="2167399"/>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60375" y="3158183"/>
            <a:ext cx="7467598" cy="1015663"/>
          </a:xfrm>
          <a:prstGeom prst="rect">
            <a:avLst/>
          </a:prstGeom>
          <a:noFill/>
        </p:spPr>
        <p:txBody>
          <a:bodyPr wrap="square" rtlCol="0">
            <a:spAutoFit/>
          </a:bodyPr>
          <a:lstStyle/>
          <a:p>
            <a:pPr algn="ctr"/>
            <a:r>
              <a:rPr lang="en-US" sz="6000" b="1"/>
              <a:t>beep, 7, 6</a:t>
            </a:r>
            <a:endParaRPr lang="en-US" sz="19900" b="1"/>
          </a:p>
        </p:txBody>
      </p:sp>
      <p:pic>
        <p:nvPicPr>
          <p:cNvPr id="12290" name="Picture 2" descr="http://worldartsme.com/images/car-beep-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598669"/>
            <a:ext cx="1901825" cy="190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57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6</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Beep Number</a:t>
            </a:r>
            <a:endParaRPr lang="en-US" sz="8000" b="1"/>
          </a:p>
        </p:txBody>
      </p:sp>
      <p:sp>
        <p:nvSpPr>
          <p:cNvPr id="14" name="TextBox 13"/>
          <p:cNvSpPr txBox="1"/>
          <p:nvPr/>
        </p:nvSpPr>
        <p:spPr>
          <a:xfrm>
            <a:off x="612775" y="1158114"/>
            <a:ext cx="7921625" cy="707886"/>
          </a:xfrm>
          <a:prstGeom prst="rect">
            <a:avLst/>
          </a:prstGeom>
          <a:noFill/>
        </p:spPr>
        <p:txBody>
          <a:bodyPr wrap="square" rtlCol="0">
            <a:spAutoFit/>
          </a:bodyPr>
          <a:lstStyle/>
          <a:p>
            <a:pPr algn="ctr"/>
            <a:r>
              <a:rPr lang="en-US" sz="2000" b="1">
                <a:solidFill>
                  <a:srgbClr val="0000CC"/>
                </a:solidFill>
              </a:rPr>
              <a:t>Listen carefully while I count.  Instead of saying a number, I’ll say </a:t>
            </a:r>
            <a:r>
              <a:rPr lang="en-US" sz="2000" b="1" i="1">
                <a:solidFill>
                  <a:srgbClr val="0000CC"/>
                </a:solidFill>
              </a:rPr>
              <a:t>beep</a:t>
            </a:r>
            <a:r>
              <a:rPr lang="en-US" sz="2000" b="1">
                <a:solidFill>
                  <a:srgbClr val="0000CC"/>
                </a:solidFill>
              </a:rPr>
              <a:t>. When you know what the beep number is, raise your hand.</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149" y="2167399"/>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67749" y="3245529"/>
            <a:ext cx="7467598" cy="830997"/>
          </a:xfrm>
          <a:prstGeom prst="rect">
            <a:avLst/>
          </a:prstGeom>
          <a:noFill/>
        </p:spPr>
        <p:txBody>
          <a:bodyPr wrap="square" rtlCol="0">
            <a:spAutoFit/>
          </a:bodyPr>
          <a:lstStyle/>
          <a:p>
            <a:pPr algn="ctr"/>
            <a:r>
              <a:rPr lang="en-US" sz="4800" b="1"/>
              <a:t>7, 8, beep, 10</a:t>
            </a:r>
            <a:endParaRPr lang="en-US" sz="13800" b="1"/>
          </a:p>
        </p:txBody>
      </p:sp>
      <p:pic>
        <p:nvPicPr>
          <p:cNvPr id="12290" name="Picture 2" descr="http://worldartsme.com/images/car-beep-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598669"/>
            <a:ext cx="1901825" cy="190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23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6</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Beep Number</a:t>
            </a:r>
            <a:endParaRPr lang="en-US" sz="8000" b="1"/>
          </a:p>
        </p:txBody>
      </p:sp>
      <p:sp>
        <p:nvSpPr>
          <p:cNvPr id="14" name="TextBox 13"/>
          <p:cNvSpPr txBox="1"/>
          <p:nvPr/>
        </p:nvSpPr>
        <p:spPr>
          <a:xfrm>
            <a:off x="612775" y="1158114"/>
            <a:ext cx="7921625" cy="707886"/>
          </a:xfrm>
          <a:prstGeom prst="rect">
            <a:avLst/>
          </a:prstGeom>
          <a:noFill/>
        </p:spPr>
        <p:txBody>
          <a:bodyPr wrap="square" rtlCol="0">
            <a:spAutoFit/>
          </a:bodyPr>
          <a:lstStyle/>
          <a:p>
            <a:pPr algn="ctr"/>
            <a:r>
              <a:rPr lang="en-US" sz="2000" b="1">
                <a:solidFill>
                  <a:srgbClr val="0000CC"/>
                </a:solidFill>
              </a:rPr>
              <a:t>Listen carefully while I count.  Instead of saying a number, I’ll say </a:t>
            </a:r>
            <a:r>
              <a:rPr lang="en-US" sz="2000" b="1" i="1">
                <a:solidFill>
                  <a:srgbClr val="0000CC"/>
                </a:solidFill>
              </a:rPr>
              <a:t>beep</a:t>
            </a:r>
            <a:r>
              <a:rPr lang="en-US" sz="2000" b="1">
                <a:solidFill>
                  <a:srgbClr val="0000CC"/>
                </a:solidFill>
              </a:rPr>
              <a:t>. When you know what the beep number is, raise your hand.</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149" y="2167399"/>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67749" y="3245529"/>
            <a:ext cx="7467598" cy="830997"/>
          </a:xfrm>
          <a:prstGeom prst="rect">
            <a:avLst/>
          </a:prstGeom>
          <a:noFill/>
        </p:spPr>
        <p:txBody>
          <a:bodyPr wrap="square" rtlCol="0">
            <a:spAutoFit/>
          </a:bodyPr>
          <a:lstStyle/>
          <a:p>
            <a:pPr algn="ctr"/>
            <a:r>
              <a:rPr lang="en-US" sz="4800" b="1"/>
              <a:t>9, 8, beep, 6</a:t>
            </a:r>
            <a:endParaRPr lang="en-US" sz="13800" b="1"/>
          </a:p>
        </p:txBody>
      </p:sp>
      <p:pic>
        <p:nvPicPr>
          <p:cNvPr id="12290" name="Picture 2" descr="http://worldartsme.com/images/car-beep-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598669"/>
            <a:ext cx="1901825" cy="190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4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1</a:t>
            </a:r>
          </a:p>
        </p:txBody>
      </p:sp>
      <p:sp>
        <p:nvSpPr>
          <p:cNvPr id="39" name="TextBox 38"/>
          <p:cNvSpPr txBox="1"/>
          <p:nvPr/>
        </p:nvSpPr>
        <p:spPr>
          <a:xfrm>
            <a:off x="1523999" y="695972"/>
            <a:ext cx="6096001" cy="707886"/>
          </a:xfrm>
          <a:prstGeom prst="rect">
            <a:avLst/>
          </a:prstGeom>
          <a:noFill/>
        </p:spPr>
        <p:txBody>
          <a:bodyPr wrap="square" rtlCol="0">
            <a:spAutoFit/>
          </a:bodyPr>
          <a:lstStyle/>
          <a:p>
            <a:pPr algn="ctr"/>
            <a:r>
              <a:rPr lang="en-US" sz="2000" b="1"/>
              <a:t>You have a mystery bag!  Open your bag, and carefully shake out the surprises inside.  What do you see?</a:t>
            </a:r>
          </a:p>
        </p:txBody>
      </p:sp>
      <p:pic>
        <p:nvPicPr>
          <p:cNvPr id="6" name="Picture 5"/>
          <p:cNvPicPr>
            <a:picLocks noChangeAspect="1"/>
          </p:cNvPicPr>
          <p:nvPr/>
        </p:nvPicPr>
        <p:blipFill>
          <a:blip r:embed="rId3"/>
          <a:stretch>
            <a:fillRect/>
          </a:stretch>
        </p:blipFill>
        <p:spPr>
          <a:xfrm rot="21025876">
            <a:off x="345282" y="4910409"/>
            <a:ext cx="1443037" cy="1456037"/>
          </a:xfrm>
          <a:prstGeom prst="rect">
            <a:avLst/>
          </a:prstGeom>
        </p:spPr>
      </p:pic>
      <p:pic>
        <p:nvPicPr>
          <p:cNvPr id="18" name="Picture 17"/>
          <p:cNvPicPr>
            <a:picLocks noChangeAspect="1"/>
          </p:cNvPicPr>
          <p:nvPr/>
        </p:nvPicPr>
        <p:blipFill>
          <a:blip r:embed="rId3"/>
          <a:stretch>
            <a:fillRect/>
          </a:stretch>
        </p:blipFill>
        <p:spPr>
          <a:xfrm rot="597361" flipH="1">
            <a:off x="7337442" y="4913021"/>
            <a:ext cx="1427315" cy="1456037"/>
          </a:xfrm>
          <a:prstGeom prst="rect">
            <a:avLst/>
          </a:prstGeom>
        </p:spPr>
      </p:pic>
      <p:pic>
        <p:nvPicPr>
          <p:cNvPr id="2" name="Picture 1"/>
          <p:cNvPicPr>
            <a:picLocks noChangeAspect="1"/>
          </p:cNvPicPr>
          <p:nvPr/>
        </p:nvPicPr>
        <p:blipFill>
          <a:blip r:embed="rId4"/>
          <a:stretch>
            <a:fillRect/>
          </a:stretch>
        </p:blipFill>
        <p:spPr>
          <a:xfrm>
            <a:off x="6425737" y="1479762"/>
            <a:ext cx="1005836" cy="975356"/>
          </a:xfrm>
          <a:prstGeom prst="rect">
            <a:avLst/>
          </a:prstGeom>
        </p:spPr>
      </p:pic>
      <p:pic>
        <p:nvPicPr>
          <p:cNvPr id="3" name="Picture 2"/>
          <p:cNvPicPr>
            <a:picLocks noChangeAspect="1"/>
          </p:cNvPicPr>
          <p:nvPr/>
        </p:nvPicPr>
        <p:blipFill>
          <a:blip r:embed="rId5"/>
          <a:stretch>
            <a:fillRect/>
          </a:stretch>
        </p:blipFill>
        <p:spPr>
          <a:xfrm>
            <a:off x="5839203" y="2662828"/>
            <a:ext cx="1158234" cy="838196"/>
          </a:xfrm>
          <a:prstGeom prst="rect">
            <a:avLst/>
          </a:prstGeom>
        </p:spPr>
      </p:pic>
      <p:pic>
        <p:nvPicPr>
          <p:cNvPr id="7" name="Picture 6"/>
          <p:cNvPicPr>
            <a:picLocks noChangeAspect="1"/>
          </p:cNvPicPr>
          <p:nvPr/>
        </p:nvPicPr>
        <p:blipFill>
          <a:blip r:embed="rId6"/>
          <a:stretch>
            <a:fillRect/>
          </a:stretch>
        </p:blipFill>
        <p:spPr>
          <a:xfrm>
            <a:off x="7493224" y="3463308"/>
            <a:ext cx="1158236" cy="792477"/>
          </a:xfrm>
          <a:prstGeom prst="rect">
            <a:avLst/>
          </a:prstGeom>
        </p:spPr>
      </p:pic>
      <p:pic>
        <p:nvPicPr>
          <p:cNvPr id="8" name="Picture 7"/>
          <p:cNvPicPr>
            <a:picLocks noChangeAspect="1"/>
          </p:cNvPicPr>
          <p:nvPr/>
        </p:nvPicPr>
        <p:blipFill>
          <a:blip r:embed="rId7"/>
          <a:stretch>
            <a:fillRect/>
          </a:stretch>
        </p:blipFill>
        <p:spPr>
          <a:xfrm>
            <a:off x="7526921" y="1875943"/>
            <a:ext cx="1158235" cy="990596"/>
          </a:xfrm>
          <a:prstGeom prst="rect">
            <a:avLst/>
          </a:prstGeom>
        </p:spPr>
      </p:pic>
      <p:pic>
        <p:nvPicPr>
          <p:cNvPr id="9" name="Picture 8"/>
          <p:cNvPicPr>
            <a:picLocks noChangeAspect="1"/>
          </p:cNvPicPr>
          <p:nvPr/>
        </p:nvPicPr>
        <p:blipFill>
          <a:blip r:embed="rId8"/>
          <a:stretch>
            <a:fillRect/>
          </a:stretch>
        </p:blipFill>
        <p:spPr>
          <a:xfrm>
            <a:off x="3132617" y="3599405"/>
            <a:ext cx="929636" cy="1097275"/>
          </a:xfrm>
          <a:prstGeom prst="rect">
            <a:avLst/>
          </a:prstGeom>
        </p:spPr>
      </p:pic>
      <p:pic>
        <p:nvPicPr>
          <p:cNvPr id="10" name="Picture 9"/>
          <p:cNvPicPr>
            <a:picLocks noChangeAspect="1"/>
          </p:cNvPicPr>
          <p:nvPr/>
        </p:nvPicPr>
        <p:blipFill>
          <a:blip r:embed="rId9"/>
          <a:stretch>
            <a:fillRect/>
          </a:stretch>
        </p:blipFill>
        <p:spPr>
          <a:xfrm>
            <a:off x="6187931" y="4193852"/>
            <a:ext cx="1066796" cy="990596"/>
          </a:xfrm>
          <a:prstGeom prst="rect">
            <a:avLst/>
          </a:prstGeom>
        </p:spPr>
      </p:pic>
      <p:pic>
        <p:nvPicPr>
          <p:cNvPr id="11" name="Picture 10"/>
          <p:cNvPicPr>
            <a:picLocks noChangeAspect="1"/>
          </p:cNvPicPr>
          <p:nvPr/>
        </p:nvPicPr>
        <p:blipFill>
          <a:blip r:embed="rId10"/>
          <a:stretch>
            <a:fillRect/>
          </a:stretch>
        </p:blipFill>
        <p:spPr>
          <a:xfrm>
            <a:off x="4360248" y="3484179"/>
            <a:ext cx="1142995" cy="1005836"/>
          </a:xfrm>
          <a:prstGeom prst="rect">
            <a:avLst/>
          </a:prstGeom>
        </p:spPr>
      </p:pic>
      <p:pic>
        <p:nvPicPr>
          <p:cNvPr id="13" name="Picture 12"/>
          <p:cNvPicPr>
            <a:picLocks noChangeAspect="1"/>
          </p:cNvPicPr>
          <p:nvPr/>
        </p:nvPicPr>
        <p:blipFill>
          <a:blip r:embed="rId11"/>
          <a:stretch>
            <a:fillRect/>
          </a:stretch>
        </p:blipFill>
        <p:spPr>
          <a:xfrm>
            <a:off x="737939" y="1883563"/>
            <a:ext cx="1097276" cy="975356"/>
          </a:xfrm>
          <a:prstGeom prst="rect">
            <a:avLst/>
          </a:prstGeom>
        </p:spPr>
      </p:pic>
      <p:pic>
        <p:nvPicPr>
          <p:cNvPr id="20" name="Picture 19"/>
          <p:cNvPicPr>
            <a:picLocks noChangeAspect="1"/>
          </p:cNvPicPr>
          <p:nvPr/>
        </p:nvPicPr>
        <p:blipFill>
          <a:blip r:embed="rId6"/>
          <a:stretch>
            <a:fillRect/>
          </a:stretch>
        </p:blipFill>
        <p:spPr>
          <a:xfrm>
            <a:off x="4510777" y="5319265"/>
            <a:ext cx="1158234" cy="396238"/>
          </a:xfrm>
          <a:prstGeom prst="rect">
            <a:avLst/>
          </a:prstGeom>
        </p:spPr>
      </p:pic>
      <p:pic>
        <p:nvPicPr>
          <p:cNvPr id="21" name="Picture 20"/>
          <p:cNvPicPr>
            <a:picLocks noChangeAspect="1"/>
          </p:cNvPicPr>
          <p:nvPr/>
        </p:nvPicPr>
        <p:blipFill>
          <a:blip r:embed="rId5"/>
          <a:stretch>
            <a:fillRect/>
          </a:stretch>
        </p:blipFill>
        <p:spPr>
          <a:xfrm>
            <a:off x="2667387" y="5225673"/>
            <a:ext cx="807604" cy="1141872"/>
          </a:xfrm>
          <a:prstGeom prst="rect">
            <a:avLst/>
          </a:prstGeom>
        </p:spPr>
      </p:pic>
      <p:pic>
        <p:nvPicPr>
          <p:cNvPr id="14" name="Picture 13"/>
          <p:cNvPicPr>
            <a:picLocks noChangeAspect="1"/>
          </p:cNvPicPr>
          <p:nvPr/>
        </p:nvPicPr>
        <p:blipFill>
          <a:blip r:embed="rId12"/>
          <a:stretch>
            <a:fillRect/>
          </a:stretch>
        </p:blipFill>
        <p:spPr>
          <a:xfrm>
            <a:off x="4462548" y="1875943"/>
            <a:ext cx="882262" cy="853801"/>
          </a:xfrm>
          <a:prstGeom prst="rect">
            <a:avLst/>
          </a:prstGeom>
        </p:spPr>
      </p:pic>
      <p:pic>
        <p:nvPicPr>
          <p:cNvPr id="15" name="Picture 14"/>
          <p:cNvPicPr>
            <a:picLocks noChangeAspect="1"/>
          </p:cNvPicPr>
          <p:nvPr/>
        </p:nvPicPr>
        <p:blipFill>
          <a:blip r:embed="rId13"/>
          <a:stretch>
            <a:fillRect/>
          </a:stretch>
        </p:blipFill>
        <p:spPr>
          <a:xfrm rot="5400000">
            <a:off x="2442800" y="2012628"/>
            <a:ext cx="1080380" cy="717227"/>
          </a:xfrm>
          <a:prstGeom prst="rect">
            <a:avLst/>
          </a:prstGeom>
        </p:spPr>
      </p:pic>
      <p:sp>
        <p:nvSpPr>
          <p:cNvPr id="22" name="Pie 21"/>
          <p:cNvSpPr/>
          <p:nvPr/>
        </p:nvSpPr>
        <p:spPr>
          <a:xfrm>
            <a:off x="1584822" y="3599405"/>
            <a:ext cx="928659" cy="971850"/>
          </a:xfrm>
          <a:prstGeom prst="pi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2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55596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6</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Beep Number</a:t>
            </a:r>
            <a:endParaRPr lang="en-US" sz="8000" b="1"/>
          </a:p>
        </p:txBody>
      </p:sp>
      <p:sp>
        <p:nvSpPr>
          <p:cNvPr id="14" name="TextBox 13"/>
          <p:cNvSpPr txBox="1"/>
          <p:nvPr/>
        </p:nvSpPr>
        <p:spPr>
          <a:xfrm>
            <a:off x="612775" y="1158114"/>
            <a:ext cx="7921625" cy="707886"/>
          </a:xfrm>
          <a:prstGeom prst="rect">
            <a:avLst/>
          </a:prstGeom>
          <a:noFill/>
        </p:spPr>
        <p:txBody>
          <a:bodyPr wrap="square" rtlCol="0">
            <a:spAutoFit/>
          </a:bodyPr>
          <a:lstStyle/>
          <a:p>
            <a:pPr algn="ctr"/>
            <a:r>
              <a:rPr lang="en-US" sz="2000" b="1">
                <a:solidFill>
                  <a:srgbClr val="0000CC"/>
                </a:solidFill>
              </a:rPr>
              <a:t>Listen carefully while I count.  Instead of saying a number, I’ll say </a:t>
            </a:r>
            <a:r>
              <a:rPr lang="en-US" sz="2000" b="1" i="1">
                <a:solidFill>
                  <a:srgbClr val="0000CC"/>
                </a:solidFill>
              </a:rPr>
              <a:t>beep</a:t>
            </a:r>
            <a:r>
              <a:rPr lang="en-US" sz="2000" b="1">
                <a:solidFill>
                  <a:srgbClr val="0000CC"/>
                </a:solidFill>
              </a:rPr>
              <a:t>. When you know what the beep number is, raise your hand.</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149" y="2167399"/>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67749" y="3245529"/>
            <a:ext cx="7467598" cy="830997"/>
          </a:xfrm>
          <a:prstGeom prst="rect">
            <a:avLst/>
          </a:prstGeom>
          <a:noFill/>
        </p:spPr>
        <p:txBody>
          <a:bodyPr wrap="square" rtlCol="0">
            <a:spAutoFit/>
          </a:bodyPr>
          <a:lstStyle/>
          <a:p>
            <a:pPr algn="ctr"/>
            <a:r>
              <a:rPr lang="en-US" sz="4800" b="1"/>
              <a:t>4, beep, 6, 7</a:t>
            </a:r>
            <a:endParaRPr lang="en-US" sz="13800" b="1"/>
          </a:p>
        </p:txBody>
      </p:sp>
      <p:pic>
        <p:nvPicPr>
          <p:cNvPr id="12290" name="Picture 2" descr="http://worldartsme.com/images/car-beep-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598669"/>
            <a:ext cx="1901825" cy="190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89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6</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Beep Number</a:t>
            </a:r>
            <a:endParaRPr lang="en-US" sz="8000" b="1"/>
          </a:p>
        </p:txBody>
      </p:sp>
      <p:sp>
        <p:nvSpPr>
          <p:cNvPr id="14" name="TextBox 13"/>
          <p:cNvSpPr txBox="1"/>
          <p:nvPr/>
        </p:nvSpPr>
        <p:spPr>
          <a:xfrm>
            <a:off x="612775" y="1158114"/>
            <a:ext cx="7921625" cy="707886"/>
          </a:xfrm>
          <a:prstGeom prst="rect">
            <a:avLst/>
          </a:prstGeom>
          <a:noFill/>
        </p:spPr>
        <p:txBody>
          <a:bodyPr wrap="square" rtlCol="0">
            <a:spAutoFit/>
          </a:bodyPr>
          <a:lstStyle/>
          <a:p>
            <a:pPr algn="ctr"/>
            <a:r>
              <a:rPr lang="en-US" sz="2000" b="1">
                <a:solidFill>
                  <a:srgbClr val="0000CC"/>
                </a:solidFill>
              </a:rPr>
              <a:t>Listen carefully while I count.  Instead of saying a number, I’ll say </a:t>
            </a:r>
            <a:r>
              <a:rPr lang="en-US" sz="2000" b="1" i="1">
                <a:solidFill>
                  <a:srgbClr val="0000CC"/>
                </a:solidFill>
              </a:rPr>
              <a:t>beep</a:t>
            </a:r>
            <a:r>
              <a:rPr lang="en-US" sz="2000" b="1">
                <a:solidFill>
                  <a:srgbClr val="0000CC"/>
                </a:solidFill>
              </a:rPr>
              <a:t>. When you know what the beep number is, raise your hand.</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149" y="2167399"/>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67749" y="3245529"/>
            <a:ext cx="7467598" cy="830997"/>
          </a:xfrm>
          <a:prstGeom prst="rect">
            <a:avLst/>
          </a:prstGeom>
          <a:noFill/>
        </p:spPr>
        <p:txBody>
          <a:bodyPr wrap="square" rtlCol="0">
            <a:spAutoFit/>
          </a:bodyPr>
          <a:lstStyle/>
          <a:p>
            <a:pPr algn="ctr"/>
            <a:r>
              <a:rPr lang="en-US" sz="4800" b="1"/>
              <a:t>7, 6, 5, beep</a:t>
            </a:r>
            <a:endParaRPr lang="en-US" sz="13800" b="1"/>
          </a:p>
        </p:txBody>
      </p:sp>
      <p:pic>
        <p:nvPicPr>
          <p:cNvPr id="12290" name="Picture 2" descr="http://worldartsme.com/images/car-beep-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598669"/>
            <a:ext cx="1901825" cy="190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77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927183" y="1025667"/>
            <a:ext cx="7210159" cy="707886"/>
          </a:xfrm>
          <a:prstGeom prst="rect">
            <a:avLst/>
          </a:prstGeom>
          <a:noFill/>
        </p:spPr>
        <p:txBody>
          <a:bodyPr wrap="square" rtlCol="0">
            <a:spAutoFit/>
          </a:bodyPr>
          <a:lstStyle/>
          <a:p>
            <a:pPr algn="ctr"/>
            <a:r>
              <a:rPr lang="en-US" sz="2000" b="1">
                <a:solidFill>
                  <a:srgbClr val="0000FF"/>
                </a:solidFill>
              </a:rPr>
              <a:t>Touch and count your cubes.  Hide 2 behind your back.  How many can you see?  Write the expression on your board.</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6</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859" y="2360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985" y="3428999"/>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065" y="2337525"/>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124" y="3534851"/>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92" y="4667686"/>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58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1+ppt_w/2"/>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par>
                                <p:cTn id="9" presetID="2" presetClass="exit" presetSubtype="6" fill="hold" nodeType="withEffect">
                                  <p:stCondLst>
                                    <p:cond delay="0"/>
                                  </p:stCondLst>
                                  <p:childTnLst>
                                    <p:anim calcmode="lin" valueType="num">
                                      <p:cBhvr additive="base">
                                        <p:cTn id="10" dur="500"/>
                                        <p:tgtEl>
                                          <p:spTgt spid="16"/>
                                        </p:tgtEl>
                                        <p:attrNameLst>
                                          <p:attrName>ppt_x</p:attrName>
                                        </p:attrNameLst>
                                      </p:cBhvr>
                                      <p:tavLst>
                                        <p:tav tm="0">
                                          <p:val>
                                            <p:strVal val="ppt_x"/>
                                          </p:val>
                                        </p:tav>
                                        <p:tav tm="100000">
                                          <p:val>
                                            <p:strVal val="1+ppt_w/2"/>
                                          </p:val>
                                        </p:tav>
                                      </p:tavLst>
                                    </p:anim>
                                    <p:anim calcmode="lin" valueType="num">
                                      <p:cBhvr additive="base">
                                        <p:cTn id="11" dur="500"/>
                                        <p:tgtEl>
                                          <p:spTgt spid="16"/>
                                        </p:tgtEl>
                                        <p:attrNameLst>
                                          <p:attrName>ppt_y</p:attrName>
                                        </p:attrNameLst>
                                      </p:cBhvr>
                                      <p:tavLst>
                                        <p:tav tm="0">
                                          <p:val>
                                            <p:strVal val="ppt_y"/>
                                          </p:val>
                                        </p:tav>
                                        <p:tav tm="100000">
                                          <p:val>
                                            <p:strVal val="1+ppt_h/2"/>
                                          </p:val>
                                        </p:tav>
                                      </p:tavLst>
                                    </p:anim>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400441" y="1037913"/>
            <a:ext cx="6343118" cy="400110"/>
          </a:xfrm>
          <a:prstGeom prst="rect">
            <a:avLst/>
          </a:prstGeom>
          <a:noFill/>
        </p:spPr>
        <p:txBody>
          <a:bodyPr wrap="square" rtlCol="0">
            <a:spAutoFit/>
          </a:bodyPr>
          <a:lstStyle/>
          <a:p>
            <a:pPr algn="ctr"/>
            <a:r>
              <a:rPr lang="en-US" sz="2000" b="1">
                <a:solidFill>
                  <a:srgbClr val="0000FF"/>
                </a:solidFill>
              </a:rPr>
              <a:t>Put them back together.  How many cubes do you have?</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859" y="2360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985" y="3428999"/>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065" y="2337525"/>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6</a:t>
            </a:r>
          </a:p>
          <a:p>
            <a:pPr algn="ctr"/>
            <a:r>
              <a:rPr lang="en-US" sz="1400"/>
              <a:t>Fluency</a:t>
            </a:r>
          </a:p>
        </p:txBody>
      </p:sp>
      <p:pic>
        <p:nvPicPr>
          <p:cNvPr id="21"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124" y="3534851"/>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92" y="4667686"/>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1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6" fill="hold" nodeType="afterEffect">
                                  <p:stCondLst>
                                    <p:cond delay="50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6" fill="hold" nodeType="withEffect">
                                  <p:stCondLst>
                                    <p:cond delay="50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50983" y="1042232"/>
            <a:ext cx="7362559" cy="707886"/>
          </a:xfrm>
          <a:prstGeom prst="rect">
            <a:avLst/>
          </a:prstGeom>
          <a:noFill/>
        </p:spPr>
        <p:txBody>
          <a:bodyPr wrap="square" rtlCol="0">
            <a:spAutoFit/>
          </a:bodyPr>
          <a:lstStyle/>
          <a:p>
            <a:pPr algn="ctr"/>
            <a:r>
              <a:rPr lang="en-US" sz="2000" b="1">
                <a:solidFill>
                  <a:srgbClr val="0000FF"/>
                </a:solidFill>
              </a:rPr>
              <a:t>Touch and count your cubes.  Hide 1 behind your back.  How many can you see?  Write the expression on your board.</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859" y="2360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985" y="3428999"/>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065" y="2337525"/>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2, Lesson 6</a:t>
            </a:r>
          </a:p>
          <a:p>
            <a:pPr algn="ctr"/>
            <a:r>
              <a:rPr lang="en-US" sz="1400"/>
              <a:t>Fluency</a:t>
            </a:r>
          </a:p>
        </p:txBody>
      </p:sp>
      <p:pic>
        <p:nvPicPr>
          <p:cNvPr id="22"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124" y="3534851"/>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92" y="4667686"/>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95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6" fill="hold" nodeType="clickEffect">
                                  <p:stCondLst>
                                    <p:cond delay="0"/>
                                  </p:stCondLst>
                                  <p:childTnLst>
                                    <p:anim calcmode="lin" valueType="num">
                                      <p:cBhvr additive="base">
                                        <p:cTn id="13" dur="500"/>
                                        <p:tgtEl>
                                          <p:spTgt spid="16"/>
                                        </p:tgtEl>
                                        <p:attrNameLst>
                                          <p:attrName>ppt_x</p:attrName>
                                        </p:attrNameLst>
                                      </p:cBhvr>
                                      <p:tavLst>
                                        <p:tav tm="0">
                                          <p:val>
                                            <p:strVal val="ppt_x"/>
                                          </p:val>
                                        </p:tav>
                                        <p:tav tm="100000">
                                          <p:val>
                                            <p:strVal val="1+ppt_w/2"/>
                                          </p:val>
                                        </p:tav>
                                      </p:tavLst>
                                    </p:anim>
                                    <p:anim calcmode="lin" valueType="num">
                                      <p:cBhvr additive="base">
                                        <p:cTn id="14" dur="500"/>
                                        <p:tgtEl>
                                          <p:spTgt spid="16"/>
                                        </p:tgtEl>
                                        <p:attrNameLst>
                                          <p:attrName>ppt_y</p:attrName>
                                        </p:attrNameLst>
                                      </p:cBhvr>
                                      <p:tavLst>
                                        <p:tav tm="0">
                                          <p:val>
                                            <p:strVal val="ppt_y"/>
                                          </p:val>
                                        </p:tav>
                                        <p:tav tm="100000">
                                          <p:val>
                                            <p:strVal val="1+ppt_h/2"/>
                                          </p:val>
                                        </p:tav>
                                      </p:tavLst>
                                    </p:anim>
                                    <p:set>
                                      <p:cBhvr>
                                        <p:cTn id="1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400441" y="1037913"/>
            <a:ext cx="6343118" cy="400110"/>
          </a:xfrm>
          <a:prstGeom prst="rect">
            <a:avLst/>
          </a:prstGeom>
          <a:noFill/>
        </p:spPr>
        <p:txBody>
          <a:bodyPr wrap="square" rtlCol="0">
            <a:spAutoFit/>
          </a:bodyPr>
          <a:lstStyle/>
          <a:p>
            <a:pPr algn="ctr"/>
            <a:r>
              <a:rPr lang="en-US" sz="2000" b="1">
                <a:solidFill>
                  <a:srgbClr val="0000FF"/>
                </a:solidFill>
              </a:rPr>
              <a:t>Put them back together.  How many cubes do you have?</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859" y="2360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985" y="3428999"/>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065" y="2337525"/>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2, Lesson 6</a:t>
            </a:r>
          </a:p>
          <a:p>
            <a:pPr algn="ctr"/>
            <a:r>
              <a:rPr lang="en-US" sz="1400"/>
              <a:t>Fluency</a:t>
            </a:r>
          </a:p>
        </p:txBody>
      </p:sp>
      <p:pic>
        <p:nvPicPr>
          <p:cNvPr id="22"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124" y="3534851"/>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92" y="4667686"/>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73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2" presetClass="entr" presetSubtype="6" fill="hold" nodeType="with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89083" y="1062321"/>
            <a:ext cx="7286359" cy="707886"/>
          </a:xfrm>
          <a:prstGeom prst="rect">
            <a:avLst/>
          </a:prstGeom>
          <a:noFill/>
        </p:spPr>
        <p:txBody>
          <a:bodyPr wrap="square" rtlCol="0">
            <a:spAutoFit/>
          </a:bodyPr>
          <a:lstStyle/>
          <a:p>
            <a:pPr algn="ctr"/>
            <a:r>
              <a:rPr lang="en-US" sz="2000" b="1">
                <a:solidFill>
                  <a:srgbClr val="0000FF"/>
                </a:solidFill>
              </a:rPr>
              <a:t>Touch and count your cubes.  Hide 3 behind your back.  How many can you see?  Write the expression on your board.</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859" y="2360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985" y="3428999"/>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065" y="2337525"/>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2, Lesson 6</a:t>
            </a:r>
          </a:p>
          <a:p>
            <a:pPr algn="ctr"/>
            <a:r>
              <a:rPr lang="en-US" sz="1400"/>
              <a:t>Fluency</a:t>
            </a:r>
          </a:p>
        </p:txBody>
      </p:sp>
      <p:pic>
        <p:nvPicPr>
          <p:cNvPr id="22"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124" y="3534851"/>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92" y="4667686"/>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6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6" fill="hold" nodeType="clickEffect">
                                  <p:stCondLst>
                                    <p:cond delay="0"/>
                                  </p:stCondLst>
                                  <p:childTnLst>
                                    <p:anim calcmode="lin" valueType="num">
                                      <p:cBhvr additive="base">
                                        <p:cTn id="13" dur="500"/>
                                        <p:tgtEl>
                                          <p:spTgt spid="16"/>
                                        </p:tgtEl>
                                        <p:attrNameLst>
                                          <p:attrName>ppt_x</p:attrName>
                                        </p:attrNameLst>
                                      </p:cBhvr>
                                      <p:tavLst>
                                        <p:tav tm="0">
                                          <p:val>
                                            <p:strVal val="ppt_x"/>
                                          </p:val>
                                        </p:tav>
                                        <p:tav tm="100000">
                                          <p:val>
                                            <p:strVal val="1+ppt_w/2"/>
                                          </p:val>
                                        </p:tav>
                                      </p:tavLst>
                                    </p:anim>
                                    <p:anim calcmode="lin" valueType="num">
                                      <p:cBhvr additive="base">
                                        <p:cTn id="14" dur="500"/>
                                        <p:tgtEl>
                                          <p:spTgt spid="16"/>
                                        </p:tgtEl>
                                        <p:attrNameLst>
                                          <p:attrName>ppt_y</p:attrName>
                                        </p:attrNameLst>
                                      </p:cBhvr>
                                      <p:tavLst>
                                        <p:tav tm="0">
                                          <p:val>
                                            <p:strVal val="ppt_y"/>
                                          </p:val>
                                        </p:tav>
                                        <p:tav tm="100000">
                                          <p:val>
                                            <p:strVal val="1+ppt_h/2"/>
                                          </p:val>
                                        </p:tav>
                                      </p:tavLst>
                                    </p:anim>
                                    <p:set>
                                      <p:cBhvr>
                                        <p:cTn id="15" dur="1" fill="hold">
                                          <p:stCondLst>
                                            <p:cond delay="499"/>
                                          </p:stCondLst>
                                        </p:cTn>
                                        <p:tgtEl>
                                          <p:spTgt spid="16"/>
                                        </p:tgtEl>
                                        <p:attrNameLst>
                                          <p:attrName>style.visibility</p:attrName>
                                        </p:attrNameLst>
                                      </p:cBhvr>
                                      <p:to>
                                        <p:strVal val="hidden"/>
                                      </p:to>
                                    </p:set>
                                  </p:childTnLst>
                                </p:cTn>
                              </p:par>
                              <p:par>
                                <p:cTn id="16" presetID="2" presetClass="exit" presetSubtype="6" fill="hold" nodeType="withEffect">
                                  <p:stCondLst>
                                    <p:cond delay="0"/>
                                  </p:stCondLst>
                                  <p:childTnLst>
                                    <p:anim calcmode="lin" valueType="num">
                                      <p:cBhvr additive="base">
                                        <p:cTn id="17" dur="500"/>
                                        <p:tgtEl>
                                          <p:spTgt spid="14338"/>
                                        </p:tgtEl>
                                        <p:attrNameLst>
                                          <p:attrName>ppt_x</p:attrName>
                                        </p:attrNameLst>
                                      </p:cBhvr>
                                      <p:tavLst>
                                        <p:tav tm="0">
                                          <p:val>
                                            <p:strVal val="ppt_x"/>
                                          </p:val>
                                        </p:tav>
                                        <p:tav tm="100000">
                                          <p:val>
                                            <p:strVal val="1+ppt_w/2"/>
                                          </p:val>
                                        </p:tav>
                                      </p:tavLst>
                                    </p:anim>
                                    <p:anim calcmode="lin" valueType="num">
                                      <p:cBhvr additive="base">
                                        <p:cTn id="18" dur="500"/>
                                        <p:tgtEl>
                                          <p:spTgt spid="14338"/>
                                        </p:tgtEl>
                                        <p:attrNameLst>
                                          <p:attrName>ppt_y</p:attrName>
                                        </p:attrNameLst>
                                      </p:cBhvr>
                                      <p:tavLst>
                                        <p:tav tm="0">
                                          <p:val>
                                            <p:strVal val="ppt_y"/>
                                          </p:val>
                                        </p:tav>
                                        <p:tav tm="100000">
                                          <p:val>
                                            <p:strVal val="1+ppt_h/2"/>
                                          </p:val>
                                        </p:tav>
                                      </p:tavLst>
                                    </p:anim>
                                    <p:set>
                                      <p:cBhvr>
                                        <p:cTn id="19" dur="1" fill="hold">
                                          <p:stCondLst>
                                            <p:cond delay="499"/>
                                          </p:stCondLst>
                                        </p:cTn>
                                        <p:tgtEl>
                                          <p:spTgt spid="14338"/>
                                        </p:tgtEl>
                                        <p:attrNameLst>
                                          <p:attrName>style.visibility</p:attrName>
                                        </p:attrNameLst>
                                      </p:cBhvr>
                                      <p:to>
                                        <p:strVal val="hidden"/>
                                      </p:to>
                                    </p:set>
                                  </p:childTnLst>
                                </p:cTn>
                              </p:par>
                              <p:par>
                                <p:cTn id="20" presetID="2" presetClass="exit" presetSubtype="6" fill="hold" nodeType="withEffect">
                                  <p:stCondLst>
                                    <p:cond delay="0"/>
                                  </p:stCondLst>
                                  <p:childTnLst>
                                    <p:anim calcmode="lin" valueType="num">
                                      <p:cBhvr additive="base">
                                        <p:cTn id="21" dur="500"/>
                                        <p:tgtEl>
                                          <p:spTgt spid="17"/>
                                        </p:tgtEl>
                                        <p:attrNameLst>
                                          <p:attrName>ppt_x</p:attrName>
                                        </p:attrNameLst>
                                      </p:cBhvr>
                                      <p:tavLst>
                                        <p:tav tm="0">
                                          <p:val>
                                            <p:strVal val="ppt_x"/>
                                          </p:val>
                                        </p:tav>
                                        <p:tav tm="100000">
                                          <p:val>
                                            <p:strVal val="1+ppt_w/2"/>
                                          </p:val>
                                        </p:tav>
                                      </p:tavLst>
                                    </p:anim>
                                    <p:anim calcmode="lin" valueType="num">
                                      <p:cBhvr additive="base">
                                        <p:cTn id="22" dur="500"/>
                                        <p:tgtEl>
                                          <p:spTgt spid="17"/>
                                        </p:tgtEl>
                                        <p:attrNameLst>
                                          <p:attrName>ppt_y</p:attrName>
                                        </p:attrNameLst>
                                      </p:cBhvr>
                                      <p:tavLst>
                                        <p:tav tm="0">
                                          <p:val>
                                            <p:strVal val="ppt_y"/>
                                          </p:val>
                                        </p:tav>
                                        <p:tav tm="100000">
                                          <p:val>
                                            <p:strVal val="1+ppt_h/2"/>
                                          </p:val>
                                        </p:tav>
                                      </p:tavLst>
                                    </p:anim>
                                    <p:set>
                                      <p:cBhvr>
                                        <p:cTn id="2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400441" y="1037913"/>
            <a:ext cx="6343118" cy="400110"/>
          </a:xfrm>
          <a:prstGeom prst="rect">
            <a:avLst/>
          </a:prstGeom>
          <a:noFill/>
        </p:spPr>
        <p:txBody>
          <a:bodyPr wrap="square" rtlCol="0">
            <a:spAutoFit/>
          </a:bodyPr>
          <a:lstStyle/>
          <a:p>
            <a:pPr algn="ctr"/>
            <a:r>
              <a:rPr lang="en-US" sz="2000" b="1">
                <a:solidFill>
                  <a:srgbClr val="0000FF"/>
                </a:solidFill>
              </a:rPr>
              <a:t>Put them back together.  How many cubes do you have?</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859" y="2360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985" y="3428999"/>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065" y="2337525"/>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2, Lesson 6</a:t>
            </a:r>
          </a:p>
          <a:p>
            <a:pPr algn="ctr"/>
            <a:r>
              <a:rPr lang="en-US" sz="1400"/>
              <a:t>Fluency</a:t>
            </a:r>
          </a:p>
        </p:txBody>
      </p:sp>
      <p:pic>
        <p:nvPicPr>
          <p:cNvPr id="22"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124" y="3534851"/>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92" y="4667686"/>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48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2" presetClass="entr" presetSubtype="6" fill="hold" nodeType="with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500"/>
                                  </p:stCondLst>
                                  <p:childTnLst>
                                    <p:set>
                                      <p:cBhvr>
                                        <p:cTn id="15" dur="1" fill="hold">
                                          <p:stCondLst>
                                            <p:cond delay="0"/>
                                          </p:stCondLst>
                                        </p:cTn>
                                        <p:tgtEl>
                                          <p:spTgt spid="14338"/>
                                        </p:tgtEl>
                                        <p:attrNameLst>
                                          <p:attrName>style.visibility</p:attrName>
                                        </p:attrNameLst>
                                      </p:cBhvr>
                                      <p:to>
                                        <p:strVal val="visible"/>
                                      </p:to>
                                    </p:set>
                                    <p:anim calcmode="lin" valueType="num">
                                      <p:cBhvr additive="base">
                                        <p:cTn id="16" dur="500" fill="hold"/>
                                        <p:tgtEl>
                                          <p:spTgt spid="14338"/>
                                        </p:tgtEl>
                                        <p:attrNameLst>
                                          <p:attrName>ppt_x</p:attrName>
                                        </p:attrNameLst>
                                      </p:cBhvr>
                                      <p:tavLst>
                                        <p:tav tm="0">
                                          <p:val>
                                            <p:strVal val="1+#ppt_w/2"/>
                                          </p:val>
                                        </p:tav>
                                        <p:tav tm="100000">
                                          <p:val>
                                            <p:strVal val="#ppt_x"/>
                                          </p:val>
                                        </p:tav>
                                      </p:tavLst>
                                    </p:anim>
                                    <p:anim calcmode="lin" valueType="num">
                                      <p:cBhvr additive="base">
                                        <p:cTn id="17" dur="500" fill="hold"/>
                                        <p:tgtEl>
                                          <p:spTgt spid="1433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50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1+#ppt_w/2"/>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89083" y="1062321"/>
            <a:ext cx="7286359" cy="707886"/>
          </a:xfrm>
          <a:prstGeom prst="rect">
            <a:avLst/>
          </a:prstGeom>
          <a:noFill/>
        </p:spPr>
        <p:txBody>
          <a:bodyPr wrap="square" rtlCol="0">
            <a:spAutoFit/>
          </a:bodyPr>
          <a:lstStyle/>
          <a:p>
            <a:pPr algn="ctr"/>
            <a:r>
              <a:rPr lang="en-US" sz="2000" b="1">
                <a:solidFill>
                  <a:srgbClr val="0000FF"/>
                </a:solidFill>
              </a:rPr>
              <a:t>Touch and count your cubes.  Hide 4 behind your back.  How many can you see?  Write the expression on your board.</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859" y="2360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985" y="3428999"/>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065" y="2337525"/>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2, Lesson 6</a:t>
            </a:r>
          </a:p>
          <a:p>
            <a:pPr algn="ctr"/>
            <a:r>
              <a:rPr lang="en-US" sz="1400"/>
              <a:t>Fluency</a:t>
            </a:r>
          </a:p>
        </p:txBody>
      </p:sp>
      <p:pic>
        <p:nvPicPr>
          <p:cNvPr id="22"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124" y="3534851"/>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92" y="4667686"/>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00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6" fill="hold" nodeType="clickEffect">
                                  <p:stCondLst>
                                    <p:cond delay="0"/>
                                  </p:stCondLst>
                                  <p:childTnLst>
                                    <p:anim calcmode="lin" valueType="num">
                                      <p:cBhvr additive="base">
                                        <p:cTn id="13" dur="500"/>
                                        <p:tgtEl>
                                          <p:spTgt spid="16"/>
                                        </p:tgtEl>
                                        <p:attrNameLst>
                                          <p:attrName>ppt_x</p:attrName>
                                        </p:attrNameLst>
                                      </p:cBhvr>
                                      <p:tavLst>
                                        <p:tav tm="0">
                                          <p:val>
                                            <p:strVal val="ppt_x"/>
                                          </p:val>
                                        </p:tav>
                                        <p:tav tm="100000">
                                          <p:val>
                                            <p:strVal val="1+ppt_w/2"/>
                                          </p:val>
                                        </p:tav>
                                      </p:tavLst>
                                    </p:anim>
                                    <p:anim calcmode="lin" valueType="num">
                                      <p:cBhvr additive="base">
                                        <p:cTn id="14" dur="500"/>
                                        <p:tgtEl>
                                          <p:spTgt spid="16"/>
                                        </p:tgtEl>
                                        <p:attrNameLst>
                                          <p:attrName>ppt_y</p:attrName>
                                        </p:attrNameLst>
                                      </p:cBhvr>
                                      <p:tavLst>
                                        <p:tav tm="0">
                                          <p:val>
                                            <p:strVal val="ppt_y"/>
                                          </p:val>
                                        </p:tav>
                                        <p:tav tm="100000">
                                          <p:val>
                                            <p:strVal val="1+ppt_h/2"/>
                                          </p:val>
                                        </p:tav>
                                      </p:tavLst>
                                    </p:anim>
                                    <p:set>
                                      <p:cBhvr>
                                        <p:cTn id="15" dur="1" fill="hold">
                                          <p:stCondLst>
                                            <p:cond delay="499"/>
                                          </p:stCondLst>
                                        </p:cTn>
                                        <p:tgtEl>
                                          <p:spTgt spid="16"/>
                                        </p:tgtEl>
                                        <p:attrNameLst>
                                          <p:attrName>style.visibility</p:attrName>
                                        </p:attrNameLst>
                                      </p:cBhvr>
                                      <p:to>
                                        <p:strVal val="hidden"/>
                                      </p:to>
                                    </p:set>
                                  </p:childTnLst>
                                </p:cTn>
                              </p:par>
                              <p:par>
                                <p:cTn id="16" presetID="2" presetClass="exit" presetSubtype="6" fill="hold" nodeType="withEffect">
                                  <p:stCondLst>
                                    <p:cond delay="0"/>
                                  </p:stCondLst>
                                  <p:childTnLst>
                                    <p:anim calcmode="lin" valueType="num">
                                      <p:cBhvr additive="base">
                                        <p:cTn id="17" dur="500"/>
                                        <p:tgtEl>
                                          <p:spTgt spid="14338"/>
                                        </p:tgtEl>
                                        <p:attrNameLst>
                                          <p:attrName>ppt_x</p:attrName>
                                        </p:attrNameLst>
                                      </p:cBhvr>
                                      <p:tavLst>
                                        <p:tav tm="0">
                                          <p:val>
                                            <p:strVal val="ppt_x"/>
                                          </p:val>
                                        </p:tav>
                                        <p:tav tm="100000">
                                          <p:val>
                                            <p:strVal val="1+ppt_w/2"/>
                                          </p:val>
                                        </p:tav>
                                      </p:tavLst>
                                    </p:anim>
                                    <p:anim calcmode="lin" valueType="num">
                                      <p:cBhvr additive="base">
                                        <p:cTn id="18" dur="500"/>
                                        <p:tgtEl>
                                          <p:spTgt spid="14338"/>
                                        </p:tgtEl>
                                        <p:attrNameLst>
                                          <p:attrName>ppt_y</p:attrName>
                                        </p:attrNameLst>
                                      </p:cBhvr>
                                      <p:tavLst>
                                        <p:tav tm="0">
                                          <p:val>
                                            <p:strVal val="ppt_y"/>
                                          </p:val>
                                        </p:tav>
                                        <p:tav tm="100000">
                                          <p:val>
                                            <p:strVal val="1+ppt_h/2"/>
                                          </p:val>
                                        </p:tav>
                                      </p:tavLst>
                                    </p:anim>
                                    <p:set>
                                      <p:cBhvr>
                                        <p:cTn id="19" dur="1" fill="hold">
                                          <p:stCondLst>
                                            <p:cond delay="499"/>
                                          </p:stCondLst>
                                        </p:cTn>
                                        <p:tgtEl>
                                          <p:spTgt spid="14338"/>
                                        </p:tgtEl>
                                        <p:attrNameLst>
                                          <p:attrName>style.visibility</p:attrName>
                                        </p:attrNameLst>
                                      </p:cBhvr>
                                      <p:to>
                                        <p:strVal val="hidden"/>
                                      </p:to>
                                    </p:set>
                                  </p:childTnLst>
                                </p:cTn>
                              </p:par>
                              <p:par>
                                <p:cTn id="20" presetID="2" presetClass="exit" presetSubtype="6" fill="hold" nodeType="withEffect">
                                  <p:stCondLst>
                                    <p:cond delay="0"/>
                                  </p:stCondLst>
                                  <p:childTnLst>
                                    <p:anim calcmode="lin" valueType="num">
                                      <p:cBhvr additive="base">
                                        <p:cTn id="21" dur="500"/>
                                        <p:tgtEl>
                                          <p:spTgt spid="17"/>
                                        </p:tgtEl>
                                        <p:attrNameLst>
                                          <p:attrName>ppt_x</p:attrName>
                                        </p:attrNameLst>
                                      </p:cBhvr>
                                      <p:tavLst>
                                        <p:tav tm="0">
                                          <p:val>
                                            <p:strVal val="ppt_x"/>
                                          </p:val>
                                        </p:tav>
                                        <p:tav tm="100000">
                                          <p:val>
                                            <p:strVal val="1+ppt_w/2"/>
                                          </p:val>
                                        </p:tav>
                                      </p:tavLst>
                                    </p:anim>
                                    <p:anim calcmode="lin" valueType="num">
                                      <p:cBhvr additive="base">
                                        <p:cTn id="22" dur="500"/>
                                        <p:tgtEl>
                                          <p:spTgt spid="17"/>
                                        </p:tgtEl>
                                        <p:attrNameLst>
                                          <p:attrName>ppt_y</p:attrName>
                                        </p:attrNameLst>
                                      </p:cBhvr>
                                      <p:tavLst>
                                        <p:tav tm="0">
                                          <p:val>
                                            <p:strVal val="ppt_y"/>
                                          </p:val>
                                        </p:tav>
                                        <p:tav tm="100000">
                                          <p:val>
                                            <p:strVal val="1+ppt_h/2"/>
                                          </p:val>
                                        </p:tav>
                                      </p:tavLst>
                                    </p:anim>
                                    <p:set>
                                      <p:cBhvr>
                                        <p:cTn id="23" dur="1" fill="hold">
                                          <p:stCondLst>
                                            <p:cond delay="499"/>
                                          </p:stCondLst>
                                        </p:cTn>
                                        <p:tgtEl>
                                          <p:spTgt spid="17"/>
                                        </p:tgtEl>
                                        <p:attrNameLst>
                                          <p:attrName>style.visibility</p:attrName>
                                        </p:attrNameLst>
                                      </p:cBhvr>
                                      <p:to>
                                        <p:strVal val="hidden"/>
                                      </p:to>
                                    </p:set>
                                  </p:childTnLst>
                                </p:cTn>
                              </p:par>
                              <p:par>
                                <p:cTn id="24" presetID="2" presetClass="exit" presetSubtype="6" fill="hold" nodeType="withEffect">
                                  <p:stCondLst>
                                    <p:cond delay="0"/>
                                  </p:stCondLst>
                                  <p:childTnLst>
                                    <p:anim calcmode="lin" valueType="num">
                                      <p:cBhvr additive="base">
                                        <p:cTn id="25" dur="500"/>
                                        <p:tgtEl>
                                          <p:spTgt spid="23"/>
                                        </p:tgtEl>
                                        <p:attrNameLst>
                                          <p:attrName>ppt_x</p:attrName>
                                        </p:attrNameLst>
                                      </p:cBhvr>
                                      <p:tavLst>
                                        <p:tav tm="0">
                                          <p:val>
                                            <p:strVal val="ppt_x"/>
                                          </p:val>
                                        </p:tav>
                                        <p:tav tm="100000">
                                          <p:val>
                                            <p:strVal val="1+ppt_w/2"/>
                                          </p:val>
                                        </p:tav>
                                      </p:tavLst>
                                    </p:anim>
                                    <p:anim calcmode="lin" valueType="num">
                                      <p:cBhvr additive="base">
                                        <p:cTn id="26" dur="500"/>
                                        <p:tgtEl>
                                          <p:spTgt spid="23"/>
                                        </p:tgtEl>
                                        <p:attrNameLst>
                                          <p:attrName>ppt_y</p:attrName>
                                        </p:attrNameLst>
                                      </p:cBhvr>
                                      <p:tavLst>
                                        <p:tav tm="0">
                                          <p:val>
                                            <p:strVal val="ppt_y"/>
                                          </p:val>
                                        </p:tav>
                                        <p:tav tm="100000">
                                          <p:val>
                                            <p:strVal val="1+ppt_h/2"/>
                                          </p:val>
                                        </p:tav>
                                      </p:tavLst>
                                    </p:anim>
                                    <p:set>
                                      <p:cBhvr>
                                        <p:cTn id="2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400441" y="1037913"/>
            <a:ext cx="6343118" cy="400110"/>
          </a:xfrm>
          <a:prstGeom prst="rect">
            <a:avLst/>
          </a:prstGeom>
          <a:noFill/>
        </p:spPr>
        <p:txBody>
          <a:bodyPr wrap="square" rtlCol="0">
            <a:spAutoFit/>
          </a:bodyPr>
          <a:lstStyle/>
          <a:p>
            <a:pPr algn="ctr"/>
            <a:r>
              <a:rPr lang="en-US" sz="2000" b="1">
                <a:solidFill>
                  <a:srgbClr val="0000FF"/>
                </a:solidFill>
              </a:rPr>
              <a:t>Put them back together.  How many cubes do you have?</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859" y="2360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985" y="3428999"/>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065" y="2337525"/>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2, Lesson 6</a:t>
            </a:r>
          </a:p>
          <a:p>
            <a:pPr algn="ctr"/>
            <a:r>
              <a:rPr lang="en-US" sz="1400"/>
              <a:t>Fluency</a:t>
            </a:r>
          </a:p>
        </p:txBody>
      </p:sp>
      <p:pic>
        <p:nvPicPr>
          <p:cNvPr id="22"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124" y="3534851"/>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92" y="4667686"/>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27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2" presetClass="entr" presetSubtype="6" fill="hold" nodeType="with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500"/>
                                  </p:stCondLst>
                                  <p:childTnLst>
                                    <p:set>
                                      <p:cBhvr>
                                        <p:cTn id="15" dur="1" fill="hold">
                                          <p:stCondLst>
                                            <p:cond delay="0"/>
                                          </p:stCondLst>
                                        </p:cTn>
                                        <p:tgtEl>
                                          <p:spTgt spid="14338"/>
                                        </p:tgtEl>
                                        <p:attrNameLst>
                                          <p:attrName>style.visibility</p:attrName>
                                        </p:attrNameLst>
                                      </p:cBhvr>
                                      <p:to>
                                        <p:strVal val="visible"/>
                                      </p:to>
                                    </p:set>
                                    <p:anim calcmode="lin" valueType="num">
                                      <p:cBhvr additive="base">
                                        <p:cTn id="16" dur="500" fill="hold"/>
                                        <p:tgtEl>
                                          <p:spTgt spid="14338"/>
                                        </p:tgtEl>
                                        <p:attrNameLst>
                                          <p:attrName>ppt_x</p:attrName>
                                        </p:attrNameLst>
                                      </p:cBhvr>
                                      <p:tavLst>
                                        <p:tav tm="0">
                                          <p:val>
                                            <p:strVal val="1+#ppt_w/2"/>
                                          </p:val>
                                        </p:tav>
                                        <p:tav tm="100000">
                                          <p:val>
                                            <p:strVal val="#ppt_x"/>
                                          </p:val>
                                        </p:tav>
                                      </p:tavLst>
                                    </p:anim>
                                    <p:anim calcmode="lin" valueType="num">
                                      <p:cBhvr additive="base">
                                        <p:cTn id="17" dur="500" fill="hold"/>
                                        <p:tgtEl>
                                          <p:spTgt spid="1433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50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1+#ppt_w/2"/>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stCondLst>
                                    <p:cond delay="50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1+#ppt_w/2"/>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8686800" cy="6400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clipartbold.com/wp-content/uploads/2016/02/Happy-face-smiley-face-clip-art-dr-od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5029200"/>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clipartbold.com/wp-content/uploads/2016/02/Happy-face-smiley-face-clip-art-dr-od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8031" y="5029200"/>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28965" y="613231"/>
            <a:ext cx="7286070" cy="5570756"/>
          </a:xfrm>
          <a:prstGeom prst="rect">
            <a:avLst/>
          </a:prstGeom>
          <a:noFill/>
        </p:spPr>
        <p:txBody>
          <a:bodyPr wrap="square" rtlCol="0">
            <a:spAutoFit/>
          </a:bodyPr>
          <a:lstStyle/>
          <a:p>
            <a:pPr algn="ctr"/>
            <a:r>
              <a:rPr lang="en-US" sz="4800">
                <a:latin typeface="Kristen ITC" panose="03050502040202030202" pitchFamily="66" charset="0"/>
              </a:rPr>
              <a:t>Thank you so much for your purchase!</a:t>
            </a:r>
          </a:p>
          <a:p>
            <a:pPr algn="ctr"/>
            <a:endParaRPr lang="en-US" sz="3600">
              <a:latin typeface="Kristen ITC" panose="03050502040202030202" pitchFamily="66" charset="0"/>
            </a:endParaRPr>
          </a:p>
          <a:p>
            <a:pPr algn="ctr"/>
            <a:r>
              <a:rPr lang="en-US" sz="2800">
                <a:latin typeface="Kristen ITC" panose="03050502040202030202" pitchFamily="66" charset="0"/>
              </a:rPr>
              <a:t>Be sure to view each lesson in Slide Show.  Some slides contain text boxes or objects that appear with a click of the mouse.  These slides may look jumbled in design mode.</a:t>
            </a:r>
          </a:p>
          <a:p>
            <a:pPr algn="ctr"/>
            <a:endParaRPr lang="en-US" sz="28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spTree>
    <p:extLst>
      <p:ext uri="{BB962C8B-B14F-4D97-AF65-F5344CB8AC3E}">
        <p14:creationId xmlns:p14="http://schemas.microsoft.com/office/powerpoint/2010/main" val="2554080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1</a:t>
            </a:r>
          </a:p>
        </p:txBody>
      </p:sp>
      <p:sp>
        <p:nvSpPr>
          <p:cNvPr id="39" name="TextBox 38"/>
          <p:cNvSpPr txBox="1"/>
          <p:nvPr/>
        </p:nvSpPr>
        <p:spPr>
          <a:xfrm>
            <a:off x="1523999" y="849140"/>
            <a:ext cx="6096001" cy="707886"/>
          </a:xfrm>
          <a:prstGeom prst="rect">
            <a:avLst/>
          </a:prstGeom>
          <a:noFill/>
        </p:spPr>
        <p:txBody>
          <a:bodyPr wrap="square" rtlCol="0">
            <a:spAutoFit/>
          </a:bodyPr>
          <a:lstStyle/>
          <a:p>
            <a:pPr algn="ctr"/>
            <a:r>
              <a:rPr lang="en-US" sz="2000" b="1"/>
              <a:t>Look at my shape. Can you find the one that looks like mine?  Tell me about the shape.</a:t>
            </a:r>
          </a:p>
        </p:txBody>
      </p:sp>
      <p:pic>
        <p:nvPicPr>
          <p:cNvPr id="6" name="Picture 5"/>
          <p:cNvPicPr>
            <a:picLocks noChangeAspect="1"/>
          </p:cNvPicPr>
          <p:nvPr/>
        </p:nvPicPr>
        <p:blipFill>
          <a:blip r:embed="rId3"/>
          <a:stretch>
            <a:fillRect/>
          </a:stretch>
        </p:blipFill>
        <p:spPr>
          <a:xfrm rot="21025876">
            <a:off x="345282" y="4910409"/>
            <a:ext cx="1443037" cy="1456037"/>
          </a:xfrm>
          <a:prstGeom prst="rect">
            <a:avLst/>
          </a:prstGeom>
        </p:spPr>
      </p:pic>
      <p:pic>
        <p:nvPicPr>
          <p:cNvPr id="18" name="Picture 17"/>
          <p:cNvPicPr>
            <a:picLocks noChangeAspect="1"/>
          </p:cNvPicPr>
          <p:nvPr/>
        </p:nvPicPr>
        <p:blipFill>
          <a:blip r:embed="rId3"/>
          <a:stretch>
            <a:fillRect/>
          </a:stretch>
        </p:blipFill>
        <p:spPr>
          <a:xfrm rot="597361" flipH="1">
            <a:off x="7337442" y="4913021"/>
            <a:ext cx="1427315" cy="1456037"/>
          </a:xfrm>
          <a:prstGeom prst="rect">
            <a:avLst/>
          </a:prstGeom>
        </p:spPr>
      </p:pic>
      <p:sp>
        <p:nvSpPr>
          <p:cNvPr id="24" name="Pie 23"/>
          <p:cNvSpPr/>
          <p:nvPr/>
        </p:nvSpPr>
        <p:spPr>
          <a:xfrm>
            <a:off x="3429000" y="2323991"/>
            <a:ext cx="2100823" cy="2210017"/>
          </a:xfrm>
          <a:prstGeom prst="pi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1820172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89083" y="1062321"/>
            <a:ext cx="7286359" cy="707886"/>
          </a:xfrm>
          <a:prstGeom prst="rect">
            <a:avLst/>
          </a:prstGeom>
          <a:noFill/>
        </p:spPr>
        <p:txBody>
          <a:bodyPr wrap="square" rtlCol="0">
            <a:spAutoFit/>
          </a:bodyPr>
          <a:lstStyle/>
          <a:p>
            <a:pPr algn="ctr"/>
            <a:r>
              <a:rPr lang="en-US" sz="2000" b="1">
                <a:solidFill>
                  <a:srgbClr val="0000FF"/>
                </a:solidFill>
              </a:rPr>
              <a:t>Touch and count your cubes.  Hide 5 behind your back.  How many can you see?  Write the expression on your board.</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859" y="2360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985" y="3428999"/>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065" y="2337525"/>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2, Lesson 6</a:t>
            </a:r>
          </a:p>
          <a:p>
            <a:pPr algn="ctr"/>
            <a:r>
              <a:rPr lang="en-US" sz="1400"/>
              <a:t>Fluency</a:t>
            </a:r>
          </a:p>
        </p:txBody>
      </p:sp>
      <p:pic>
        <p:nvPicPr>
          <p:cNvPr id="22"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124" y="3534851"/>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92" y="4667686"/>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63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6" fill="hold" nodeType="clickEffect">
                                  <p:stCondLst>
                                    <p:cond delay="0"/>
                                  </p:stCondLst>
                                  <p:childTnLst>
                                    <p:anim calcmode="lin" valueType="num">
                                      <p:cBhvr additive="base">
                                        <p:cTn id="13" dur="500"/>
                                        <p:tgtEl>
                                          <p:spTgt spid="16"/>
                                        </p:tgtEl>
                                        <p:attrNameLst>
                                          <p:attrName>ppt_x</p:attrName>
                                        </p:attrNameLst>
                                      </p:cBhvr>
                                      <p:tavLst>
                                        <p:tav tm="0">
                                          <p:val>
                                            <p:strVal val="ppt_x"/>
                                          </p:val>
                                        </p:tav>
                                        <p:tav tm="100000">
                                          <p:val>
                                            <p:strVal val="1+ppt_w/2"/>
                                          </p:val>
                                        </p:tav>
                                      </p:tavLst>
                                    </p:anim>
                                    <p:anim calcmode="lin" valueType="num">
                                      <p:cBhvr additive="base">
                                        <p:cTn id="14" dur="500"/>
                                        <p:tgtEl>
                                          <p:spTgt spid="16"/>
                                        </p:tgtEl>
                                        <p:attrNameLst>
                                          <p:attrName>ppt_y</p:attrName>
                                        </p:attrNameLst>
                                      </p:cBhvr>
                                      <p:tavLst>
                                        <p:tav tm="0">
                                          <p:val>
                                            <p:strVal val="ppt_y"/>
                                          </p:val>
                                        </p:tav>
                                        <p:tav tm="100000">
                                          <p:val>
                                            <p:strVal val="1+ppt_h/2"/>
                                          </p:val>
                                        </p:tav>
                                      </p:tavLst>
                                    </p:anim>
                                    <p:set>
                                      <p:cBhvr>
                                        <p:cTn id="15" dur="1" fill="hold">
                                          <p:stCondLst>
                                            <p:cond delay="499"/>
                                          </p:stCondLst>
                                        </p:cTn>
                                        <p:tgtEl>
                                          <p:spTgt spid="16"/>
                                        </p:tgtEl>
                                        <p:attrNameLst>
                                          <p:attrName>style.visibility</p:attrName>
                                        </p:attrNameLst>
                                      </p:cBhvr>
                                      <p:to>
                                        <p:strVal val="hidden"/>
                                      </p:to>
                                    </p:set>
                                  </p:childTnLst>
                                </p:cTn>
                              </p:par>
                              <p:par>
                                <p:cTn id="16" presetID="2" presetClass="exit" presetSubtype="6" fill="hold" nodeType="withEffect">
                                  <p:stCondLst>
                                    <p:cond delay="0"/>
                                  </p:stCondLst>
                                  <p:childTnLst>
                                    <p:anim calcmode="lin" valueType="num">
                                      <p:cBhvr additive="base">
                                        <p:cTn id="17" dur="500"/>
                                        <p:tgtEl>
                                          <p:spTgt spid="14338"/>
                                        </p:tgtEl>
                                        <p:attrNameLst>
                                          <p:attrName>ppt_x</p:attrName>
                                        </p:attrNameLst>
                                      </p:cBhvr>
                                      <p:tavLst>
                                        <p:tav tm="0">
                                          <p:val>
                                            <p:strVal val="ppt_x"/>
                                          </p:val>
                                        </p:tav>
                                        <p:tav tm="100000">
                                          <p:val>
                                            <p:strVal val="1+ppt_w/2"/>
                                          </p:val>
                                        </p:tav>
                                      </p:tavLst>
                                    </p:anim>
                                    <p:anim calcmode="lin" valueType="num">
                                      <p:cBhvr additive="base">
                                        <p:cTn id="18" dur="500"/>
                                        <p:tgtEl>
                                          <p:spTgt spid="14338"/>
                                        </p:tgtEl>
                                        <p:attrNameLst>
                                          <p:attrName>ppt_y</p:attrName>
                                        </p:attrNameLst>
                                      </p:cBhvr>
                                      <p:tavLst>
                                        <p:tav tm="0">
                                          <p:val>
                                            <p:strVal val="ppt_y"/>
                                          </p:val>
                                        </p:tav>
                                        <p:tav tm="100000">
                                          <p:val>
                                            <p:strVal val="1+ppt_h/2"/>
                                          </p:val>
                                        </p:tav>
                                      </p:tavLst>
                                    </p:anim>
                                    <p:set>
                                      <p:cBhvr>
                                        <p:cTn id="19" dur="1" fill="hold">
                                          <p:stCondLst>
                                            <p:cond delay="499"/>
                                          </p:stCondLst>
                                        </p:cTn>
                                        <p:tgtEl>
                                          <p:spTgt spid="14338"/>
                                        </p:tgtEl>
                                        <p:attrNameLst>
                                          <p:attrName>style.visibility</p:attrName>
                                        </p:attrNameLst>
                                      </p:cBhvr>
                                      <p:to>
                                        <p:strVal val="hidden"/>
                                      </p:to>
                                    </p:set>
                                  </p:childTnLst>
                                </p:cTn>
                              </p:par>
                              <p:par>
                                <p:cTn id="20" presetID="2" presetClass="exit" presetSubtype="6" fill="hold" nodeType="withEffect">
                                  <p:stCondLst>
                                    <p:cond delay="0"/>
                                  </p:stCondLst>
                                  <p:childTnLst>
                                    <p:anim calcmode="lin" valueType="num">
                                      <p:cBhvr additive="base">
                                        <p:cTn id="21" dur="500"/>
                                        <p:tgtEl>
                                          <p:spTgt spid="17"/>
                                        </p:tgtEl>
                                        <p:attrNameLst>
                                          <p:attrName>ppt_x</p:attrName>
                                        </p:attrNameLst>
                                      </p:cBhvr>
                                      <p:tavLst>
                                        <p:tav tm="0">
                                          <p:val>
                                            <p:strVal val="ppt_x"/>
                                          </p:val>
                                        </p:tav>
                                        <p:tav tm="100000">
                                          <p:val>
                                            <p:strVal val="1+ppt_w/2"/>
                                          </p:val>
                                        </p:tav>
                                      </p:tavLst>
                                    </p:anim>
                                    <p:anim calcmode="lin" valueType="num">
                                      <p:cBhvr additive="base">
                                        <p:cTn id="22" dur="500"/>
                                        <p:tgtEl>
                                          <p:spTgt spid="17"/>
                                        </p:tgtEl>
                                        <p:attrNameLst>
                                          <p:attrName>ppt_y</p:attrName>
                                        </p:attrNameLst>
                                      </p:cBhvr>
                                      <p:tavLst>
                                        <p:tav tm="0">
                                          <p:val>
                                            <p:strVal val="ppt_y"/>
                                          </p:val>
                                        </p:tav>
                                        <p:tav tm="100000">
                                          <p:val>
                                            <p:strVal val="1+ppt_h/2"/>
                                          </p:val>
                                        </p:tav>
                                      </p:tavLst>
                                    </p:anim>
                                    <p:set>
                                      <p:cBhvr>
                                        <p:cTn id="23" dur="1" fill="hold">
                                          <p:stCondLst>
                                            <p:cond delay="499"/>
                                          </p:stCondLst>
                                        </p:cTn>
                                        <p:tgtEl>
                                          <p:spTgt spid="17"/>
                                        </p:tgtEl>
                                        <p:attrNameLst>
                                          <p:attrName>style.visibility</p:attrName>
                                        </p:attrNameLst>
                                      </p:cBhvr>
                                      <p:to>
                                        <p:strVal val="hidden"/>
                                      </p:to>
                                    </p:set>
                                  </p:childTnLst>
                                </p:cTn>
                              </p:par>
                              <p:par>
                                <p:cTn id="24" presetID="2" presetClass="exit" presetSubtype="6" fill="hold" nodeType="withEffect">
                                  <p:stCondLst>
                                    <p:cond delay="0"/>
                                  </p:stCondLst>
                                  <p:childTnLst>
                                    <p:anim calcmode="lin" valueType="num">
                                      <p:cBhvr additive="base">
                                        <p:cTn id="25" dur="500"/>
                                        <p:tgtEl>
                                          <p:spTgt spid="23"/>
                                        </p:tgtEl>
                                        <p:attrNameLst>
                                          <p:attrName>ppt_x</p:attrName>
                                        </p:attrNameLst>
                                      </p:cBhvr>
                                      <p:tavLst>
                                        <p:tav tm="0">
                                          <p:val>
                                            <p:strVal val="ppt_x"/>
                                          </p:val>
                                        </p:tav>
                                        <p:tav tm="100000">
                                          <p:val>
                                            <p:strVal val="1+ppt_w/2"/>
                                          </p:val>
                                        </p:tav>
                                      </p:tavLst>
                                    </p:anim>
                                    <p:anim calcmode="lin" valueType="num">
                                      <p:cBhvr additive="base">
                                        <p:cTn id="26" dur="500"/>
                                        <p:tgtEl>
                                          <p:spTgt spid="23"/>
                                        </p:tgtEl>
                                        <p:attrNameLst>
                                          <p:attrName>ppt_y</p:attrName>
                                        </p:attrNameLst>
                                      </p:cBhvr>
                                      <p:tavLst>
                                        <p:tav tm="0">
                                          <p:val>
                                            <p:strVal val="ppt_y"/>
                                          </p:val>
                                        </p:tav>
                                        <p:tav tm="100000">
                                          <p:val>
                                            <p:strVal val="1+ppt_h/2"/>
                                          </p:val>
                                        </p:tav>
                                      </p:tavLst>
                                    </p:anim>
                                    <p:set>
                                      <p:cBhvr>
                                        <p:cTn id="27" dur="1" fill="hold">
                                          <p:stCondLst>
                                            <p:cond delay="499"/>
                                          </p:stCondLst>
                                        </p:cTn>
                                        <p:tgtEl>
                                          <p:spTgt spid="23"/>
                                        </p:tgtEl>
                                        <p:attrNameLst>
                                          <p:attrName>style.visibility</p:attrName>
                                        </p:attrNameLst>
                                      </p:cBhvr>
                                      <p:to>
                                        <p:strVal val="hidden"/>
                                      </p:to>
                                    </p:set>
                                  </p:childTnLst>
                                </p:cTn>
                              </p:par>
                              <p:par>
                                <p:cTn id="28" presetID="2" presetClass="exit" presetSubtype="6" fill="hold" nodeType="withEffect">
                                  <p:stCondLst>
                                    <p:cond delay="0"/>
                                  </p:stCondLst>
                                  <p:childTnLst>
                                    <p:anim calcmode="lin" valueType="num">
                                      <p:cBhvr additive="base">
                                        <p:cTn id="29" dur="500"/>
                                        <p:tgtEl>
                                          <p:spTgt spid="22"/>
                                        </p:tgtEl>
                                        <p:attrNameLst>
                                          <p:attrName>ppt_x</p:attrName>
                                        </p:attrNameLst>
                                      </p:cBhvr>
                                      <p:tavLst>
                                        <p:tav tm="0">
                                          <p:val>
                                            <p:strVal val="ppt_x"/>
                                          </p:val>
                                        </p:tav>
                                        <p:tav tm="100000">
                                          <p:val>
                                            <p:strVal val="1+ppt_w/2"/>
                                          </p:val>
                                        </p:tav>
                                      </p:tavLst>
                                    </p:anim>
                                    <p:anim calcmode="lin" valueType="num">
                                      <p:cBhvr additive="base">
                                        <p:cTn id="30" dur="500"/>
                                        <p:tgtEl>
                                          <p:spTgt spid="22"/>
                                        </p:tgtEl>
                                        <p:attrNameLst>
                                          <p:attrName>ppt_y</p:attrName>
                                        </p:attrNameLst>
                                      </p:cBhvr>
                                      <p:tavLst>
                                        <p:tav tm="0">
                                          <p:val>
                                            <p:strVal val="ppt_y"/>
                                          </p:val>
                                        </p:tav>
                                        <p:tav tm="100000">
                                          <p:val>
                                            <p:strVal val="1+ppt_h/2"/>
                                          </p:val>
                                        </p:tav>
                                      </p:tavLst>
                                    </p:anim>
                                    <p:set>
                                      <p:cBhvr>
                                        <p:cTn id="31"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400441" y="1037913"/>
            <a:ext cx="6343118" cy="400110"/>
          </a:xfrm>
          <a:prstGeom prst="rect">
            <a:avLst/>
          </a:prstGeom>
          <a:noFill/>
        </p:spPr>
        <p:txBody>
          <a:bodyPr wrap="square" rtlCol="0">
            <a:spAutoFit/>
          </a:bodyPr>
          <a:lstStyle/>
          <a:p>
            <a:pPr algn="ctr"/>
            <a:r>
              <a:rPr lang="en-US" sz="2000" b="1">
                <a:solidFill>
                  <a:srgbClr val="0000FF"/>
                </a:solidFill>
              </a:rPr>
              <a:t>Put them back together.  How many cubes do you have?</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859" y="2360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985" y="3428999"/>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065" y="2337525"/>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2, Lesson 6</a:t>
            </a:r>
          </a:p>
          <a:p>
            <a:pPr algn="ctr"/>
            <a:r>
              <a:rPr lang="en-US" sz="1400"/>
              <a:t>Fluency</a:t>
            </a:r>
          </a:p>
        </p:txBody>
      </p:sp>
      <p:pic>
        <p:nvPicPr>
          <p:cNvPr id="22"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124" y="3534851"/>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92" y="4667686"/>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18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2" presetClass="entr" presetSubtype="6" fill="hold" nodeType="with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500"/>
                                  </p:stCondLst>
                                  <p:childTnLst>
                                    <p:set>
                                      <p:cBhvr>
                                        <p:cTn id="15" dur="1" fill="hold">
                                          <p:stCondLst>
                                            <p:cond delay="0"/>
                                          </p:stCondLst>
                                        </p:cTn>
                                        <p:tgtEl>
                                          <p:spTgt spid="14338"/>
                                        </p:tgtEl>
                                        <p:attrNameLst>
                                          <p:attrName>style.visibility</p:attrName>
                                        </p:attrNameLst>
                                      </p:cBhvr>
                                      <p:to>
                                        <p:strVal val="visible"/>
                                      </p:to>
                                    </p:set>
                                    <p:anim calcmode="lin" valueType="num">
                                      <p:cBhvr additive="base">
                                        <p:cTn id="16" dur="500" fill="hold"/>
                                        <p:tgtEl>
                                          <p:spTgt spid="14338"/>
                                        </p:tgtEl>
                                        <p:attrNameLst>
                                          <p:attrName>ppt_x</p:attrName>
                                        </p:attrNameLst>
                                      </p:cBhvr>
                                      <p:tavLst>
                                        <p:tav tm="0">
                                          <p:val>
                                            <p:strVal val="1+#ppt_w/2"/>
                                          </p:val>
                                        </p:tav>
                                        <p:tav tm="100000">
                                          <p:val>
                                            <p:strVal val="#ppt_x"/>
                                          </p:val>
                                        </p:tav>
                                      </p:tavLst>
                                    </p:anim>
                                    <p:anim calcmode="lin" valueType="num">
                                      <p:cBhvr additive="base">
                                        <p:cTn id="17" dur="500" fill="hold"/>
                                        <p:tgtEl>
                                          <p:spTgt spid="1433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50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1+#ppt_w/2"/>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stCondLst>
                                    <p:cond delay="50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1+#ppt_w/2"/>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par>
                                <p:cTn id="26" presetID="2" presetClass="entr" presetSubtype="6" fill="hold" nodeType="withEffect">
                                  <p:stCondLst>
                                    <p:cond delay="50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1+#ppt_w/2"/>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54264" y="1106347"/>
            <a:ext cx="7435471" cy="1323439"/>
          </a:xfrm>
          <a:prstGeom prst="rect">
            <a:avLst/>
          </a:prstGeom>
          <a:noFill/>
        </p:spPr>
        <p:txBody>
          <a:bodyPr wrap="square" rtlCol="0">
            <a:spAutoFit/>
          </a:bodyPr>
          <a:lstStyle/>
          <a:p>
            <a:pPr algn="ctr"/>
            <a:r>
              <a:rPr lang="en-US" sz="2000" b="1">
                <a:solidFill>
                  <a:srgbClr val="0000FF"/>
                </a:solidFill>
              </a:rPr>
              <a:t>Draw three circles on your board.  Put an X on two of them.  How many circles have an X?  How many circles do not have an X.  How many circles are on your board?  Raise your hand when you can say the number sentence starting with 2.</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Take Apart Groups of Circles</a:t>
            </a:r>
            <a:endParaRPr lang="en-US" sz="8000" b="1"/>
          </a:p>
        </p:txBody>
      </p:sp>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2, Lesson 6</a:t>
            </a:r>
          </a:p>
          <a:p>
            <a:pPr algn="ctr"/>
            <a:r>
              <a:rPr lang="en-US" sz="1400"/>
              <a:t>Fluency</a:t>
            </a:r>
          </a:p>
        </p:txBody>
      </p:sp>
      <p:sp>
        <p:nvSpPr>
          <p:cNvPr id="3" name="Oval 2"/>
          <p:cNvSpPr/>
          <p:nvPr/>
        </p:nvSpPr>
        <p:spPr>
          <a:xfrm>
            <a:off x="2203350" y="3086074"/>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962399" y="3086074"/>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721448" y="3086074"/>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1081" y="2914002"/>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8186" y="2923834"/>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49" y="4605713"/>
            <a:ext cx="1914104" cy="2200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76836" y="4600797"/>
            <a:ext cx="1959076" cy="220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3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1000"/>
                                        <p:tgtEl>
                                          <p:spTgt spid="18"/>
                                        </p:tgtEl>
                                      </p:cBhvr>
                                    </p:animEffect>
                                  </p:childTnLst>
                                </p:cTn>
                              </p:par>
                            </p:childTnLst>
                          </p:cTn>
                        </p:par>
                        <p:par>
                          <p:cTn id="12" fill="hold">
                            <p:stCondLst>
                              <p:cond delay="2000"/>
                            </p:stCondLst>
                            <p:childTnLst>
                              <p:par>
                                <p:cTn id="13" presetID="21" presetClass="entr" presetSubtype="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heel(1)">
                                      <p:cBhvr>
                                        <p:cTn id="15" dur="10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50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24"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54264" y="1106347"/>
            <a:ext cx="7435471" cy="1015663"/>
          </a:xfrm>
          <a:prstGeom prst="rect">
            <a:avLst/>
          </a:prstGeom>
          <a:noFill/>
        </p:spPr>
        <p:txBody>
          <a:bodyPr wrap="square" rtlCol="0">
            <a:spAutoFit/>
          </a:bodyPr>
          <a:lstStyle/>
          <a:p>
            <a:pPr algn="ctr"/>
            <a:r>
              <a:rPr lang="en-US" sz="2000" b="1">
                <a:solidFill>
                  <a:srgbClr val="0000FF"/>
                </a:solidFill>
              </a:rPr>
              <a:t>Erase.  Draw 4 circles on your board.  Put an X on three of them.  How many do not have an X?  Raise your hand when you can say the number sentence starting with 3.</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Take Apart Groups of Circles</a:t>
            </a:r>
            <a:endParaRPr lang="en-US" sz="8000" b="1"/>
          </a:p>
        </p:txBody>
      </p:sp>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2, Lesson 6</a:t>
            </a:r>
          </a:p>
          <a:p>
            <a:pPr algn="ctr"/>
            <a:r>
              <a:rPr lang="en-US" sz="1400"/>
              <a:t>Fluency</a:t>
            </a:r>
          </a:p>
        </p:txBody>
      </p:sp>
      <p:sp>
        <p:nvSpPr>
          <p:cNvPr id="3" name="Oval 2"/>
          <p:cNvSpPr/>
          <p:nvPr/>
        </p:nvSpPr>
        <p:spPr>
          <a:xfrm>
            <a:off x="1379646" y="2629371"/>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120034" y="2647747"/>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600303"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2810" y="2503403"/>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4588" y="2541631"/>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49" y="4605713"/>
            <a:ext cx="1914104" cy="2200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76836" y="4600797"/>
            <a:ext cx="1959076" cy="220012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4860422" y="2629371"/>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0250" y="2524945"/>
            <a:ext cx="1639544" cy="1639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34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1000"/>
                                        <p:tgtEl>
                                          <p:spTgt spid="3"/>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1000"/>
                                        <p:tgtEl>
                                          <p:spTgt spid="18"/>
                                        </p:tgtEl>
                                      </p:cBhvr>
                                    </p:animEffect>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1000"/>
                                        <p:tgtEl>
                                          <p:spTgt spid="22"/>
                                        </p:tgtEl>
                                      </p:cBhvr>
                                    </p:animEffect>
                                  </p:childTnLst>
                                </p:cTn>
                              </p:par>
                            </p:childTnLst>
                          </p:cTn>
                        </p:par>
                        <p:par>
                          <p:cTn id="23" fill="hold">
                            <p:stCondLst>
                              <p:cond delay="3000"/>
                            </p:stCondLst>
                            <p:childTnLst>
                              <p:par>
                                <p:cTn id="24" presetID="21" presetClass="entr" presetSubtype="1"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heel(1)">
                                      <p:cBhvr>
                                        <p:cTn id="26" dur="10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500"/>
                                  </p:stCondLst>
                                  <p:childTnLst>
                                    <p:set>
                                      <p:cBhvr>
                                        <p:cTn id="33" dur="1" fill="hold">
                                          <p:stCondLst>
                                            <p:cond delay="0"/>
                                          </p:stCondLst>
                                        </p:cTn>
                                        <p:tgtEl>
                                          <p:spTgt spid="25"/>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nodeType="afterEffect">
                                  <p:stCondLst>
                                    <p:cond delay="50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animBg="1"/>
      <p:bldP spid="18" grpId="0" animBg="1"/>
      <p:bldP spid="24" grpId="0" animBg="1"/>
      <p:bldP spid="22"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54264" y="1106347"/>
            <a:ext cx="7435471" cy="1015663"/>
          </a:xfrm>
          <a:prstGeom prst="rect">
            <a:avLst/>
          </a:prstGeom>
          <a:noFill/>
        </p:spPr>
        <p:txBody>
          <a:bodyPr wrap="square" rtlCol="0">
            <a:spAutoFit/>
          </a:bodyPr>
          <a:lstStyle/>
          <a:p>
            <a:pPr algn="ctr"/>
            <a:r>
              <a:rPr lang="en-US" sz="2000" b="1">
                <a:solidFill>
                  <a:srgbClr val="0000FF"/>
                </a:solidFill>
              </a:rPr>
              <a:t>Erase.  Draw 5 circles on your board.  Put an X on two of them.  How many do not have an X?  Raise your hand when you can say the number sentence starting with 2.</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Take Apart Groups of Circles</a:t>
            </a:r>
            <a:endParaRPr lang="en-US" sz="8000" b="1"/>
          </a:p>
        </p:txBody>
      </p:sp>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2, Lesson 6</a:t>
            </a:r>
          </a:p>
          <a:p>
            <a:pPr algn="ctr"/>
            <a:r>
              <a:rPr lang="en-US" sz="1400"/>
              <a:t>Fluency</a:t>
            </a:r>
          </a:p>
        </p:txBody>
      </p:sp>
      <p:sp>
        <p:nvSpPr>
          <p:cNvPr id="3" name="Oval 2"/>
          <p:cNvSpPr/>
          <p:nvPr/>
        </p:nvSpPr>
        <p:spPr>
          <a:xfrm>
            <a:off x="1092314"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526677"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83221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2491113"/>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1514" y="2432599"/>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49" y="4605713"/>
            <a:ext cx="1914104" cy="2200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76836" y="4600797"/>
            <a:ext cx="1959076" cy="220012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396239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39730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32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1000"/>
                                        <p:tgtEl>
                                          <p:spTgt spid="3"/>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1000"/>
                                        <p:tgtEl>
                                          <p:spTgt spid="18"/>
                                        </p:tgtEl>
                                      </p:cBhvr>
                                    </p:animEffect>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1000"/>
                                        <p:tgtEl>
                                          <p:spTgt spid="22"/>
                                        </p:tgtEl>
                                      </p:cBhvr>
                                    </p:animEffect>
                                  </p:childTnLst>
                                </p:cTn>
                              </p:par>
                            </p:childTnLst>
                          </p:cTn>
                        </p:par>
                        <p:par>
                          <p:cTn id="23" fill="hold">
                            <p:stCondLst>
                              <p:cond delay="3000"/>
                            </p:stCondLst>
                            <p:childTnLst>
                              <p:par>
                                <p:cTn id="24" presetID="21" presetClass="entr" presetSubtype="1"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heel(1)">
                                      <p:cBhvr>
                                        <p:cTn id="26" dur="1000"/>
                                        <p:tgtEl>
                                          <p:spTgt spid="28"/>
                                        </p:tgtEl>
                                      </p:cBhvr>
                                    </p:animEffect>
                                  </p:childTnLst>
                                </p:cTn>
                              </p:par>
                            </p:childTnLst>
                          </p:cTn>
                        </p:par>
                        <p:par>
                          <p:cTn id="27" fill="hold">
                            <p:stCondLst>
                              <p:cond delay="4000"/>
                            </p:stCondLst>
                            <p:childTnLst>
                              <p:par>
                                <p:cTn id="28" presetID="21" presetClass="entr" presetSubtype="1"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heel(1)">
                                      <p:cBhvr>
                                        <p:cTn id="30" dur="10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500"/>
                                  </p:stCondLst>
                                  <p:childTnLst>
                                    <p:set>
                                      <p:cBhvr>
                                        <p:cTn id="3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animBg="1"/>
      <p:bldP spid="18" grpId="0" animBg="1"/>
      <p:bldP spid="24" grpId="0" animBg="1"/>
      <p:bldP spid="22" grpId="0" animBg="1"/>
      <p:bldP spid="28"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54264" y="1106347"/>
            <a:ext cx="7435471" cy="1015663"/>
          </a:xfrm>
          <a:prstGeom prst="rect">
            <a:avLst/>
          </a:prstGeom>
          <a:noFill/>
        </p:spPr>
        <p:txBody>
          <a:bodyPr wrap="square" rtlCol="0">
            <a:spAutoFit/>
          </a:bodyPr>
          <a:lstStyle/>
          <a:p>
            <a:pPr algn="ctr"/>
            <a:r>
              <a:rPr lang="en-US" sz="2000" b="1">
                <a:solidFill>
                  <a:srgbClr val="0000FF"/>
                </a:solidFill>
              </a:rPr>
              <a:t>Erase.  Draw 4 circles on your board.  Put an X on one of them.  How many do not have an X?  Raise your hand when you can say the number sentence starting with 1.</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Take Apart Groups of Circles</a:t>
            </a:r>
            <a:endParaRPr lang="en-US" sz="8000" b="1"/>
          </a:p>
        </p:txBody>
      </p:sp>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2, Lesson 6</a:t>
            </a:r>
          </a:p>
          <a:p>
            <a:pPr algn="ctr"/>
            <a:r>
              <a:rPr lang="en-US" sz="1400"/>
              <a:t>Fluency</a:t>
            </a:r>
          </a:p>
        </p:txBody>
      </p:sp>
      <p:sp>
        <p:nvSpPr>
          <p:cNvPr id="3" name="Oval 2"/>
          <p:cNvSpPr/>
          <p:nvPr/>
        </p:nvSpPr>
        <p:spPr>
          <a:xfrm>
            <a:off x="1379646" y="2629371"/>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120034" y="2647747"/>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600303"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2810" y="2503403"/>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49" y="4605713"/>
            <a:ext cx="1914104" cy="2200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76836" y="4600797"/>
            <a:ext cx="1959076" cy="220012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4860422" y="2629371"/>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54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1000"/>
                                        <p:tgtEl>
                                          <p:spTgt spid="3"/>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1000"/>
                                        <p:tgtEl>
                                          <p:spTgt spid="18"/>
                                        </p:tgtEl>
                                      </p:cBhvr>
                                    </p:animEffect>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1000"/>
                                        <p:tgtEl>
                                          <p:spTgt spid="22"/>
                                        </p:tgtEl>
                                      </p:cBhvr>
                                    </p:animEffect>
                                  </p:childTnLst>
                                </p:cTn>
                              </p:par>
                            </p:childTnLst>
                          </p:cTn>
                        </p:par>
                        <p:par>
                          <p:cTn id="23" fill="hold">
                            <p:stCondLst>
                              <p:cond delay="3000"/>
                            </p:stCondLst>
                            <p:childTnLst>
                              <p:par>
                                <p:cTn id="24" presetID="21" presetClass="entr" presetSubtype="1"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heel(1)">
                                      <p:cBhvr>
                                        <p:cTn id="26" dur="10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animBg="1"/>
      <p:bldP spid="18" grpId="0" animBg="1"/>
      <p:bldP spid="24" grpId="0" animBg="1"/>
      <p:bldP spid="22"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54264" y="1106347"/>
            <a:ext cx="7435471" cy="1015663"/>
          </a:xfrm>
          <a:prstGeom prst="rect">
            <a:avLst/>
          </a:prstGeom>
          <a:noFill/>
        </p:spPr>
        <p:txBody>
          <a:bodyPr wrap="square" rtlCol="0">
            <a:spAutoFit/>
          </a:bodyPr>
          <a:lstStyle/>
          <a:p>
            <a:pPr algn="ctr"/>
            <a:r>
              <a:rPr lang="en-US" sz="2000" b="1">
                <a:solidFill>
                  <a:srgbClr val="0000FF"/>
                </a:solidFill>
              </a:rPr>
              <a:t>Erase.  Draw 5 circles on your board.  Put an X on four of them.  How many do not have an X?  Raise your hand when you can say the number sentence starting with 4.</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Take Apart Groups of Circles</a:t>
            </a:r>
            <a:endParaRPr lang="en-US" sz="8000" b="1"/>
          </a:p>
        </p:txBody>
      </p:sp>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2, Lesson 6</a:t>
            </a:r>
          </a:p>
          <a:p>
            <a:pPr algn="ctr"/>
            <a:r>
              <a:rPr lang="en-US" sz="1400"/>
              <a:t>Fluency</a:t>
            </a:r>
          </a:p>
        </p:txBody>
      </p:sp>
      <p:sp>
        <p:nvSpPr>
          <p:cNvPr id="3" name="Oval 2"/>
          <p:cNvSpPr/>
          <p:nvPr/>
        </p:nvSpPr>
        <p:spPr>
          <a:xfrm>
            <a:off x="1092314"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526677"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83221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2491113"/>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1514" y="2432599"/>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49" y="4605713"/>
            <a:ext cx="1914104" cy="2200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76836" y="4600797"/>
            <a:ext cx="1959076" cy="220012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396239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39730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5877" y="2409740"/>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2490" y="2409740"/>
            <a:ext cx="1639544" cy="1639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45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1000"/>
                                        <p:tgtEl>
                                          <p:spTgt spid="3"/>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1000"/>
                                        <p:tgtEl>
                                          <p:spTgt spid="18"/>
                                        </p:tgtEl>
                                      </p:cBhvr>
                                    </p:animEffect>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1000"/>
                                        <p:tgtEl>
                                          <p:spTgt spid="22"/>
                                        </p:tgtEl>
                                      </p:cBhvr>
                                    </p:animEffect>
                                  </p:childTnLst>
                                </p:cTn>
                              </p:par>
                            </p:childTnLst>
                          </p:cTn>
                        </p:par>
                        <p:par>
                          <p:cTn id="23" fill="hold">
                            <p:stCondLst>
                              <p:cond delay="3000"/>
                            </p:stCondLst>
                            <p:childTnLst>
                              <p:par>
                                <p:cTn id="24" presetID="21" presetClass="entr" presetSubtype="1"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heel(1)">
                                      <p:cBhvr>
                                        <p:cTn id="26" dur="1000"/>
                                        <p:tgtEl>
                                          <p:spTgt spid="28"/>
                                        </p:tgtEl>
                                      </p:cBhvr>
                                    </p:animEffect>
                                  </p:childTnLst>
                                </p:cTn>
                              </p:par>
                            </p:childTnLst>
                          </p:cTn>
                        </p:par>
                        <p:par>
                          <p:cTn id="27" fill="hold">
                            <p:stCondLst>
                              <p:cond delay="4000"/>
                            </p:stCondLst>
                            <p:childTnLst>
                              <p:par>
                                <p:cTn id="28" presetID="21" presetClass="entr" presetSubtype="1"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heel(1)">
                                      <p:cBhvr>
                                        <p:cTn id="30" dur="10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500"/>
                                  </p:stCondLst>
                                  <p:childTnLst>
                                    <p:set>
                                      <p:cBhvr>
                                        <p:cTn id="37" dur="1" fill="hold">
                                          <p:stCondLst>
                                            <p:cond delay="0"/>
                                          </p:stCondLst>
                                        </p:cTn>
                                        <p:tgtEl>
                                          <p:spTgt spid="25"/>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500"/>
                                  </p:stCondLst>
                                  <p:childTnLst>
                                    <p:set>
                                      <p:cBhvr>
                                        <p:cTn id="40" dur="1" fill="hold">
                                          <p:stCondLst>
                                            <p:cond delay="0"/>
                                          </p:stCondLst>
                                        </p:cTn>
                                        <p:tgtEl>
                                          <p:spTgt spid="23"/>
                                        </p:tgtEl>
                                        <p:attrNameLst>
                                          <p:attrName>style.visibility</p:attrName>
                                        </p:attrNameLst>
                                      </p:cBhvr>
                                      <p:to>
                                        <p:strVal val="visible"/>
                                      </p:to>
                                    </p:set>
                                  </p:childTnLst>
                                </p:cTn>
                              </p:par>
                            </p:childTnLst>
                          </p:cTn>
                        </p:par>
                        <p:par>
                          <p:cTn id="41" fill="hold">
                            <p:stCondLst>
                              <p:cond delay="1000"/>
                            </p:stCondLst>
                            <p:childTnLst>
                              <p:par>
                                <p:cTn id="42" presetID="1" presetClass="entr" presetSubtype="0" fill="hold" nodeType="afterEffect">
                                  <p:stCondLst>
                                    <p:cond delay="50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animBg="1"/>
      <p:bldP spid="18" grpId="0" animBg="1"/>
      <p:bldP spid="24" grpId="0" animBg="1"/>
      <p:bldP spid="22" grpId="0" animBg="1"/>
      <p:bldP spid="28"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r.photos1.fotosearch.com/bthumb/CSP/CSP890/k89014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882" y="3331610"/>
            <a:ext cx="2937832" cy="308291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69917" y="381000"/>
            <a:ext cx="1596912" cy="307777"/>
          </a:xfrm>
          <a:prstGeom prst="rect">
            <a:avLst/>
          </a:prstGeom>
          <a:noFill/>
        </p:spPr>
        <p:txBody>
          <a:bodyPr wrap="none" rtlCol="0">
            <a:spAutoFit/>
          </a:bodyPr>
          <a:lstStyle/>
          <a:p>
            <a:r>
              <a:rPr lang="en-US" sz="1400"/>
              <a:t>Module 2, Lesson 6</a:t>
            </a:r>
          </a:p>
        </p:txBody>
      </p:sp>
      <p:sp>
        <p:nvSpPr>
          <p:cNvPr id="16" name="TextBox 15"/>
          <p:cNvSpPr txBox="1"/>
          <p:nvPr/>
        </p:nvSpPr>
        <p:spPr>
          <a:xfrm>
            <a:off x="486879" y="928878"/>
            <a:ext cx="8095815" cy="1938992"/>
          </a:xfrm>
          <a:prstGeom prst="rect">
            <a:avLst/>
          </a:prstGeom>
          <a:noFill/>
        </p:spPr>
        <p:txBody>
          <a:bodyPr wrap="square" rtlCol="0">
            <a:spAutoFit/>
          </a:bodyPr>
          <a:lstStyle/>
          <a:p>
            <a:pPr algn="ctr"/>
            <a:r>
              <a:rPr lang="en-US" sz="2000" b="1"/>
              <a:t>We are going to do a test.  Take turns with your partner.  Roll the ball back and forth between you a few times.  Watch the ball carefully as it rolls.  Now, try to roll the block between you.  Talk to you partner about what happens.  Why do you think the objects behave so differently.  What would be the best way to get the block to your partner?  Why don’t cubes that have a circle on the bottom roll off the table?</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1395432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6</a:t>
            </a:r>
          </a:p>
        </p:txBody>
      </p:sp>
      <p:sp>
        <p:nvSpPr>
          <p:cNvPr id="39" name="TextBox 38"/>
          <p:cNvSpPr txBox="1"/>
          <p:nvPr/>
        </p:nvSpPr>
        <p:spPr>
          <a:xfrm>
            <a:off x="571500" y="909440"/>
            <a:ext cx="8001000" cy="1569660"/>
          </a:xfrm>
          <a:prstGeom prst="rect">
            <a:avLst/>
          </a:prstGeom>
          <a:noFill/>
        </p:spPr>
        <p:txBody>
          <a:bodyPr wrap="square" rtlCol="0">
            <a:spAutoFit/>
          </a:bodyPr>
          <a:lstStyle/>
          <a:p>
            <a:pPr algn="ctr"/>
            <a:r>
              <a:rPr lang="en-US" sz="2400" b="1"/>
              <a:t>I have something new for you to explore today!  You will be working with your partner.  Please take everything out of your bag.  I will give you a few minutes to look and talk with your partner about what you notice.</a:t>
            </a:r>
          </a:p>
        </p:txBody>
      </p:sp>
      <p:pic>
        <p:nvPicPr>
          <p:cNvPr id="14338" name="Picture 2" descr="http://www.woodworkscraftsupplies.co.uk/images/1inch%20full%20round%20wooden%20b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975" y="2895599"/>
            <a:ext cx="1600200" cy="160020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s-media-cache-ak0.pinimg.com/236x/e9/61/72/e96172e1eda623078599e34acc435f7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1724" y="4492487"/>
            <a:ext cx="2057400" cy="2057401"/>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photos.gograph.com/thumbs/CSP/CSP990/k111506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9424" y="4247808"/>
            <a:ext cx="1709668" cy="2253052"/>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http://ecx.images-amazon.com/images/I/51WbWS40i4L._SL1000_.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9096" y="2555300"/>
            <a:ext cx="2060000" cy="2060000"/>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http://photos.gograph.com/thumbs/CSP/CSP895/k895488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4166" y="4267201"/>
            <a:ext cx="2605546" cy="21610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86611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down)">
                                      <p:cBhvr>
                                        <p:cTn id="7" dur="580">
                                          <p:stCondLst>
                                            <p:cond delay="0"/>
                                          </p:stCondLst>
                                        </p:cTn>
                                        <p:tgtEl>
                                          <p:spTgt spid="14338"/>
                                        </p:tgtEl>
                                      </p:cBhvr>
                                    </p:animEffect>
                                    <p:anim calcmode="lin" valueType="num">
                                      <p:cBhvr>
                                        <p:cTn id="8" dur="1822" tmFilter="0,0; 0.14,0.36; 0.43,0.73; 0.71,0.91; 1.0,1.0">
                                          <p:stCondLst>
                                            <p:cond delay="0"/>
                                          </p:stCondLst>
                                        </p:cTn>
                                        <p:tgtEl>
                                          <p:spTgt spid="143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3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3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3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338"/>
                                        </p:tgtEl>
                                        <p:attrNameLst>
                                          <p:attrName>ppt_y</p:attrName>
                                        </p:attrNameLst>
                                      </p:cBhvr>
                                      <p:tavLst>
                                        <p:tav tm="0" fmla="#ppt_y-sin(pi*$)/81">
                                          <p:val>
                                            <p:fltVal val="0"/>
                                          </p:val>
                                        </p:tav>
                                        <p:tav tm="100000">
                                          <p:val>
                                            <p:fltVal val="1"/>
                                          </p:val>
                                        </p:tav>
                                      </p:tavLst>
                                    </p:anim>
                                    <p:animScale>
                                      <p:cBhvr>
                                        <p:cTn id="13" dur="26">
                                          <p:stCondLst>
                                            <p:cond delay="650"/>
                                          </p:stCondLst>
                                        </p:cTn>
                                        <p:tgtEl>
                                          <p:spTgt spid="14338"/>
                                        </p:tgtEl>
                                      </p:cBhvr>
                                      <p:to x="100000" y="60000"/>
                                    </p:animScale>
                                    <p:animScale>
                                      <p:cBhvr>
                                        <p:cTn id="14" dur="166" decel="50000">
                                          <p:stCondLst>
                                            <p:cond delay="676"/>
                                          </p:stCondLst>
                                        </p:cTn>
                                        <p:tgtEl>
                                          <p:spTgt spid="14338"/>
                                        </p:tgtEl>
                                      </p:cBhvr>
                                      <p:to x="100000" y="100000"/>
                                    </p:animScale>
                                    <p:animScale>
                                      <p:cBhvr>
                                        <p:cTn id="15" dur="26">
                                          <p:stCondLst>
                                            <p:cond delay="1312"/>
                                          </p:stCondLst>
                                        </p:cTn>
                                        <p:tgtEl>
                                          <p:spTgt spid="14338"/>
                                        </p:tgtEl>
                                      </p:cBhvr>
                                      <p:to x="100000" y="80000"/>
                                    </p:animScale>
                                    <p:animScale>
                                      <p:cBhvr>
                                        <p:cTn id="16" dur="166" decel="50000">
                                          <p:stCondLst>
                                            <p:cond delay="1338"/>
                                          </p:stCondLst>
                                        </p:cTn>
                                        <p:tgtEl>
                                          <p:spTgt spid="14338"/>
                                        </p:tgtEl>
                                      </p:cBhvr>
                                      <p:to x="100000" y="100000"/>
                                    </p:animScale>
                                    <p:animScale>
                                      <p:cBhvr>
                                        <p:cTn id="17" dur="26">
                                          <p:stCondLst>
                                            <p:cond delay="1642"/>
                                          </p:stCondLst>
                                        </p:cTn>
                                        <p:tgtEl>
                                          <p:spTgt spid="14338"/>
                                        </p:tgtEl>
                                      </p:cBhvr>
                                      <p:to x="100000" y="90000"/>
                                    </p:animScale>
                                    <p:animScale>
                                      <p:cBhvr>
                                        <p:cTn id="18" dur="166" decel="50000">
                                          <p:stCondLst>
                                            <p:cond delay="1668"/>
                                          </p:stCondLst>
                                        </p:cTn>
                                        <p:tgtEl>
                                          <p:spTgt spid="14338"/>
                                        </p:tgtEl>
                                      </p:cBhvr>
                                      <p:to x="100000" y="100000"/>
                                    </p:animScale>
                                    <p:animScale>
                                      <p:cBhvr>
                                        <p:cTn id="19" dur="26">
                                          <p:stCondLst>
                                            <p:cond delay="1808"/>
                                          </p:stCondLst>
                                        </p:cTn>
                                        <p:tgtEl>
                                          <p:spTgt spid="14338"/>
                                        </p:tgtEl>
                                      </p:cBhvr>
                                      <p:to x="100000" y="95000"/>
                                    </p:animScale>
                                    <p:animScale>
                                      <p:cBhvr>
                                        <p:cTn id="20" dur="166" decel="50000">
                                          <p:stCondLst>
                                            <p:cond delay="1834"/>
                                          </p:stCondLst>
                                        </p:cTn>
                                        <p:tgtEl>
                                          <p:spTgt spid="1433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4340"/>
                                        </p:tgtEl>
                                        <p:attrNameLst>
                                          <p:attrName>style.visibility</p:attrName>
                                        </p:attrNameLst>
                                      </p:cBhvr>
                                      <p:to>
                                        <p:strVal val="visible"/>
                                      </p:to>
                                    </p:set>
                                    <p:animEffect transition="in" filter="wipe(down)">
                                      <p:cBhvr>
                                        <p:cTn id="23" dur="580">
                                          <p:stCondLst>
                                            <p:cond delay="0"/>
                                          </p:stCondLst>
                                        </p:cTn>
                                        <p:tgtEl>
                                          <p:spTgt spid="14340"/>
                                        </p:tgtEl>
                                      </p:cBhvr>
                                    </p:animEffect>
                                    <p:anim calcmode="lin" valueType="num">
                                      <p:cBhvr>
                                        <p:cTn id="24" dur="1822" tmFilter="0,0; 0.14,0.36; 0.43,0.73; 0.71,0.91; 1.0,1.0">
                                          <p:stCondLst>
                                            <p:cond delay="0"/>
                                          </p:stCondLst>
                                        </p:cTn>
                                        <p:tgtEl>
                                          <p:spTgt spid="1434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34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34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34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340"/>
                                        </p:tgtEl>
                                        <p:attrNameLst>
                                          <p:attrName>ppt_y</p:attrName>
                                        </p:attrNameLst>
                                      </p:cBhvr>
                                      <p:tavLst>
                                        <p:tav tm="0" fmla="#ppt_y-sin(pi*$)/81">
                                          <p:val>
                                            <p:fltVal val="0"/>
                                          </p:val>
                                        </p:tav>
                                        <p:tav tm="100000">
                                          <p:val>
                                            <p:fltVal val="1"/>
                                          </p:val>
                                        </p:tav>
                                      </p:tavLst>
                                    </p:anim>
                                    <p:animScale>
                                      <p:cBhvr>
                                        <p:cTn id="29" dur="26">
                                          <p:stCondLst>
                                            <p:cond delay="650"/>
                                          </p:stCondLst>
                                        </p:cTn>
                                        <p:tgtEl>
                                          <p:spTgt spid="14340"/>
                                        </p:tgtEl>
                                      </p:cBhvr>
                                      <p:to x="100000" y="60000"/>
                                    </p:animScale>
                                    <p:animScale>
                                      <p:cBhvr>
                                        <p:cTn id="30" dur="166" decel="50000">
                                          <p:stCondLst>
                                            <p:cond delay="676"/>
                                          </p:stCondLst>
                                        </p:cTn>
                                        <p:tgtEl>
                                          <p:spTgt spid="14340"/>
                                        </p:tgtEl>
                                      </p:cBhvr>
                                      <p:to x="100000" y="100000"/>
                                    </p:animScale>
                                    <p:animScale>
                                      <p:cBhvr>
                                        <p:cTn id="31" dur="26">
                                          <p:stCondLst>
                                            <p:cond delay="1312"/>
                                          </p:stCondLst>
                                        </p:cTn>
                                        <p:tgtEl>
                                          <p:spTgt spid="14340"/>
                                        </p:tgtEl>
                                      </p:cBhvr>
                                      <p:to x="100000" y="80000"/>
                                    </p:animScale>
                                    <p:animScale>
                                      <p:cBhvr>
                                        <p:cTn id="32" dur="166" decel="50000">
                                          <p:stCondLst>
                                            <p:cond delay="1338"/>
                                          </p:stCondLst>
                                        </p:cTn>
                                        <p:tgtEl>
                                          <p:spTgt spid="14340"/>
                                        </p:tgtEl>
                                      </p:cBhvr>
                                      <p:to x="100000" y="100000"/>
                                    </p:animScale>
                                    <p:animScale>
                                      <p:cBhvr>
                                        <p:cTn id="33" dur="26">
                                          <p:stCondLst>
                                            <p:cond delay="1642"/>
                                          </p:stCondLst>
                                        </p:cTn>
                                        <p:tgtEl>
                                          <p:spTgt spid="14340"/>
                                        </p:tgtEl>
                                      </p:cBhvr>
                                      <p:to x="100000" y="90000"/>
                                    </p:animScale>
                                    <p:animScale>
                                      <p:cBhvr>
                                        <p:cTn id="34" dur="166" decel="50000">
                                          <p:stCondLst>
                                            <p:cond delay="1668"/>
                                          </p:stCondLst>
                                        </p:cTn>
                                        <p:tgtEl>
                                          <p:spTgt spid="14340"/>
                                        </p:tgtEl>
                                      </p:cBhvr>
                                      <p:to x="100000" y="100000"/>
                                    </p:animScale>
                                    <p:animScale>
                                      <p:cBhvr>
                                        <p:cTn id="35" dur="26">
                                          <p:stCondLst>
                                            <p:cond delay="1808"/>
                                          </p:stCondLst>
                                        </p:cTn>
                                        <p:tgtEl>
                                          <p:spTgt spid="14340"/>
                                        </p:tgtEl>
                                      </p:cBhvr>
                                      <p:to x="100000" y="95000"/>
                                    </p:animScale>
                                    <p:animScale>
                                      <p:cBhvr>
                                        <p:cTn id="36" dur="166" decel="50000">
                                          <p:stCondLst>
                                            <p:cond delay="1834"/>
                                          </p:stCondLst>
                                        </p:cTn>
                                        <p:tgtEl>
                                          <p:spTgt spid="1434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4346"/>
                                        </p:tgtEl>
                                        <p:attrNameLst>
                                          <p:attrName>style.visibility</p:attrName>
                                        </p:attrNameLst>
                                      </p:cBhvr>
                                      <p:to>
                                        <p:strVal val="visible"/>
                                      </p:to>
                                    </p:set>
                                    <p:animEffect transition="in" filter="wipe(down)">
                                      <p:cBhvr>
                                        <p:cTn id="39" dur="580">
                                          <p:stCondLst>
                                            <p:cond delay="0"/>
                                          </p:stCondLst>
                                        </p:cTn>
                                        <p:tgtEl>
                                          <p:spTgt spid="14346"/>
                                        </p:tgtEl>
                                      </p:cBhvr>
                                    </p:animEffect>
                                    <p:anim calcmode="lin" valueType="num">
                                      <p:cBhvr>
                                        <p:cTn id="40" dur="1822" tmFilter="0,0; 0.14,0.36; 0.43,0.73; 0.71,0.91; 1.0,1.0">
                                          <p:stCondLst>
                                            <p:cond delay="0"/>
                                          </p:stCondLst>
                                        </p:cTn>
                                        <p:tgtEl>
                                          <p:spTgt spid="1434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434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434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434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4346"/>
                                        </p:tgtEl>
                                        <p:attrNameLst>
                                          <p:attrName>ppt_y</p:attrName>
                                        </p:attrNameLst>
                                      </p:cBhvr>
                                      <p:tavLst>
                                        <p:tav tm="0" fmla="#ppt_y-sin(pi*$)/81">
                                          <p:val>
                                            <p:fltVal val="0"/>
                                          </p:val>
                                        </p:tav>
                                        <p:tav tm="100000">
                                          <p:val>
                                            <p:fltVal val="1"/>
                                          </p:val>
                                        </p:tav>
                                      </p:tavLst>
                                    </p:anim>
                                    <p:animScale>
                                      <p:cBhvr>
                                        <p:cTn id="45" dur="26">
                                          <p:stCondLst>
                                            <p:cond delay="650"/>
                                          </p:stCondLst>
                                        </p:cTn>
                                        <p:tgtEl>
                                          <p:spTgt spid="14346"/>
                                        </p:tgtEl>
                                      </p:cBhvr>
                                      <p:to x="100000" y="60000"/>
                                    </p:animScale>
                                    <p:animScale>
                                      <p:cBhvr>
                                        <p:cTn id="46" dur="166" decel="50000">
                                          <p:stCondLst>
                                            <p:cond delay="676"/>
                                          </p:stCondLst>
                                        </p:cTn>
                                        <p:tgtEl>
                                          <p:spTgt spid="14346"/>
                                        </p:tgtEl>
                                      </p:cBhvr>
                                      <p:to x="100000" y="100000"/>
                                    </p:animScale>
                                    <p:animScale>
                                      <p:cBhvr>
                                        <p:cTn id="47" dur="26">
                                          <p:stCondLst>
                                            <p:cond delay="1312"/>
                                          </p:stCondLst>
                                        </p:cTn>
                                        <p:tgtEl>
                                          <p:spTgt spid="14346"/>
                                        </p:tgtEl>
                                      </p:cBhvr>
                                      <p:to x="100000" y="80000"/>
                                    </p:animScale>
                                    <p:animScale>
                                      <p:cBhvr>
                                        <p:cTn id="48" dur="166" decel="50000">
                                          <p:stCondLst>
                                            <p:cond delay="1338"/>
                                          </p:stCondLst>
                                        </p:cTn>
                                        <p:tgtEl>
                                          <p:spTgt spid="14346"/>
                                        </p:tgtEl>
                                      </p:cBhvr>
                                      <p:to x="100000" y="100000"/>
                                    </p:animScale>
                                    <p:animScale>
                                      <p:cBhvr>
                                        <p:cTn id="49" dur="26">
                                          <p:stCondLst>
                                            <p:cond delay="1642"/>
                                          </p:stCondLst>
                                        </p:cTn>
                                        <p:tgtEl>
                                          <p:spTgt spid="14346"/>
                                        </p:tgtEl>
                                      </p:cBhvr>
                                      <p:to x="100000" y="90000"/>
                                    </p:animScale>
                                    <p:animScale>
                                      <p:cBhvr>
                                        <p:cTn id="50" dur="166" decel="50000">
                                          <p:stCondLst>
                                            <p:cond delay="1668"/>
                                          </p:stCondLst>
                                        </p:cTn>
                                        <p:tgtEl>
                                          <p:spTgt spid="14346"/>
                                        </p:tgtEl>
                                      </p:cBhvr>
                                      <p:to x="100000" y="100000"/>
                                    </p:animScale>
                                    <p:animScale>
                                      <p:cBhvr>
                                        <p:cTn id="51" dur="26">
                                          <p:stCondLst>
                                            <p:cond delay="1808"/>
                                          </p:stCondLst>
                                        </p:cTn>
                                        <p:tgtEl>
                                          <p:spTgt spid="14346"/>
                                        </p:tgtEl>
                                      </p:cBhvr>
                                      <p:to x="100000" y="95000"/>
                                    </p:animScale>
                                    <p:animScale>
                                      <p:cBhvr>
                                        <p:cTn id="52" dur="166" decel="50000">
                                          <p:stCondLst>
                                            <p:cond delay="1834"/>
                                          </p:stCondLst>
                                        </p:cTn>
                                        <p:tgtEl>
                                          <p:spTgt spid="14346"/>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4344"/>
                                        </p:tgtEl>
                                        <p:attrNameLst>
                                          <p:attrName>style.visibility</p:attrName>
                                        </p:attrNameLst>
                                      </p:cBhvr>
                                      <p:to>
                                        <p:strVal val="visible"/>
                                      </p:to>
                                    </p:set>
                                    <p:animEffect transition="in" filter="wipe(down)">
                                      <p:cBhvr>
                                        <p:cTn id="55" dur="580">
                                          <p:stCondLst>
                                            <p:cond delay="0"/>
                                          </p:stCondLst>
                                        </p:cTn>
                                        <p:tgtEl>
                                          <p:spTgt spid="14344"/>
                                        </p:tgtEl>
                                      </p:cBhvr>
                                    </p:animEffect>
                                    <p:anim calcmode="lin" valueType="num">
                                      <p:cBhvr>
                                        <p:cTn id="56" dur="1822" tmFilter="0,0; 0.14,0.36; 0.43,0.73; 0.71,0.91; 1.0,1.0">
                                          <p:stCondLst>
                                            <p:cond delay="0"/>
                                          </p:stCondLst>
                                        </p:cTn>
                                        <p:tgtEl>
                                          <p:spTgt spid="1434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434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434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434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4344"/>
                                        </p:tgtEl>
                                        <p:attrNameLst>
                                          <p:attrName>ppt_y</p:attrName>
                                        </p:attrNameLst>
                                      </p:cBhvr>
                                      <p:tavLst>
                                        <p:tav tm="0" fmla="#ppt_y-sin(pi*$)/81">
                                          <p:val>
                                            <p:fltVal val="0"/>
                                          </p:val>
                                        </p:tav>
                                        <p:tav tm="100000">
                                          <p:val>
                                            <p:fltVal val="1"/>
                                          </p:val>
                                        </p:tav>
                                      </p:tavLst>
                                    </p:anim>
                                    <p:animScale>
                                      <p:cBhvr>
                                        <p:cTn id="61" dur="26">
                                          <p:stCondLst>
                                            <p:cond delay="650"/>
                                          </p:stCondLst>
                                        </p:cTn>
                                        <p:tgtEl>
                                          <p:spTgt spid="14344"/>
                                        </p:tgtEl>
                                      </p:cBhvr>
                                      <p:to x="100000" y="60000"/>
                                    </p:animScale>
                                    <p:animScale>
                                      <p:cBhvr>
                                        <p:cTn id="62" dur="166" decel="50000">
                                          <p:stCondLst>
                                            <p:cond delay="676"/>
                                          </p:stCondLst>
                                        </p:cTn>
                                        <p:tgtEl>
                                          <p:spTgt spid="14344"/>
                                        </p:tgtEl>
                                      </p:cBhvr>
                                      <p:to x="100000" y="100000"/>
                                    </p:animScale>
                                    <p:animScale>
                                      <p:cBhvr>
                                        <p:cTn id="63" dur="26">
                                          <p:stCondLst>
                                            <p:cond delay="1312"/>
                                          </p:stCondLst>
                                        </p:cTn>
                                        <p:tgtEl>
                                          <p:spTgt spid="14344"/>
                                        </p:tgtEl>
                                      </p:cBhvr>
                                      <p:to x="100000" y="80000"/>
                                    </p:animScale>
                                    <p:animScale>
                                      <p:cBhvr>
                                        <p:cTn id="64" dur="166" decel="50000">
                                          <p:stCondLst>
                                            <p:cond delay="1338"/>
                                          </p:stCondLst>
                                        </p:cTn>
                                        <p:tgtEl>
                                          <p:spTgt spid="14344"/>
                                        </p:tgtEl>
                                      </p:cBhvr>
                                      <p:to x="100000" y="100000"/>
                                    </p:animScale>
                                    <p:animScale>
                                      <p:cBhvr>
                                        <p:cTn id="65" dur="26">
                                          <p:stCondLst>
                                            <p:cond delay="1642"/>
                                          </p:stCondLst>
                                        </p:cTn>
                                        <p:tgtEl>
                                          <p:spTgt spid="14344"/>
                                        </p:tgtEl>
                                      </p:cBhvr>
                                      <p:to x="100000" y="90000"/>
                                    </p:animScale>
                                    <p:animScale>
                                      <p:cBhvr>
                                        <p:cTn id="66" dur="166" decel="50000">
                                          <p:stCondLst>
                                            <p:cond delay="1668"/>
                                          </p:stCondLst>
                                        </p:cTn>
                                        <p:tgtEl>
                                          <p:spTgt spid="14344"/>
                                        </p:tgtEl>
                                      </p:cBhvr>
                                      <p:to x="100000" y="100000"/>
                                    </p:animScale>
                                    <p:animScale>
                                      <p:cBhvr>
                                        <p:cTn id="67" dur="26">
                                          <p:stCondLst>
                                            <p:cond delay="1808"/>
                                          </p:stCondLst>
                                        </p:cTn>
                                        <p:tgtEl>
                                          <p:spTgt spid="14344"/>
                                        </p:tgtEl>
                                      </p:cBhvr>
                                      <p:to x="100000" y="95000"/>
                                    </p:animScale>
                                    <p:animScale>
                                      <p:cBhvr>
                                        <p:cTn id="68" dur="166" decel="50000">
                                          <p:stCondLst>
                                            <p:cond delay="1834"/>
                                          </p:stCondLst>
                                        </p:cTn>
                                        <p:tgtEl>
                                          <p:spTgt spid="1434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6</a:t>
            </a:r>
          </a:p>
        </p:txBody>
      </p:sp>
      <p:sp>
        <p:nvSpPr>
          <p:cNvPr id="39" name="TextBox 38"/>
          <p:cNvSpPr txBox="1"/>
          <p:nvPr/>
        </p:nvSpPr>
        <p:spPr>
          <a:xfrm>
            <a:off x="571500" y="909440"/>
            <a:ext cx="8001000" cy="830997"/>
          </a:xfrm>
          <a:prstGeom prst="rect">
            <a:avLst/>
          </a:prstGeom>
          <a:noFill/>
        </p:spPr>
        <p:txBody>
          <a:bodyPr wrap="square" rtlCol="0">
            <a:spAutoFit/>
          </a:bodyPr>
          <a:lstStyle/>
          <a:p>
            <a:pPr algn="ctr"/>
            <a:r>
              <a:rPr lang="en-US" sz="2400" b="1"/>
              <a:t>Place your things on your desk.  Stand up and look down at them as though you were a bird.  What do you notice?</a:t>
            </a:r>
          </a:p>
        </p:txBody>
      </p:sp>
      <p:pic>
        <p:nvPicPr>
          <p:cNvPr id="14338" name="Picture 2" descr="http://www.woodworkscraftsupplies.co.uk/images/1inch%20full%20round%20wooden%20b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25" y="2515992"/>
            <a:ext cx="1600200" cy="160020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s-media-cache-ak0.pinimg.com/236x/e9/61/72/e96172e1eda623078599e34acc435f7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0937" y="3842880"/>
            <a:ext cx="2057400" cy="2057401"/>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photos.gograph.com/thumbs/CSP/CSP990/k111506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3829909"/>
            <a:ext cx="1709668" cy="2253052"/>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http://ecx.images-amazon.com/images/I/51WbWS40i4L._SL1000_.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3688" y="2287768"/>
            <a:ext cx="2060000" cy="206000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ttp://cartoon-birds.clipartonline.net/_/rsrc/1390482358103/blue-birds-cartoon-bird-images/blue_bird_clipart_image_11.png?height=400&amp;width=4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534207" y="1501397"/>
            <a:ext cx="2247843" cy="21304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890226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1</a:t>
            </a:r>
          </a:p>
        </p:txBody>
      </p:sp>
      <p:sp>
        <p:nvSpPr>
          <p:cNvPr id="39" name="TextBox 38"/>
          <p:cNvSpPr txBox="1"/>
          <p:nvPr/>
        </p:nvSpPr>
        <p:spPr>
          <a:xfrm>
            <a:off x="1523999" y="849140"/>
            <a:ext cx="6096001" cy="707886"/>
          </a:xfrm>
          <a:prstGeom prst="rect">
            <a:avLst/>
          </a:prstGeom>
          <a:noFill/>
        </p:spPr>
        <p:txBody>
          <a:bodyPr wrap="square" rtlCol="0">
            <a:spAutoFit/>
          </a:bodyPr>
          <a:lstStyle/>
          <a:p>
            <a:pPr algn="ctr"/>
            <a:r>
              <a:rPr lang="en-US" sz="2000" b="1"/>
              <a:t>Look at my shape. Can you find the one that looks like mine?  Tell me about the shape.</a:t>
            </a:r>
          </a:p>
        </p:txBody>
      </p:sp>
      <p:pic>
        <p:nvPicPr>
          <p:cNvPr id="6" name="Picture 5"/>
          <p:cNvPicPr>
            <a:picLocks noChangeAspect="1"/>
          </p:cNvPicPr>
          <p:nvPr/>
        </p:nvPicPr>
        <p:blipFill>
          <a:blip r:embed="rId3"/>
          <a:stretch>
            <a:fillRect/>
          </a:stretch>
        </p:blipFill>
        <p:spPr>
          <a:xfrm rot="21025876">
            <a:off x="345282" y="4910409"/>
            <a:ext cx="1443037" cy="1456037"/>
          </a:xfrm>
          <a:prstGeom prst="rect">
            <a:avLst/>
          </a:prstGeom>
        </p:spPr>
      </p:pic>
      <p:pic>
        <p:nvPicPr>
          <p:cNvPr id="18" name="Picture 17"/>
          <p:cNvPicPr>
            <a:picLocks noChangeAspect="1"/>
          </p:cNvPicPr>
          <p:nvPr/>
        </p:nvPicPr>
        <p:blipFill>
          <a:blip r:embed="rId3"/>
          <a:stretch>
            <a:fillRect/>
          </a:stretch>
        </p:blipFill>
        <p:spPr>
          <a:xfrm rot="597361" flipH="1">
            <a:off x="7337442" y="4913021"/>
            <a:ext cx="1427315" cy="1456037"/>
          </a:xfrm>
          <a:prstGeom prst="rect">
            <a:avLst/>
          </a:prstGeom>
        </p:spPr>
      </p:pic>
      <p:sp>
        <p:nvSpPr>
          <p:cNvPr id="9" name="Regular Pentagon 8"/>
          <p:cNvSpPr/>
          <p:nvPr/>
        </p:nvSpPr>
        <p:spPr>
          <a:xfrm>
            <a:off x="3543299" y="2406619"/>
            <a:ext cx="2057400" cy="2044761"/>
          </a:xfrm>
          <a:prstGeom prst="pentagon">
            <a:avLst/>
          </a:prstGeom>
          <a:solidFill>
            <a:srgbClr val="009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58112870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6</a:t>
            </a:r>
          </a:p>
        </p:txBody>
      </p:sp>
      <p:sp>
        <p:nvSpPr>
          <p:cNvPr id="39" name="TextBox 38"/>
          <p:cNvSpPr txBox="1"/>
          <p:nvPr/>
        </p:nvSpPr>
        <p:spPr>
          <a:xfrm>
            <a:off x="571500" y="799572"/>
            <a:ext cx="8001000" cy="1569660"/>
          </a:xfrm>
          <a:prstGeom prst="rect">
            <a:avLst/>
          </a:prstGeom>
          <a:noFill/>
        </p:spPr>
        <p:txBody>
          <a:bodyPr wrap="square" rtlCol="0">
            <a:spAutoFit/>
          </a:bodyPr>
          <a:lstStyle/>
          <a:p>
            <a:pPr algn="ctr"/>
            <a:r>
              <a:rPr lang="en-US" sz="2400" b="1"/>
              <a:t>Now, pretend that you are an ant.  Bend down and look from eye level across the top of your desk.  When you did this with your flat shapes, you said you couldn’t see them anymore.  What happens this time?</a:t>
            </a:r>
          </a:p>
        </p:txBody>
      </p:sp>
      <p:pic>
        <p:nvPicPr>
          <p:cNvPr id="16386" name="Picture 2" descr="http://classroomclipart.com/images/gallery/Clipart/Animals/Insect_Clipart/TN_ant-character-insects-9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48" y="4725848"/>
            <a:ext cx="2282242" cy="17672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65887" y="5935092"/>
            <a:ext cx="3212226" cy="523220"/>
          </a:xfrm>
          <a:prstGeom prst="rect">
            <a:avLst/>
          </a:prstGeom>
          <a:noFill/>
        </p:spPr>
        <p:txBody>
          <a:bodyPr wrap="none" rtlCol="0">
            <a:spAutoFit/>
          </a:bodyPr>
          <a:lstStyle/>
          <a:p>
            <a:pPr algn="ctr"/>
            <a:r>
              <a:rPr lang="en-US" sz="2800" b="1">
                <a:solidFill>
                  <a:srgbClr val="FF0000"/>
                </a:solidFill>
              </a:rPr>
              <a:t>We call these </a:t>
            </a:r>
            <a:r>
              <a:rPr lang="en-US" sz="2800" b="1" u="sng">
                <a:solidFill>
                  <a:srgbClr val="FF0000"/>
                </a:solidFill>
              </a:rPr>
              <a:t>solids</a:t>
            </a:r>
            <a:r>
              <a:rPr lang="en-US" sz="2800" b="1">
                <a:solidFill>
                  <a:srgbClr val="FF0000"/>
                </a:solidFill>
              </a:rPr>
              <a:t>!</a:t>
            </a:r>
          </a:p>
        </p:txBody>
      </p:sp>
      <p:pic>
        <p:nvPicPr>
          <p:cNvPr id="13" name="Picture 2" descr="http://www.woodworkscraftsupplies.co.uk/images/1inch%20full%20round%20wooden%20b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25" y="2515992"/>
            <a:ext cx="1600200" cy="16002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s-media-cache-ak0.pinimg.com/236x/e9/61/72/e96172e1eda623078599e34acc435f7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0937" y="3842880"/>
            <a:ext cx="2057400" cy="20574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photos.gograph.com/thumbs/CSP/CSP990/k111506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3829909"/>
            <a:ext cx="1709668" cy="22530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ttp://ecx.images-amazon.com/images/I/51WbWS40i4L._SL1000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3688" y="2287768"/>
            <a:ext cx="2060000" cy="2060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41563855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6</a:t>
            </a:r>
          </a:p>
        </p:txBody>
      </p:sp>
      <p:sp>
        <p:nvSpPr>
          <p:cNvPr id="39" name="TextBox 38"/>
          <p:cNvSpPr txBox="1"/>
          <p:nvPr/>
        </p:nvSpPr>
        <p:spPr>
          <a:xfrm>
            <a:off x="1276350" y="1143000"/>
            <a:ext cx="6591300" cy="830997"/>
          </a:xfrm>
          <a:prstGeom prst="rect">
            <a:avLst/>
          </a:prstGeom>
          <a:noFill/>
        </p:spPr>
        <p:txBody>
          <a:bodyPr wrap="square" rtlCol="0">
            <a:spAutoFit/>
          </a:bodyPr>
          <a:lstStyle/>
          <a:p>
            <a:pPr algn="ctr"/>
            <a:r>
              <a:rPr lang="en-US" sz="2400" b="1"/>
              <a:t>Look at this sold.  Find the one that looks like it on your desk.  How is it different?</a:t>
            </a:r>
          </a:p>
        </p:txBody>
      </p:sp>
      <p:pic>
        <p:nvPicPr>
          <p:cNvPr id="16" name="Picture 10" descr="http://ecx.images-amazon.com/images/I/51WbWS40i4L._SL10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2644" y="2369232"/>
            <a:ext cx="3238712" cy="3238712"/>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images.clipartpanda.com/wise-owl-clipart-RTG6Lexn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621" y="4419600"/>
            <a:ext cx="1792170" cy="211931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685800" y="4876800"/>
            <a:ext cx="3810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378478" y="4883426"/>
            <a:ext cx="3810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http://images.clipartpanda.com/wise-owl-clipart-RTG6Lexn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2520" y="4419600"/>
            <a:ext cx="1792170" cy="2119313"/>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a:off x="7359699" y="4876800"/>
            <a:ext cx="3810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052377" y="4883426"/>
            <a:ext cx="3810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831951" y="4876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487934" y="4876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340009" y="4883426"/>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8045022" y="4886739"/>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31542598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6</a:t>
            </a:r>
          </a:p>
        </p:txBody>
      </p:sp>
      <p:sp>
        <p:nvSpPr>
          <p:cNvPr id="39" name="TextBox 38"/>
          <p:cNvSpPr txBox="1"/>
          <p:nvPr/>
        </p:nvSpPr>
        <p:spPr>
          <a:xfrm>
            <a:off x="1276350" y="1143000"/>
            <a:ext cx="6591300" cy="830997"/>
          </a:xfrm>
          <a:prstGeom prst="rect">
            <a:avLst/>
          </a:prstGeom>
          <a:noFill/>
        </p:spPr>
        <p:txBody>
          <a:bodyPr wrap="square" rtlCol="0">
            <a:spAutoFit/>
          </a:bodyPr>
          <a:lstStyle/>
          <a:p>
            <a:pPr algn="ctr"/>
            <a:r>
              <a:rPr lang="en-US" sz="2400" b="1"/>
              <a:t>Look at this sold.  Find the one that looks like it on your desk.  How is it different?</a:t>
            </a:r>
          </a:p>
        </p:txBody>
      </p:sp>
      <p:pic>
        <p:nvPicPr>
          <p:cNvPr id="7" name="Picture 4" descr="https://s-media-cache-ak0.pinimg.com/236x/e9/61/72/e96172e1eda623078599e34acc435f7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1868" y="2267547"/>
            <a:ext cx="3400263" cy="34002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images.clipartpanda.com/wise-owl-clipart-RTG6Lexn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621" y="4419600"/>
            <a:ext cx="1792170" cy="2119313"/>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685800" y="4876800"/>
            <a:ext cx="3810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378478" y="4883426"/>
            <a:ext cx="3810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http://images.clipartpanda.com/wise-owl-clipart-RTG6Lexn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2520" y="4419600"/>
            <a:ext cx="1792170" cy="2119313"/>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7359699" y="4876800"/>
            <a:ext cx="3810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052377" y="4883426"/>
            <a:ext cx="3810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31951" y="4876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487934" y="4876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340009" y="4883426"/>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045022" y="4886739"/>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38579357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6</a:t>
            </a:r>
          </a:p>
        </p:txBody>
      </p:sp>
      <p:sp>
        <p:nvSpPr>
          <p:cNvPr id="39" name="TextBox 38"/>
          <p:cNvSpPr txBox="1"/>
          <p:nvPr/>
        </p:nvSpPr>
        <p:spPr>
          <a:xfrm>
            <a:off x="1276350" y="1143000"/>
            <a:ext cx="6591300" cy="830997"/>
          </a:xfrm>
          <a:prstGeom prst="rect">
            <a:avLst/>
          </a:prstGeom>
          <a:noFill/>
        </p:spPr>
        <p:txBody>
          <a:bodyPr wrap="square" rtlCol="0">
            <a:spAutoFit/>
          </a:bodyPr>
          <a:lstStyle/>
          <a:p>
            <a:pPr algn="ctr"/>
            <a:r>
              <a:rPr lang="en-US" sz="2400" b="1"/>
              <a:t>Look at this sold.  Find the one that looks like it on your desk.  How is it different?</a:t>
            </a:r>
          </a:p>
        </p:txBody>
      </p:sp>
      <p:pic>
        <p:nvPicPr>
          <p:cNvPr id="8" name="Picture 2" descr="http://www.woodworkscraftsupplies.co.uk/images/1inch%20full%20round%20wooden%20b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497794"/>
            <a:ext cx="2667000" cy="26670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images.clipartpanda.com/wise-owl-clipart-RTG6Lexn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621" y="4419600"/>
            <a:ext cx="1792170" cy="2119313"/>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685800" y="4876800"/>
            <a:ext cx="3810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378478" y="4883426"/>
            <a:ext cx="3810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http://images.clipartpanda.com/wise-owl-clipart-RTG6Lexn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2520" y="4419600"/>
            <a:ext cx="1792170" cy="2119313"/>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7359699" y="4876800"/>
            <a:ext cx="3810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052377" y="4883426"/>
            <a:ext cx="3810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31951" y="4876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487934" y="4876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340009" y="4883426"/>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045022" y="4886739"/>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01322710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6</a:t>
            </a:r>
          </a:p>
        </p:txBody>
      </p:sp>
      <p:sp>
        <p:nvSpPr>
          <p:cNvPr id="39" name="TextBox 38"/>
          <p:cNvSpPr txBox="1"/>
          <p:nvPr/>
        </p:nvSpPr>
        <p:spPr>
          <a:xfrm>
            <a:off x="1276350" y="1143000"/>
            <a:ext cx="6591300" cy="830997"/>
          </a:xfrm>
          <a:prstGeom prst="rect">
            <a:avLst/>
          </a:prstGeom>
          <a:noFill/>
        </p:spPr>
        <p:txBody>
          <a:bodyPr wrap="square" rtlCol="0">
            <a:spAutoFit/>
          </a:bodyPr>
          <a:lstStyle/>
          <a:p>
            <a:pPr algn="ctr"/>
            <a:r>
              <a:rPr lang="en-US" sz="2400" b="1"/>
              <a:t>Look at this sold.  Find the one that looks like it on your desk.  How is it different?</a:t>
            </a:r>
          </a:p>
        </p:txBody>
      </p:sp>
      <p:pic>
        <p:nvPicPr>
          <p:cNvPr id="7" name="Picture 8" descr="http://photos.gograph.com/thumbs/CSP/CSP990/k111506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0583" y="2179138"/>
            <a:ext cx="2743200" cy="36150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images.clipartpanda.com/wise-owl-clipart-RTG6Lexn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621" y="4419600"/>
            <a:ext cx="1792170" cy="2119313"/>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685800" y="4876800"/>
            <a:ext cx="3810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378478" y="4883426"/>
            <a:ext cx="3810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http://images.clipartpanda.com/wise-owl-clipart-RTG6Lexn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2520" y="4419600"/>
            <a:ext cx="1792170" cy="2119313"/>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7359699" y="4876800"/>
            <a:ext cx="3810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052377" y="4883426"/>
            <a:ext cx="3810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31951" y="4876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487934" y="4876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340009" y="4883426"/>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045022" y="4886739"/>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14633515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6</a:t>
            </a:r>
          </a:p>
        </p:txBody>
      </p:sp>
      <p:sp>
        <p:nvSpPr>
          <p:cNvPr id="39" name="TextBox 38"/>
          <p:cNvSpPr txBox="1"/>
          <p:nvPr/>
        </p:nvSpPr>
        <p:spPr>
          <a:xfrm>
            <a:off x="518258" y="771603"/>
            <a:ext cx="8107483" cy="1569660"/>
          </a:xfrm>
          <a:prstGeom prst="rect">
            <a:avLst/>
          </a:prstGeom>
          <a:noFill/>
        </p:spPr>
        <p:txBody>
          <a:bodyPr wrap="square" rtlCol="0">
            <a:spAutoFit/>
          </a:bodyPr>
          <a:lstStyle/>
          <a:p>
            <a:pPr algn="ctr"/>
            <a:r>
              <a:rPr lang="en-US" sz="2400" b="1"/>
              <a:t>It’s time to go on a detective hunt!  Put your shapes back in the bag, and get out your detective materials.  You and your partner are going to look for these shapes around the room.  When you find one, draw it on your paper.</a:t>
            </a:r>
          </a:p>
        </p:txBody>
      </p:sp>
      <p:pic>
        <p:nvPicPr>
          <p:cNvPr id="5" name="Picture 4"/>
          <p:cNvPicPr>
            <a:picLocks noChangeAspect="1"/>
          </p:cNvPicPr>
          <p:nvPr/>
        </p:nvPicPr>
        <p:blipFill>
          <a:blip r:embed="rId3"/>
          <a:stretch>
            <a:fillRect/>
          </a:stretch>
        </p:blipFill>
        <p:spPr>
          <a:xfrm>
            <a:off x="6248400" y="3149424"/>
            <a:ext cx="2511312" cy="3365676"/>
          </a:xfrm>
          <a:prstGeom prst="rect">
            <a:avLst/>
          </a:prstGeom>
        </p:spPr>
      </p:pic>
      <p:pic>
        <p:nvPicPr>
          <p:cNvPr id="3076" name="Picture 4" descr="https://s-media-cache-ak0.pinimg.com/736x/a9/de/3a/a9de3a29fb6388dde98cf0ebf16908c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11287" y="3259217"/>
            <a:ext cx="2660512" cy="325588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00694955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04998" y="688975"/>
            <a:ext cx="5334001" cy="6000751"/>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4"/>
          <a:stretch>
            <a:fillRect/>
          </a:stretch>
        </p:blipFill>
        <p:spPr>
          <a:xfrm>
            <a:off x="268287" y="241300"/>
            <a:ext cx="8607425" cy="447675"/>
          </a:xfrm>
          <a:prstGeom prst="rect">
            <a:avLst/>
          </a:prstGeom>
        </p:spPr>
      </p:pic>
    </p:spTree>
    <p:extLst>
      <p:ext uri="{BB962C8B-B14F-4D97-AF65-F5344CB8AC3E}">
        <p14:creationId xmlns:p14="http://schemas.microsoft.com/office/powerpoint/2010/main" val="185281353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899" y="4114800"/>
            <a:ext cx="1441675" cy="17287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971551" y="1600947"/>
            <a:ext cx="7097950" cy="928996"/>
          </a:xfrm>
          <a:prstGeom prst="rect">
            <a:avLst/>
          </a:prstGeom>
        </p:spPr>
      </p:pic>
      <p:pic>
        <p:nvPicPr>
          <p:cNvPr id="7" name="Picture 6"/>
          <p:cNvPicPr>
            <a:picLocks noChangeAspect="1"/>
          </p:cNvPicPr>
          <p:nvPr/>
        </p:nvPicPr>
        <p:blipFill>
          <a:blip r:embed="rId5"/>
          <a:stretch>
            <a:fillRect/>
          </a:stretch>
        </p:blipFill>
        <p:spPr>
          <a:xfrm>
            <a:off x="990600" y="2548507"/>
            <a:ext cx="7077075" cy="751548"/>
          </a:xfrm>
          <a:prstGeom prst="rect">
            <a:avLst/>
          </a:prstGeom>
        </p:spPr>
      </p:pic>
    </p:spTree>
    <p:extLst>
      <p:ext uri="{BB962C8B-B14F-4D97-AF65-F5344CB8AC3E}">
        <p14:creationId xmlns:p14="http://schemas.microsoft.com/office/powerpoint/2010/main" val="367163232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093428"/>
          </a:xfrm>
          <a:prstGeom prst="rect">
            <a:avLst/>
          </a:prstGeom>
          <a:noFill/>
        </p:spPr>
        <p:txBody>
          <a:bodyPr wrap="square" rtlCol="0">
            <a:spAutoFit/>
          </a:bodyPr>
          <a:lstStyle/>
          <a:p>
            <a:pPr algn="ctr"/>
            <a:r>
              <a:rPr lang="en-US" sz="4800" b="1">
                <a:latin typeface="Kristen ITC" panose="03050502040202030202" pitchFamily="66" charset="0"/>
              </a:rPr>
              <a:t>Lesson 7</a:t>
            </a:r>
          </a:p>
          <a:p>
            <a:pPr algn="ctr"/>
            <a:endParaRPr lang="en-US" sz="1400">
              <a:latin typeface="Kristen ITC" panose="03050502040202030202" pitchFamily="66" charset="0"/>
            </a:endParaRPr>
          </a:p>
          <a:p>
            <a:pPr algn="ctr"/>
            <a:endParaRPr lang="en-US" sz="1400">
              <a:latin typeface="Kristen ITC" panose="03050502040202030202" pitchFamily="66" charset="0"/>
            </a:endParaRPr>
          </a:p>
          <a:p>
            <a:pPr algn="ctr"/>
            <a:endParaRPr lang="en-US" sz="1400">
              <a:latin typeface="Kristen ITC" panose="03050502040202030202" pitchFamily="66" charset="0"/>
            </a:endParaRPr>
          </a:p>
          <a:p>
            <a:pPr algn="ctr"/>
            <a:endParaRPr lang="en-US" sz="1400">
              <a:latin typeface="Kristen ITC" panose="03050502040202030202" pitchFamily="66" charset="0"/>
            </a:endParaRPr>
          </a:p>
          <a:p>
            <a:pPr algn="ctr"/>
            <a:r>
              <a:rPr lang="en-US" sz="4000">
                <a:latin typeface="Kristen ITC" panose="03050502040202030202" pitchFamily="66" charset="0"/>
              </a:rPr>
              <a:t>I can classify and name solid shapes.</a:t>
            </a:r>
          </a:p>
          <a:p>
            <a:pPr algn="ctr"/>
            <a:endParaRPr lang="en-US" sz="2400">
              <a:latin typeface="Kristen ITC" panose="03050502040202030202" pitchFamily="66" charset="0"/>
            </a:endParaRPr>
          </a:p>
          <a:p>
            <a:pPr algn="ctr"/>
            <a:endParaRPr lang="en-US" sz="24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129382902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54264" y="987328"/>
            <a:ext cx="7435471" cy="707886"/>
          </a:xfrm>
          <a:prstGeom prst="rect">
            <a:avLst/>
          </a:prstGeom>
          <a:noFill/>
        </p:spPr>
        <p:txBody>
          <a:bodyPr wrap="square" rtlCol="0">
            <a:spAutoFit/>
          </a:bodyPr>
          <a:lstStyle/>
          <a:p>
            <a:pPr algn="ctr"/>
            <a:r>
              <a:rPr lang="en-US" sz="2000" b="1">
                <a:solidFill>
                  <a:srgbClr val="C00000"/>
                </a:solidFill>
              </a:rPr>
              <a:t>Look at the shapes that are on the rug.  I will ask you to find a certain kind of shape.  When you find it, hold it up.  Ready?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Show Me Shapes</a:t>
            </a:r>
            <a:endParaRPr lang="en-US" sz="8000" b="1"/>
          </a:p>
        </p:txBody>
      </p:sp>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2, Lesson 7</a:t>
            </a:r>
          </a:p>
          <a:p>
            <a:pPr algn="ctr"/>
            <a:r>
              <a:rPr lang="en-US" sz="1400"/>
              <a:t>Fluency</a:t>
            </a:r>
          </a:p>
        </p:txBody>
      </p:sp>
      <p:pic>
        <p:nvPicPr>
          <p:cNvPr id="21506" name="Picture 2" descr="https://s-media-cache-ak0.pinimg.com/736x/93/79/33/937933c0b4f16bdf592698c92f042f2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635" y="1881724"/>
            <a:ext cx="3200400" cy="32395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56840" y="2650940"/>
            <a:ext cx="2703990" cy="830997"/>
          </a:xfrm>
          <a:prstGeom prst="rect">
            <a:avLst/>
          </a:prstGeom>
          <a:noFill/>
        </p:spPr>
        <p:txBody>
          <a:bodyPr wrap="square" rtlCol="0">
            <a:spAutoFit/>
          </a:bodyPr>
          <a:lstStyle/>
          <a:p>
            <a:pPr algn="ctr"/>
            <a:r>
              <a:rPr lang="en-US" sz="2400" b="1"/>
              <a:t>Show me shapes that have points. </a:t>
            </a:r>
          </a:p>
        </p:txBody>
      </p:sp>
      <p:pic>
        <p:nvPicPr>
          <p:cNvPr id="21508" name="Picture 4" descr="http://images.clipartpanda.com/male-english-teacher-clipart-schoolteacher-clipart-4ibxapKi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8918" y="2108921"/>
            <a:ext cx="3677504" cy="4760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87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1</a:t>
            </a:r>
          </a:p>
        </p:txBody>
      </p:sp>
      <p:sp>
        <p:nvSpPr>
          <p:cNvPr id="39" name="TextBox 38"/>
          <p:cNvSpPr txBox="1"/>
          <p:nvPr/>
        </p:nvSpPr>
        <p:spPr>
          <a:xfrm>
            <a:off x="1523999" y="849140"/>
            <a:ext cx="6096001" cy="707886"/>
          </a:xfrm>
          <a:prstGeom prst="rect">
            <a:avLst/>
          </a:prstGeom>
          <a:noFill/>
        </p:spPr>
        <p:txBody>
          <a:bodyPr wrap="square" rtlCol="0">
            <a:spAutoFit/>
          </a:bodyPr>
          <a:lstStyle/>
          <a:p>
            <a:pPr algn="ctr"/>
            <a:r>
              <a:rPr lang="en-US" sz="2000" b="1"/>
              <a:t>Look at my shape. Can you find the one that looks like mine?  Tell me about the shape.</a:t>
            </a:r>
          </a:p>
        </p:txBody>
      </p:sp>
      <p:pic>
        <p:nvPicPr>
          <p:cNvPr id="6" name="Picture 5"/>
          <p:cNvPicPr>
            <a:picLocks noChangeAspect="1"/>
          </p:cNvPicPr>
          <p:nvPr/>
        </p:nvPicPr>
        <p:blipFill>
          <a:blip r:embed="rId3"/>
          <a:stretch>
            <a:fillRect/>
          </a:stretch>
        </p:blipFill>
        <p:spPr>
          <a:xfrm rot="21025876">
            <a:off x="345282" y="4910409"/>
            <a:ext cx="1443037" cy="1456037"/>
          </a:xfrm>
          <a:prstGeom prst="rect">
            <a:avLst/>
          </a:prstGeom>
        </p:spPr>
      </p:pic>
      <p:pic>
        <p:nvPicPr>
          <p:cNvPr id="18" name="Picture 17"/>
          <p:cNvPicPr>
            <a:picLocks noChangeAspect="1"/>
          </p:cNvPicPr>
          <p:nvPr/>
        </p:nvPicPr>
        <p:blipFill>
          <a:blip r:embed="rId3"/>
          <a:stretch>
            <a:fillRect/>
          </a:stretch>
        </p:blipFill>
        <p:spPr>
          <a:xfrm rot="597361" flipH="1">
            <a:off x="7337442" y="4913021"/>
            <a:ext cx="1427315" cy="1456037"/>
          </a:xfrm>
          <a:prstGeom prst="rect">
            <a:avLst/>
          </a:prstGeom>
        </p:spPr>
      </p:pic>
      <p:sp>
        <p:nvSpPr>
          <p:cNvPr id="2" name="Trapezoid 1"/>
          <p:cNvSpPr/>
          <p:nvPr/>
        </p:nvSpPr>
        <p:spPr>
          <a:xfrm>
            <a:off x="3200399" y="2667000"/>
            <a:ext cx="2743200" cy="1524000"/>
          </a:xfrm>
          <a:prstGeom prst="trapezoid">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33283502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54264" y="987328"/>
            <a:ext cx="7435471" cy="707886"/>
          </a:xfrm>
          <a:prstGeom prst="rect">
            <a:avLst/>
          </a:prstGeom>
          <a:noFill/>
        </p:spPr>
        <p:txBody>
          <a:bodyPr wrap="square" rtlCol="0">
            <a:spAutoFit/>
          </a:bodyPr>
          <a:lstStyle/>
          <a:p>
            <a:pPr algn="ctr"/>
            <a:r>
              <a:rPr lang="en-US" sz="2000" b="1">
                <a:solidFill>
                  <a:srgbClr val="C00000"/>
                </a:solidFill>
              </a:rPr>
              <a:t>Look at the shapes that are on the rug.  I will ask you to find a certain kind of shape.  When you find it, hold it up.  Ready?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Show Me Shapes</a:t>
            </a:r>
            <a:endParaRPr lang="en-US" sz="8000" b="1"/>
          </a:p>
        </p:txBody>
      </p:sp>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2, Lesson 7</a:t>
            </a:r>
          </a:p>
          <a:p>
            <a:pPr algn="ctr"/>
            <a:r>
              <a:rPr lang="en-US" sz="1400"/>
              <a:t>Fluency</a:t>
            </a:r>
          </a:p>
        </p:txBody>
      </p:sp>
      <p:pic>
        <p:nvPicPr>
          <p:cNvPr id="21506" name="Picture 2" descr="https://s-media-cache-ak0.pinimg.com/736x/93/79/33/937933c0b4f16bdf592698c92f042f2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635" y="1881724"/>
            <a:ext cx="3200400" cy="32395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56840" y="2650940"/>
            <a:ext cx="2703990" cy="1200329"/>
          </a:xfrm>
          <a:prstGeom prst="rect">
            <a:avLst/>
          </a:prstGeom>
          <a:noFill/>
        </p:spPr>
        <p:txBody>
          <a:bodyPr wrap="square" rtlCol="0">
            <a:spAutoFit/>
          </a:bodyPr>
          <a:lstStyle/>
          <a:p>
            <a:pPr algn="ctr"/>
            <a:r>
              <a:rPr lang="en-US" sz="2400" b="1"/>
              <a:t>Show me shapes that have no points. </a:t>
            </a:r>
          </a:p>
        </p:txBody>
      </p:sp>
      <p:pic>
        <p:nvPicPr>
          <p:cNvPr id="21508" name="Picture 4" descr="http://images.clipartpanda.com/male-english-teacher-clipart-schoolteacher-clipart-4ibxapKi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8918" y="2108921"/>
            <a:ext cx="3677504" cy="4760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08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54264" y="987328"/>
            <a:ext cx="7435471" cy="707886"/>
          </a:xfrm>
          <a:prstGeom prst="rect">
            <a:avLst/>
          </a:prstGeom>
          <a:noFill/>
        </p:spPr>
        <p:txBody>
          <a:bodyPr wrap="square" rtlCol="0">
            <a:spAutoFit/>
          </a:bodyPr>
          <a:lstStyle/>
          <a:p>
            <a:pPr algn="ctr"/>
            <a:r>
              <a:rPr lang="en-US" sz="2000" b="1">
                <a:solidFill>
                  <a:srgbClr val="C00000"/>
                </a:solidFill>
              </a:rPr>
              <a:t>Look at the shapes that are on the rug.  I will ask you to find a certain kind of shape.  When you find it, hold it up.  Ready?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Show Me Shapes</a:t>
            </a:r>
            <a:endParaRPr lang="en-US" sz="8000" b="1"/>
          </a:p>
        </p:txBody>
      </p:sp>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2, Lesson 7</a:t>
            </a:r>
          </a:p>
          <a:p>
            <a:pPr algn="ctr"/>
            <a:r>
              <a:rPr lang="en-US" sz="1400"/>
              <a:t>Fluency</a:t>
            </a:r>
          </a:p>
        </p:txBody>
      </p:sp>
      <p:pic>
        <p:nvPicPr>
          <p:cNvPr id="21506" name="Picture 2" descr="https://s-media-cache-ak0.pinimg.com/736x/93/79/33/937933c0b4f16bdf592698c92f042f2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635" y="1881724"/>
            <a:ext cx="3200400" cy="32395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56840" y="2650940"/>
            <a:ext cx="2703990" cy="830997"/>
          </a:xfrm>
          <a:prstGeom prst="rect">
            <a:avLst/>
          </a:prstGeom>
          <a:noFill/>
        </p:spPr>
        <p:txBody>
          <a:bodyPr wrap="square" rtlCol="0">
            <a:spAutoFit/>
          </a:bodyPr>
          <a:lstStyle/>
          <a:p>
            <a:pPr algn="ctr"/>
            <a:r>
              <a:rPr lang="en-US" sz="2400" b="1"/>
              <a:t>Show me shapes that have a curve.</a:t>
            </a:r>
          </a:p>
        </p:txBody>
      </p:sp>
      <p:pic>
        <p:nvPicPr>
          <p:cNvPr id="21508" name="Picture 4" descr="http://images.clipartpanda.com/male-english-teacher-clipart-schoolteacher-clipart-4ibxapKi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8918" y="2108921"/>
            <a:ext cx="3677504" cy="4760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68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54264" y="987328"/>
            <a:ext cx="7435471" cy="707886"/>
          </a:xfrm>
          <a:prstGeom prst="rect">
            <a:avLst/>
          </a:prstGeom>
          <a:noFill/>
        </p:spPr>
        <p:txBody>
          <a:bodyPr wrap="square" rtlCol="0">
            <a:spAutoFit/>
          </a:bodyPr>
          <a:lstStyle/>
          <a:p>
            <a:pPr algn="ctr"/>
            <a:r>
              <a:rPr lang="en-US" sz="2000" b="1">
                <a:solidFill>
                  <a:srgbClr val="C00000"/>
                </a:solidFill>
              </a:rPr>
              <a:t>Look at the shapes that are on the rug.  I will ask you to find a certain kind of shape.  When you find it, hold it up.  Ready?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Show Me Shapes</a:t>
            </a:r>
            <a:endParaRPr lang="en-US" sz="8000" b="1"/>
          </a:p>
        </p:txBody>
      </p:sp>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2, Lesson 7</a:t>
            </a:r>
          </a:p>
          <a:p>
            <a:pPr algn="ctr"/>
            <a:r>
              <a:rPr lang="en-US" sz="1400"/>
              <a:t>Fluency</a:t>
            </a:r>
          </a:p>
        </p:txBody>
      </p:sp>
      <p:pic>
        <p:nvPicPr>
          <p:cNvPr id="21506" name="Picture 2" descr="https://s-media-cache-ak0.pinimg.com/736x/93/79/33/937933c0b4f16bdf592698c92f042f2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635" y="1881724"/>
            <a:ext cx="3200400" cy="32395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3235" y="2515137"/>
            <a:ext cx="2703990" cy="1200329"/>
          </a:xfrm>
          <a:prstGeom prst="rect">
            <a:avLst/>
          </a:prstGeom>
          <a:noFill/>
        </p:spPr>
        <p:txBody>
          <a:bodyPr wrap="square" rtlCol="0">
            <a:spAutoFit/>
          </a:bodyPr>
          <a:lstStyle/>
          <a:p>
            <a:pPr algn="ctr"/>
            <a:r>
              <a:rPr lang="en-US" sz="2400" b="1"/>
              <a:t>Now, work with your partner and test each other!</a:t>
            </a:r>
          </a:p>
        </p:txBody>
      </p:sp>
      <p:pic>
        <p:nvPicPr>
          <p:cNvPr id="21508" name="Picture 4" descr="http://images.clipartpanda.com/male-english-teacher-clipart-schoolteacher-clipart-4ibxapKi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8918" y="2108921"/>
            <a:ext cx="3677504" cy="4760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71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7</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88868"/>
            <a:ext cx="7467598" cy="523220"/>
          </a:xfrm>
          <a:prstGeom prst="rect">
            <a:avLst/>
          </a:prstGeom>
          <a:noFill/>
        </p:spPr>
        <p:txBody>
          <a:bodyPr wrap="square" rtlCol="0">
            <a:spAutoFit/>
          </a:bodyPr>
          <a:lstStyle/>
          <a:p>
            <a:pPr algn="ctr"/>
            <a:r>
              <a:rPr lang="en-US" sz="2800" b="1"/>
              <a:t>Making 5 with 5-Group Mats</a:t>
            </a:r>
            <a:endParaRPr lang="en-US" sz="8000" b="1"/>
          </a:p>
        </p:txBody>
      </p:sp>
      <p:sp>
        <p:nvSpPr>
          <p:cNvPr id="14" name="TextBox 13"/>
          <p:cNvSpPr txBox="1"/>
          <p:nvPr/>
        </p:nvSpPr>
        <p:spPr>
          <a:xfrm>
            <a:off x="256318" y="999198"/>
            <a:ext cx="8631366" cy="877163"/>
          </a:xfrm>
          <a:prstGeom prst="rect">
            <a:avLst/>
          </a:prstGeom>
          <a:noFill/>
        </p:spPr>
        <p:txBody>
          <a:bodyPr wrap="square" rtlCol="0">
            <a:spAutoFit/>
          </a:bodyPr>
          <a:lstStyle/>
          <a:p>
            <a:pPr algn="ctr"/>
            <a:r>
              <a:rPr lang="en-US" sz="1700" b="1">
                <a:solidFill>
                  <a:srgbClr val="0000FF"/>
                </a:solidFill>
              </a:rPr>
              <a:t>Turn your 5-group mat up and down like mine.  Now, it is vertical.  Touch and count your cubes.  Touch and count the dots on your mat.  Our job is to make 5.  Put 4 cubes on the dots of your mat.  Raise your hand when know how many more cubes to make 5.</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rot="16200000">
            <a:off x="1336929" y="3765541"/>
            <a:ext cx="4000493" cy="754810"/>
          </a:xfrm>
          <a:prstGeom prst="rect">
            <a:avLst/>
          </a:prstGeom>
        </p:spPr>
      </p:pic>
      <p:pic>
        <p:nvPicPr>
          <p:cNvPr id="15" name="Picture 4" descr="http://www.cliparthut.com/clip-arts/614/unifix-cubes-clip-art-614378.png"/>
          <p:cNvPicPr>
            <a:picLocks noChangeAspect="1" noChangeArrowheads="1"/>
          </p:cNvPicPr>
          <p:nvPr/>
        </p:nvPicPr>
        <p:blipFill>
          <a:blip r:embed="rId5" cstate="print"/>
          <a:srcRect/>
          <a:stretch>
            <a:fillRect/>
          </a:stretch>
        </p:blipFill>
        <p:spPr bwMode="auto">
          <a:xfrm>
            <a:off x="5880110" y="2806837"/>
            <a:ext cx="690494" cy="652133"/>
          </a:xfrm>
          <a:prstGeom prst="rect">
            <a:avLst/>
          </a:prstGeom>
          <a:noFill/>
        </p:spPr>
      </p:pic>
      <p:pic>
        <p:nvPicPr>
          <p:cNvPr id="16" name="Picture 2" descr="http://www.cliparthut.com/clip-arts/189/unifix-cube-clip-art-189416.png"/>
          <p:cNvPicPr>
            <a:picLocks noChangeAspect="1" noChangeArrowheads="1"/>
          </p:cNvPicPr>
          <p:nvPr/>
        </p:nvPicPr>
        <p:blipFill>
          <a:blip r:embed="rId6" cstate="print"/>
          <a:srcRect/>
          <a:stretch>
            <a:fillRect/>
          </a:stretch>
        </p:blipFill>
        <p:spPr bwMode="auto">
          <a:xfrm>
            <a:off x="4541749" y="4800560"/>
            <a:ext cx="671368" cy="671368"/>
          </a:xfrm>
          <a:prstGeom prst="rect">
            <a:avLst/>
          </a:prstGeom>
          <a:noFill/>
        </p:spPr>
      </p:pic>
      <p:pic>
        <p:nvPicPr>
          <p:cNvPr id="17" name="Picture 6" descr="http://lessonpix.com/drawings/27629/100x100/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4800560"/>
            <a:ext cx="670117" cy="6701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17/100x100/Connecting+Cube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8444" y="2804253"/>
            <a:ext cx="652133" cy="6521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lessonpix.com/drawings/27633/100x100/Counting+Cub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3745" y="3691875"/>
            <a:ext cx="672213" cy="6722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ssonpix.com/drawings/27617/100x100/Connecting+Cube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8514" y="2310125"/>
            <a:ext cx="652133" cy="65213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www.cliparthut.com/clip-arts/614/unifix-cubes-clip-art-614378.png"/>
          <p:cNvPicPr>
            <a:picLocks noChangeAspect="1" noChangeArrowheads="1"/>
          </p:cNvPicPr>
          <p:nvPr/>
        </p:nvPicPr>
        <p:blipFill>
          <a:blip r:embed="rId5" cstate="print"/>
          <a:srcRect/>
          <a:stretch>
            <a:fillRect/>
          </a:stretch>
        </p:blipFill>
        <p:spPr bwMode="auto">
          <a:xfrm>
            <a:off x="2994958" y="3142432"/>
            <a:ext cx="690494" cy="652133"/>
          </a:xfrm>
          <a:prstGeom prst="rect">
            <a:avLst/>
          </a:prstGeom>
          <a:noFill/>
        </p:spPr>
      </p:pic>
      <p:pic>
        <p:nvPicPr>
          <p:cNvPr id="24" name="Picture 8" descr="http://lessonpix.com/drawings/27633/100x100/Counting+Cub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18210" y="3882046"/>
            <a:ext cx="672213" cy="6722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iparthut.com/clip-arts/189/unifix-cube-clip-art-189416.png"/>
          <p:cNvPicPr>
            <a:picLocks noChangeAspect="1" noChangeArrowheads="1"/>
          </p:cNvPicPr>
          <p:nvPr/>
        </p:nvPicPr>
        <p:blipFill>
          <a:blip r:embed="rId6" cstate="print"/>
          <a:srcRect/>
          <a:stretch>
            <a:fillRect/>
          </a:stretch>
        </p:blipFill>
        <p:spPr bwMode="auto">
          <a:xfrm>
            <a:off x="2994958" y="4641741"/>
            <a:ext cx="671368" cy="671368"/>
          </a:xfrm>
          <a:prstGeom prst="rect">
            <a:avLst/>
          </a:prstGeom>
          <a:noFill/>
        </p:spPr>
      </p:pic>
    </p:spTree>
    <p:extLst>
      <p:ext uri="{BB962C8B-B14F-4D97-AF65-F5344CB8AC3E}">
        <p14:creationId xmlns:p14="http://schemas.microsoft.com/office/powerpoint/2010/main" val="310657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2"/>
                                        </p:tgtEl>
                                        <p:attrNameLst>
                                          <p:attrName>style.visibility</p:attrName>
                                        </p:attrNameLst>
                                      </p:cBhvr>
                                      <p:to>
                                        <p:strVal val="visible"/>
                                      </p:to>
                                    </p:set>
                                  </p:childTnLst>
                                </p:cTn>
                              </p:par>
                            </p:childTnLst>
                          </p:cTn>
                        </p:par>
                        <p:par>
                          <p:cTn id="10" fill="hold">
                            <p:stCondLst>
                              <p:cond delay="500"/>
                            </p:stCondLst>
                            <p:childTnLst>
                              <p:par>
                                <p:cTn id="11" presetID="1" presetClass="exit" presetSubtype="0" fill="hold" nodeType="afterEffect">
                                  <p:stCondLst>
                                    <p:cond delay="500"/>
                                  </p:stCondLst>
                                  <p:childTnLst>
                                    <p:set>
                                      <p:cBhvr>
                                        <p:cTn id="12" dur="1" fill="hold">
                                          <p:stCondLst>
                                            <p:cond delay="0"/>
                                          </p:stCondLst>
                                        </p:cTn>
                                        <p:tgtEl>
                                          <p:spTgt spid="15"/>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3"/>
                                        </p:tgtEl>
                                        <p:attrNameLst>
                                          <p:attrName>style.visibility</p:attrName>
                                        </p:attrNameLst>
                                      </p:cBhvr>
                                      <p:to>
                                        <p:strVal val="visible"/>
                                      </p:to>
                                    </p:set>
                                  </p:childTnLst>
                                </p:cTn>
                              </p:par>
                            </p:childTnLst>
                          </p:cTn>
                        </p:par>
                        <p:par>
                          <p:cTn id="16" fill="hold">
                            <p:stCondLst>
                              <p:cond delay="1500"/>
                            </p:stCondLst>
                            <p:childTnLst>
                              <p:par>
                                <p:cTn id="17" presetID="1" presetClass="exit" presetSubtype="0" fill="hold" nodeType="afterEffect">
                                  <p:stCondLst>
                                    <p:cond delay="500"/>
                                  </p:stCondLst>
                                  <p:childTnLst>
                                    <p:set>
                                      <p:cBhvr>
                                        <p:cTn id="18" dur="1" fill="hold">
                                          <p:stCondLst>
                                            <p:cond delay="0"/>
                                          </p:stCondLst>
                                        </p:cTn>
                                        <p:tgtEl>
                                          <p:spTgt spid="21"/>
                                        </p:tgtEl>
                                        <p:attrNameLst>
                                          <p:attrName>style.visibility</p:attrName>
                                        </p:attrNameLst>
                                      </p:cBhvr>
                                      <p:to>
                                        <p:strVal val="hidden"/>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2500"/>
                            </p:stCondLst>
                            <p:childTnLst>
                              <p:par>
                                <p:cTn id="23" presetID="1" presetClass="exit" presetSubtype="0" fill="hold" nodeType="afterEffect">
                                  <p:stCondLst>
                                    <p:cond delay="500"/>
                                  </p:stCondLst>
                                  <p:childTnLst>
                                    <p:set>
                                      <p:cBhvr>
                                        <p:cTn id="24" dur="1" fill="hold">
                                          <p:stCondLst>
                                            <p:cond delay="0"/>
                                          </p:stCondLst>
                                        </p:cTn>
                                        <p:tgtEl>
                                          <p:spTgt spid="16"/>
                                        </p:tgtEl>
                                        <p:attrNameLst>
                                          <p:attrName>style.visibility</p:attrName>
                                        </p:attrNameLst>
                                      </p:cBhvr>
                                      <p:to>
                                        <p:strVal val="hidden"/>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7</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88868"/>
            <a:ext cx="7467598" cy="523220"/>
          </a:xfrm>
          <a:prstGeom prst="rect">
            <a:avLst/>
          </a:prstGeom>
          <a:noFill/>
        </p:spPr>
        <p:txBody>
          <a:bodyPr wrap="square" rtlCol="0">
            <a:spAutoFit/>
          </a:bodyPr>
          <a:lstStyle/>
          <a:p>
            <a:pPr algn="ctr"/>
            <a:r>
              <a:rPr lang="en-US" sz="2800" b="1"/>
              <a:t>Making 5 with 5-Group Mats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rot="16200000">
            <a:off x="1336929" y="3765541"/>
            <a:ext cx="4000493" cy="754810"/>
          </a:xfrm>
          <a:prstGeom prst="rect">
            <a:avLst/>
          </a:prstGeom>
        </p:spPr>
      </p:pic>
      <p:pic>
        <p:nvPicPr>
          <p:cNvPr id="17" name="Picture 6"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800560"/>
            <a:ext cx="670117" cy="67011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ssonpix.com/drawings/27617/100x100/Connecting+Cub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8514" y="2310125"/>
            <a:ext cx="652133" cy="65213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www.cliparthut.com/clip-arts/614/unifix-cubes-clip-art-614378.png"/>
          <p:cNvPicPr>
            <a:picLocks noChangeAspect="1" noChangeArrowheads="1"/>
          </p:cNvPicPr>
          <p:nvPr/>
        </p:nvPicPr>
        <p:blipFill>
          <a:blip r:embed="rId7" cstate="print"/>
          <a:srcRect/>
          <a:stretch>
            <a:fillRect/>
          </a:stretch>
        </p:blipFill>
        <p:spPr bwMode="auto">
          <a:xfrm>
            <a:off x="2994958" y="3142432"/>
            <a:ext cx="690494" cy="652133"/>
          </a:xfrm>
          <a:prstGeom prst="rect">
            <a:avLst/>
          </a:prstGeom>
          <a:noFill/>
        </p:spPr>
      </p:pic>
      <p:pic>
        <p:nvPicPr>
          <p:cNvPr id="24" name="Picture 8" descr="http://lessonpix.com/drawings/27633/100x100/Counting+Cub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8210" y="3882046"/>
            <a:ext cx="672213" cy="6722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iparthut.com/clip-arts/189/unifix-cube-clip-art-189416.png"/>
          <p:cNvPicPr>
            <a:picLocks noChangeAspect="1" noChangeArrowheads="1"/>
          </p:cNvPicPr>
          <p:nvPr/>
        </p:nvPicPr>
        <p:blipFill>
          <a:blip r:embed="rId9" cstate="print"/>
          <a:srcRect/>
          <a:stretch>
            <a:fillRect/>
          </a:stretch>
        </p:blipFill>
        <p:spPr bwMode="auto">
          <a:xfrm>
            <a:off x="2994958" y="4641741"/>
            <a:ext cx="671368" cy="671368"/>
          </a:xfrm>
          <a:prstGeom prst="rect">
            <a:avLst/>
          </a:prstGeom>
          <a:noFill/>
        </p:spPr>
      </p:pic>
      <p:sp>
        <p:nvSpPr>
          <p:cNvPr id="26" name="TextBox 25"/>
          <p:cNvSpPr txBox="1"/>
          <p:nvPr/>
        </p:nvSpPr>
        <p:spPr>
          <a:xfrm>
            <a:off x="789718" y="1175429"/>
            <a:ext cx="7564566" cy="646331"/>
          </a:xfrm>
          <a:prstGeom prst="rect">
            <a:avLst/>
          </a:prstGeom>
          <a:noFill/>
        </p:spPr>
        <p:txBody>
          <a:bodyPr wrap="square" rtlCol="0">
            <a:spAutoFit/>
          </a:bodyPr>
          <a:lstStyle/>
          <a:p>
            <a:pPr algn="ctr"/>
            <a:r>
              <a:rPr lang="en-US" b="1">
                <a:solidFill>
                  <a:srgbClr val="0000FF"/>
                </a:solidFill>
              </a:rPr>
              <a:t>We can tell how to make 5 like this:  4 and 1 make 5.  </a:t>
            </a:r>
          </a:p>
          <a:p>
            <a:pPr algn="ctr"/>
            <a:r>
              <a:rPr lang="en-US" b="1">
                <a:solidFill>
                  <a:srgbClr val="0000FF"/>
                </a:solidFill>
              </a:rPr>
              <a:t>Echo me, please.</a:t>
            </a:r>
            <a:endParaRPr lang="en-US" sz="1600" b="1">
              <a:solidFill>
                <a:srgbClr val="0000FF"/>
              </a:solidFill>
            </a:endParaRPr>
          </a:p>
        </p:txBody>
      </p:sp>
    </p:spTree>
    <p:extLst>
      <p:ext uri="{BB962C8B-B14F-4D97-AF65-F5344CB8AC3E}">
        <p14:creationId xmlns:p14="http://schemas.microsoft.com/office/powerpoint/2010/main" val="156338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7</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88868"/>
            <a:ext cx="7467598" cy="523220"/>
          </a:xfrm>
          <a:prstGeom prst="rect">
            <a:avLst/>
          </a:prstGeom>
          <a:noFill/>
        </p:spPr>
        <p:txBody>
          <a:bodyPr wrap="square" rtlCol="0">
            <a:spAutoFit/>
          </a:bodyPr>
          <a:lstStyle/>
          <a:p>
            <a:pPr algn="ctr"/>
            <a:r>
              <a:rPr lang="en-US" sz="2800" b="1"/>
              <a:t>Making 5 with 5-Group Mats</a:t>
            </a:r>
            <a:endParaRPr lang="en-US" sz="8000" b="1"/>
          </a:p>
        </p:txBody>
      </p:sp>
      <p:sp>
        <p:nvSpPr>
          <p:cNvPr id="14" name="TextBox 13"/>
          <p:cNvSpPr txBox="1"/>
          <p:nvPr/>
        </p:nvSpPr>
        <p:spPr>
          <a:xfrm>
            <a:off x="966360" y="953490"/>
            <a:ext cx="7211282" cy="646331"/>
          </a:xfrm>
          <a:prstGeom prst="rect">
            <a:avLst/>
          </a:prstGeom>
          <a:noFill/>
        </p:spPr>
        <p:txBody>
          <a:bodyPr wrap="square" rtlCol="0">
            <a:spAutoFit/>
          </a:bodyPr>
          <a:lstStyle/>
          <a:p>
            <a:pPr algn="ctr"/>
            <a:r>
              <a:rPr lang="en-US" b="1">
                <a:solidFill>
                  <a:srgbClr val="0000FF"/>
                </a:solidFill>
              </a:rPr>
              <a:t>Put 3 cubes on the dots of your mat.  Raise your hand when you know how many more cubes to make 5.  Tell me the number sentence.</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rot="16200000">
            <a:off x="1336929" y="3765541"/>
            <a:ext cx="4000493" cy="754810"/>
          </a:xfrm>
          <a:prstGeom prst="rect">
            <a:avLst/>
          </a:prstGeom>
        </p:spPr>
      </p:pic>
      <p:pic>
        <p:nvPicPr>
          <p:cNvPr id="15" name="Picture 4" descr="http://www.cliparthut.com/clip-arts/614/unifix-cubes-clip-art-614378.png"/>
          <p:cNvPicPr>
            <a:picLocks noChangeAspect="1" noChangeArrowheads="1"/>
          </p:cNvPicPr>
          <p:nvPr/>
        </p:nvPicPr>
        <p:blipFill>
          <a:blip r:embed="rId5" cstate="print"/>
          <a:srcRect/>
          <a:stretch>
            <a:fillRect/>
          </a:stretch>
        </p:blipFill>
        <p:spPr bwMode="auto">
          <a:xfrm>
            <a:off x="5880110" y="2806837"/>
            <a:ext cx="690494" cy="652133"/>
          </a:xfrm>
          <a:prstGeom prst="rect">
            <a:avLst/>
          </a:prstGeom>
          <a:noFill/>
        </p:spPr>
      </p:pic>
      <p:pic>
        <p:nvPicPr>
          <p:cNvPr id="16" name="Picture 2" descr="http://www.cliparthut.com/clip-arts/189/unifix-cube-clip-art-189416.png"/>
          <p:cNvPicPr>
            <a:picLocks noChangeAspect="1" noChangeArrowheads="1"/>
          </p:cNvPicPr>
          <p:nvPr/>
        </p:nvPicPr>
        <p:blipFill>
          <a:blip r:embed="rId6" cstate="print"/>
          <a:srcRect/>
          <a:stretch>
            <a:fillRect/>
          </a:stretch>
        </p:blipFill>
        <p:spPr bwMode="auto">
          <a:xfrm>
            <a:off x="4541749" y="4800560"/>
            <a:ext cx="671368" cy="671368"/>
          </a:xfrm>
          <a:prstGeom prst="rect">
            <a:avLst/>
          </a:prstGeom>
          <a:noFill/>
        </p:spPr>
      </p:pic>
      <p:pic>
        <p:nvPicPr>
          <p:cNvPr id="17" name="Picture 6" descr="http://lessonpix.com/drawings/27629/100x100/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4800560"/>
            <a:ext cx="670117" cy="6701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17/100x100/Connecting+Cube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8444" y="2804253"/>
            <a:ext cx="652133" cy="6521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lessonpix.com/drawings/27633/100x100/Counting+Cub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3745" y="3691875"/>
            <a:ext cx="672213" cy="6722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ssonpix.com/drawings/27617/100x100/Connecting+Cube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8514" y="2310125"/>
            <a:ext cx="652133" cy="65213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www.cliparthut.com/clip-arts/614/unifix-cubes-clip-art-614378.png"/>
          <p:cNvPicPr>
            <a:picLocks noChangeAspect="1" noChangeArrowheads="1"/>
          </p:cNvPicPr>
          <p:nvPr/>
        </p:nvPicPr>
        <p:blipFill>
          <a:blip r:embed="rId5" cstate="print"/>
          <a:srcRect/>
          <a:stretch>
            <a:fillRect/>
          </a:stretch>
        </p:blipFill>
        <p:spPr bwMode="auto">
          <a:xfrm>
            <a:off x="2994958" y="3142432"/>
            <a:ext cx="690494" cy="652133"/>
          </a:xfrm>
          <a:prstGeom prst="rect">
            <a:avLst/>
          </a:prstGeom>
          <a:noFill/>
        </p:spPr>
      </p:pic>
      <p:pic>
        <p:nvPicPr>
          <p:cNvPr id="24" name="Picture 8" descr="http://lessonpix.com/drawings/27633/100x100/Counting+Cub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18210" y="3882046"/>
            <a:ext cx="672213" cy="67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31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2"/>
                                        </p:tgtEl>
                                        <p:attrNameLst>
                                          <p:attrName>style.visibility</p:attrName>
                                        </p:attrNameLst>
                                      </p:cBhvr>
                                      <p:to>
                                        <p:strVal val="visible"/>
                                      </p:to>
                                    </p:set>
                                  </p:childTnLst>
                                </p:cTn>
                              </p:par>
                            </p:childTnLst>
                          </p:cTn>
                        </p:par>
                        <p:par>
                          <p:cTn id="10" fill="hold">
                            <p:stCondLst>
                              <p:cond delay="500"/>
                            </p:stCondLst>
                            <p:childTnLst>
                              <p:par>
                                <p:cTn id="11" presetID="1" presetClass="exit" presetSubtype="0" fill="hold" nodeType="afterEffect">
                                  <p:stCondLst>
                                    <p:cond delay="500"/>
                                  </p:stCondLst>
                                  <p:childTnLst>
                                    <p:set>
                                      <p:cBhvr>
                                        <p:cTn id="12" dur="1" fill="hold">
                                          <p:stCondLst>
                                            <p:cond delay="0"/>
                                          </p:stCondLst>
                                        </p:cTn>
                                        <p:tgtEl>
                                          <p:spTgt spid="15"/>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3"/>
                                        </p:tgtEl>
                                        <p:attrNameLst>
                                          <p:attrName>style.visibility</p:attrName>
                                        </p:attrNameLst>
                                      </p:cBhvr>
                                      <p:to>
                                        <p:strVal val="visible"/>
                                      </p:to>
                                    </p:set>
                                  </p:childTnLst>
                                </p:cTn>
                              </p:par>
                            </p:childTnLst>
                          </p:cTn>
                        </p:par>
                        <p:par>
                          <p:cTn id="16" fill="hold">
                            <p:stCondLst>
                              <p:cond delay="1500"/>
                            </p:stCondLst>
                            <p:childTnLst>
                              <p:par>
                                <p:cTn id="17" presetID="1" presetClass="exit" presetSubtype="0" fill="hold" nodeType="afterEffect">
                                  <p:stCondLst>
                                    <p:cond delay="500"/>
                                  </p:stCondLst>
                                  <p:childTnLst>
                                    <p:set>
                                      <p:cBhvr>
                                        <p:cTn id="18" dur="1" fill="hold">
                                          <p:stCondLst>
                                            <p:cond delay="0"/>
                                          </p:stCondLst>
                                        </p:cTn>
                                        <p:tgtEl>
                                          <p:spTgt spid="21"/>
                                        </p:tgtEl>
                                        <p:attrNameLst>
                                          <p:attrName>style.visibility</p:attrName>
                                        </p:attrNameLst>
                                      </p:cBhvr>
                                      <p:to>
                                        <p:strVal val="hidden"/>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7</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88868"/>
            <a:ext cx="7467598" cy="523220"/>
          </a:xfrm>
          <a:prstGeom prst="rect">
            <a:avLst/>
          </a:prstGeom>
          <a:noFill/>
        </p:spPr>
        <p:txBody>
          <a:bodyPr wrap="square" rtlCol="0">
            <a:spAutoFit/>
          </a:bodyPr>
          <a:lstStyle/>
          <a:p>
            <a:pPr algn="ctr"/>
            <a:r>
              <a:rPr lang="en-US" sz="2800" b="1"/>
              <a:t>Making 5 with 5-Group Mats</a:t>
            </a:r>
            <a:endParaRPr lang="en-US" sz="8000" b="1"/>
          </a:p>
        </p:txBody>
      </p:sp>
      <p:sp>
        <p:nvSpPr>
          <p:cNvPr id="14" name="TextBox 13"/>
          <p:cNvSpPr txBox="1"/>
          <p:nvPr/>
        </p:nvSpPr>
        <p:spPr>
          <a:xfrm>
            <a:off x="966360" y="953490"/>
            <a:ext cx="7211282" cy="646331"/>
          </a:xfrm>
          <a:prstGeom prst="rect">
            <a:avLst/>
          </a:prstGeom>
          <a:noFill/>
        </p:spPr>
        <p:txBody>
          <a:bodyPr wrap="square" rtlCol="0">
            <a:spAutoFit/>
          </a:bodyPr>
          <a:lstStyle/>
          <a:p>
            <a:pPr algn="ctr"/>
            <a:r>
              <a:rPr lang="en-US" b="1">
                <a:solidFill>
                  <a:srgbClr val="0000FF"/>
                </a:solidFill>
              </a:rPr>
              <a:t>Put 2 cubes on the dots of your mat.  Raise your hand when you know how many more cubes to make 5.  Tell me the number sentence.</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rot="16200000">
            <a:off x="1336929" y="3765541"/>
            <a:ext cx="4000493" cy="754810"/>
          </a:xfrm>
          <a:prstGeom prst="rect">
            <a:avLst/>
          </a:prstGeom>
        </p:spPr>
      </p:pic>
      <p:pic>
        <p:nvPicPr>
          <p:cNvPr id="15" name="Picture 4" descr="http://www.cliparthut.com/clip-arts/614/unifix-cubes-clip-art-614378.png"/>
          <p:cNvPicPr>
            <a:picLocks noChangeAspect="1" noChangeArrowheads="1"/>
          </p:cNvPicPr>
          <p:nvPr/>
        </p:nvPicPr>
        <p:blipFill>
          <a:blip r:embed="rId5" cstate="print"/>
          <a:srcRect/>
          <a:stretch>
            <a:fillRect/>
          </a:stretch>
        </p:blipFill>
        <p:spPr bwMode="auto">
          <a:xfrm>
            <a:off x="5880110" y="2806837"/>
            <a:ext cx="690494" cy="652133"/>
          </a:xfrm>
          <a:prstGeom prst="rect">
            <a:avLst/>
          </a:prstGeom>
          <a:noFill/>
        </p:spPr>
      </p:pic>
      <p:pic>
        <p:nvPicPr>
          <p:cNvPr id="16" name="Picture 2" descr="http://www.cliparthut.com/clip-arts/189/unifix-cube-clip-art-189416.png"/>
          <p:cNvPicPr>
            <a:picLocks noChangeAspect="1" noChangeArrowheads="1"/>
          </p:cNvPicPr>
          <p:nvPr/>
        </p:nvPicPr>
        <p:blipFill>
          <a:blip r:embed="rId6" cstate="print"/>
          <a:srcRect/>
          <a:stretch>
            <a:fillRect/>
          </a:stretch>
        </p:blipFill>
        <p:spPr bwMode="auto">
          <a:xfrm>
            <a:off x="4541749" y="4800560"/>
            <a:ext cx="671368" cy="671368"/>
          </a:xfrm>
          <a:prstGeom prst="rect">
            <a:avLst/>
          </a:prstGeom>
          <a:noFill/>
        </p:spPr>
      </p:pic>
      <p:pic>
        <p:nvPicPr>
          <p:cNvPr id="17" name="Picture 6" descr="http://lessonpix.com/drawings/27629/100x100/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4800560"/>
            <a:ext cx="670117" cy="6701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17/100x100/Connecting+Cube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8444" y="2804253"/>
            <a:ext cx="652133" cy="6521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lessonpix.com/drawings/27633/100x100/Counting+Cub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3745" y="3691875"/>
            <a:ext cx="672213" cy="6722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ssonpix.com/drawings/27617/100x100/Connecting+Cube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8514" y="2310125"/>
            <a:ext cx="652133" cy="65213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www.cliparthut.com/clip-arts/614/unifix-cubes-clip-art-614378.png"/>
          <p:cNvPicPr>
            <a:picLocks noChangeAspect="1" noChangeArrowheads="1"/>
          </p:cNvPicPr>
          <p:nvPr/>
        </p:nvPicPr>
        <p:blipFill>
          <a:blip r:embed="rId5" cstate="print"/>
          <a:srcRect/>
          <a:stretch>
            <a:fillRect/>
          </a:stretch>
        </p:blipFill>
        <p:spPr bwMode="auto">
          <a:xfrm>
            <a:off x="2994958" y="3142432"/>
            <a:ext cx="690494" cy="652133"/>
          </a:xfrm>
          <a:prstGeom prst="rect">
            <a:avLst/>
          </a:prstGeom>
          <a:noFill/>
        </p:spPr>
      </p:pic>
    </p:spTree>
    <p:extLst>
      <p:ext uri="{BB962C8B-B14F-4D97-AF65-F5344CB8AC3E}">
        <p14:creationId xmlns:p14="http://schemas.microsoft.com/office/powerpoint/2010/main" val="352736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2"/>
                                        </p:tgtEl>
                                        <p:attrNameLst>
                                          <p:attrName>style.visibility</p:attrName>
                                        </p:attrNameLst>
                                      </p:cBhvr>
                                      <p:to>
                                        <p:strVal val="visible"/>
                                      </p:to>
                                    </p:set>
                                  </p:childTnLst>
                                </p:cTn>
                              </p:par>
                            </p:childTnLst>
                          </p:cTn>
                        </p:par>
                        <p:par>
                          <p:cTn id="10" fill="hold">
                            <p:stCondLst>
                              <p:cond delay="500"/>
                            </p:stCondLst>
                            <p:childTnLst>
                              <p:par>
                                <p:cTn id="11" presetID="1" presetClass="exit" presetSubtype="0" fill="hold" nodeType="afterEffect">
                                  <p:stCondLst>
                                    <p:cond delay="500"/>
                                  </p:stCondLst>
                                  <p:childTnLst>
                                    <p:set>
                                      <p:cBhvr>
                                        <p:cTn id="12" dur="1" fill="hold">
                                          <p:stCondLst>
                                            <p:cond delay="0"/>
                                          </p:stCondLst>
                                        </p:cTn>
                                        <p:tgtEl>
                                          <p:spTgt spid="15"/>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7</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88868"/>
            <a:ext cx="7467598" cy="523220"/>
          </a:xfrm>
          <a:prstGeom prst="rect">
            <a:avLst/>
          </a:prstGeom>
          <a:noFill/>
        </p:spPr>
        <p:txBody>
          <a:bodyPr wrap="square" rtlCol="0">
            <a:spAutoFit/>
          </a:bodyPr>
          <a:lstStyle/>
          <a:p>
            <a:pPr algn="ctr"/>
            <a:r>
              <a:rPr lang="en-US" sz="2800" b="1"/>
              <a:t>Making 5 with 5-Group Mats</a:t>
            </a:r>
            <a:endParaRPr lang="en-US" sz="8000" b="1"/>
          </a:p>
        </p:txBody>
      </p:sp>
      <p:sp>
        <p:nvSpPr>
          <p:cNvPr id="14" name="TextBox 13"/>
          <p:cNvSpPr txBox="1"/>
          <p:nvPr/>
        </p:nvSpPr>
        <p:spPr>
          <a:xfrm>
            <a:off x="966360" y="953490"/>
            <a:ext cx="7211282" cy="646331"/>
          </a:xfrm>
          <a:prstGeom prst="rect">
            <a:avLst/>
          </a:prstGeom>
          <a:noFill/>
        </p:spPr>
        <p:txBody>
          <a:bodyPr wrap="square" rtlCol="0">
            <a:spAutoFit/>
          </a:bodyPr>
          <a:lstStyle/>
          <a:p>
            <a:pPr algn="ctr"/>
            <a:r>
              <a:rPr lang="en-US" b="1">
                <a:solidFill>
                  <a:srgbClr val="0000FF"/>
                </a:solidFill>
              </a:rPr>
              <a:t>Put 1 cube on the dots of your mat.  Raise your hand when you know how many more cubes to make 5.  Tell me the number sentence.</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rot="16200000">
            <a:off x="1336929" y="3765541"/>
            <a:ext cx="4000493" cy="754810"/>
          </a:xfrm>
          <a:prstGeom prst="rect">
            <a:avLst/>
          </a:prstGeom>
        </p:spPr>
      </p:pic>
      <p:pic>
        <p:nvPicPr>
          <p:cNvPr id="15" name="Picture 4" descr="http://www.cliparthut.com/clip-arts/614/unifix-cubes-clip-art-614378.png"/>
          <p:cNvPicPr>
            <a:picLocks noChangeAspect="1" noChangeArrowheads="1"/>
          </p:cNvPicPr>
          <p:nvPr/>
        </p:nvPicPr>
        <p:blipFill>
          <a:blip r:embed="rId5" cstate="print"/>
          <a:srcRect/>
          <a:stretch>
            <a:fillRect/>
          </a:stretch>
        </p:blipFill>
        <p:spPr bwMode="auto">
          <a:xfrm>
            <a:off x="5880110" y="2806837"/>
            <a:ext cx="690494" cy="652133"/>
          </a:xfrm>
          <a:prstGeom prst="rect">
            <a:avLst/>
          </a:prstGeom>
          <a:noFill/>
        </p:spPr>
      </p:pic>
      <p:pic>
        <p:nvPicPr>
          <p:cNvPr id="16" name="Picture 2" descr="http://www.cliparthut.com/clip-arts/189/unifix-cube-clip-art-189416.png"/>
          <p:cNvPicPr>
            <a:picLocks noChangeAspect="1" noChangeArrowheads="1"/>
          </p:cNvPicPr>
          <p:nvPr/>
        </p:nvPicPr>
        <p:blipFill>
          <a:blip r:embed="rId6" cstate="print"/>
          <a:srcRect/>
          <a:stretch>
            <a:fillRect/>
          </a:stretch>
        </p:blipFill>
        <p:spPr bwMode="auto">
          <a:xfrm>
            <a:off x="4541749" y="4800560"/>
            <a:ext cx="671368" cy="671368"/>
          </a:xfrm>
          <a:prstGeom prst="rect">
            <a:avLst/>
          </a:prstGeom>
          <a:noFill/>
        </p:spPr>
      </p:pic>
      <p:pic>
        <p:nvPicPr>
          <p:cNvPr id="17" name="Picture 6" descr="http://lessonpix.com/drawings/27629/100x100/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4800560"/>
            <a:ext cx="670117" cy="6701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17/100x100/Connecting+Cube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8444" y="2804253"/>
            <a:ext cx="652133" cy="6521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lessonpix.com/drawings/27633/100x100/Counting+Cub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3745" y="3691875"/>
            <a:ext cx="672213" cy="6722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ssonpix.com/drawings/27617/100x100/Connecting+Cube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8514" y="2310125"/>
            <a:ext cx="652133" cy="652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18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7</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851999" y="1143497"/>
            <a:ext cx="5293948" cy="646331"/>
          </a:xfrm>
          <a:prstGeom prst="rect">
            <a:avLst/>
          </a:prstGeom>
          <a:noFill/>
        </p:spPr>
        <p:txBody>
          <a:bodyPr wrap="square" rtlCol="0">
            <a:spAutoFit/>
          </a:bodyPr>
          <a:lstStyle/>
          <a:p>
            <a:pPr algn="ctr"/>
            <a:r>
              <a:rPr lang="en-US" b="1">
                <a:solidFill>
                  <a:srgbClr val="00B0F0"/>
                </a:solidFill>
              </a:rPr>
              <a:t>Raise your hand when you know how many dots are on top.  Bottom?</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162175" y="2085975"/>
            <a:ext cx="4819650" cy="2686050"/>
          </a:xfrm>
          <a:prstGeom prst="rect">
            <a:avLst/>
          </a:prstGeom>
        </p:spPr>
      </p:pic>
      <p:pic>
        <p:nvPicPr>
          <p:cNvPr id="307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60830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7</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851999" y="1143497"/>
            <a:ext cx="5293948" cy="646331"/>
          </a:xfrm>
          <a:prstGeom prst="rect">
            <a:avLst/>
          </a:prstGeom>
          <a:noFill/>
        </p:spPr>
        <p:txBody>
          <a:bodyPr wrap="square" rtlCol="0">
            <a:spAutoFit/>
          </a:bodyPr>
          <a:lstStyle/>
          <a:p>
            <a:pPr algn="ctr"/>
            <a:r>
              <a:rPr lang="en-US" b="1">
                <a:solidFill>
                  <a:srgbClr val="00B0F0"/>
                </a:solidFill>
              </a:rPr>
              <a:t>We can show this 5-group on our hands.  Five on top, 1 on the bottom, like this.</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2" name="Picture 4" descr="http://pngimg.com/upload/hands_PNG9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0501" y="2062496"/>
            <a:ext cx="1143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4009924" y="3794452"/>
            <a:ext cx="975767" cy="1688828"/>
          </a:xfrm>
          <a:prstGeom prst="rect">
            <a:avLst/>
          </a:prstGeom>
        </p:spPr>
      </p:pic>
      <p:pic>
        <p:nvPicPr>
          <p:cNvPr id="18"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892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1</a:t>
            </a:r>
          </a:p>
        </p:txBody>
      </p:sp>
      <p:sp>
        <p:nvSpPr>
          <p:cNvPr id="39" name="TextBox 38"/>
          <p:cNvSpPr txBox="1"/>
          <p:nvPr/>
        </p:nvSpPr>
        <p:spPr>
          <a:xfrm>
            <a:off x="1523999" y="849140"/>
            <a:ext cx="6096001" cy="707886"/>
          </a:xfrm>
          <a:prstGeom prst="rect">
            <a:avLst/>
          </a:prstGeom>
          <a:noFill/>
        </p:spPr>
        <p:txBody>
          <a:bodyPr wrap="square" rtlCol="0">
            <a:spAutoFit/>
          </a:bodyPr>
          <a:lstStyle/>
          <a:p>
            <a:pPr algn="ctr"/>
            <a:r>
              <a:rPr lang="en-US" sz="2000" b="1"/>
              <a:t>Look at my shape. Can you find the one that looks like mine?  Tell me about the shape.</a:t>
            </a:r>
          </a:p>
        </p:txBody>
      </p:sp>
      <p:pic>
        <p:nvPicPr>
          <p:cNvPr id="6" name="Picture 5"/>
          <p:cNvPicPr>
            <a:picLocks noChangeAspect="1"/>
          </p:cNvPicPr>
          <p:nvPr/>
        </p:nvPicPr>
        <p:blipFill>
          <a:blip r:embed="rId3"/>
          <a:stretch>
            <a:fillRect/>
          </a:stretch>
        </p:blipFill>
        <p:spPr>
          <a:xfrm rot="21025876">
            <a:off x="345282" y="4910409"/>
            <a:ext cx="1443037" cy="1456037"/>
          </a:xfrm>
          <a:prstGeom prst="rect">
            <a:avLst/>
          </a:prstGeom>
        </p:spPr>
      </p:pic>
      <p:pic>
        <p:nvPicPr>
          <p:cNvPr id="18" name="Picture 17"/>
          <p:cNvPicPr>
            <a:picLocks noChangeAspect="1"/>
          </p:cNvPicPr>
          <p:nvPr/>
        </p:nvPicPr>
        <p:blipFill>
          <a:blip r:embed="rId3"/>
          <a:stretch>
            <a:fillRect/>
          </a:stretch>
        </p:blipFill>
        <p:spPr>
          <a:xfrm rot="597361" flipH="1">
            <a:off x="7337442" y="4913021"/>
            <a:ext cx="1427315" cy="1456037"/>
          </a:xfrm>
          <a:prstGeom prst="rect">
            <a:avLst/>
          </a:prstGeom>
        </p:spPr>
      </p:pic>
      <p:pic>
        <p:nvPicPr>
          <p:cNvPr id="9" name="Picture 8"/>
          <p:cNvPicPr>
            <a:picLocks noChangeAspect="1"/>
          </p:cNvPicPr>
          <p:nvPr/>
        </p:nvPicPr>
        <p:blipFill>
          <a:blip r:embed="rId4"/>
          <a:stretch>
            <a:fillRect/>
          </a:stretch>
        </p:blipFill>
        <p:spPr>
          <a:xfrm>
            <a:off x="3505200" y="2438400"/>
            <a:ext cx="2057400" cy="1991030"/>
          </a:xfrm>
          <a:prstGeom prst="rect">
            <a:avLst/>
          </a:prstGeom>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75054464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7</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851999" y="1143497"/>
            <a:ext cx="5293948" cy="646331"/>
          </a:xfrm>
          <a:prstGeom prst="rect">
            <a:avLst/>
          </a:prstGeom>
          <a:noFill/>
        </p:spPr>
        <p:txBody>
          <a:bodyPr wrap="square" rtlCol="0">
            <a:spAutoFit/>
          </a:bodyPr>
          <a:lstStyle/>
          <a:p>
            <a:pPr algn="ctr"/>
            <a:r>
              <a:rPr lang="en-US" b="1">
                <a:solidFill>
                  <a:srgbClr val="00B0F0"/>
                </a:solidFill>
              </a:rPr>
              <a:t>Push your hands out as you count on from 5, like this. (Click)  Try it with me!</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2" name="Picture 4" descr="http://pngimg.com/upload/hands_PNG9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1396" y="2011655"/>
            <a:ext cx="1143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3310819" y="3743611"/>
            <a:ext cx="975767" cy="1688828"/>
          </a:xfrm>
          <a:prstGeom prst="rect">
            <a:avLst/>
          </a:prstGeom>
        </p:spPr>
      </p:pic>
      <p:sp>
        <p:nvSpPr>
          <p:cNvPr id="3" name="TextBox 2"/>
          <p:cNvSpPr txBox="1"/>
          <p:nvPr/>
        </p:nvSpPr>
        <p:spPr>
          <a:xfrm>
            <a:off x="4863495" y="2627429"/>
            <a:ext cx="1326517" cy="646331"/>
          </a:xfrm>
          <a:prstGeom prst="rect">
            <a:avLst/>
          </a:prstGeom>
          <a:noFill/>
        </p:spPr>
        <p:txBody>
          <a:bodyPr wrap="none" rtlCol="0">
            <a:spAutoFit/>
          </a:bodyPr>
          <a:lstStyle/>
          <a:p>
            <a:r>
              <a:rPr lang="en-US" sz="3600" b="1"/>
              <a:t>Five…</a:t>
            </a:r>
          </a:p>
        </p:txBody>
      </p:sp>
      <p:sp>
        <p:nvSpPr>
          <p:cNvPr id="15" name="TextBox 14"/>
          <p:cNvSpPr txBox="1"/>
          <p:nvPr/>
        </p:nvSpPr>
        <p:spPr>
          <a:xfrm>
            <a:off x="4863495" y="4394129"/>
            <a:ext cx="728084" cy="646331"/>
          </a:xfrm>
          <a:prstGeom prst="rect">
            <a:avLst/>
          </a:prstGeom>
          <a:noFill/>
        </p:spPr>
        <p:txBody>
          <a:bodyPr wrap="none" rtlCol="0">
            <a:spAutoFit/>
          </a:bodyPr>
          <a:lstStyle/>
          <a:p>
            <a:r>
              <a:rPr lang="en-US" sz="3600" b="1"/>
              <a:t>Six</a:t>
            </a:r>
          </a:p>
        </p:txBody>
      </p:sp>
      <p:pic>
        <p:nvPicPr>
          <p:cNvPr id="16"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11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autoRev="1" fill="hold" nodeType="clickEffect">
                                  <p:stCondLst>
                                    <p:cond delay="0"/>
                                  </p:stCondLst>
                                  <p:childTnLst>
                                    <p:animScale>
                                      <p:cBhvr>
                                        <p:cTn id="13" dur="500" fill="hold"/>
                                        <p:tgtEl>
                                          <p:spTgt spid="2052"/>
                                        </p:tgtEl>
                                      </p:cBhvr>
                                      <p:by x="150000" y="150000"/>
                                    </p:animScale>
                                  </p:childTnLst>
                                </p:cTn>
                              </p:par>
                              <p:par>
                                <p:cTn id="14" presetID="6" presetClass="emph" presetSubtype="0" autoRev="1" fill="hold" grpId="0" nodeType="withEffect">
                                  <p:stCondLst>
                                    <p:cond delay="0"/>
                                  </p:stCondLst>
                                  <p:childTnLst>
                                    <p:animScale>
                                      <p:cBhvr>
                                        <p:cTn id="15" dur="500" fill="hold"/>
                                        <p:tgtEl>
                                          <p:spTgt spid="3"/>
                                        </p:tgtEl>
                                      </p:cBhvr>
                                      <p:by x="150000" y="150000"/>
                                    </p:animScale>
                                  </p:childTnLst>
                                </p:cTn>
                              </p:par>
                            </p:childTnLst>
                          </p:cTn>
                        </p:par>
                        <p:par>
                          <p:cTn id="16" fill="hold">
                            <p:stCondLst>
                              <p:cond delay="1000"/>
                            </p:stCondLst>
                            <p:childTnLst>
                              <p:par>
                                <p:cTn id="17" presetID="6" presetClass="emph" presetSubtype="0" autoRev="1" fill="hold" nodeType="afterEffect">
                                  <p:stCondLst>
                                    <p:cond delay="500"/>
                                  </p:stCondLst>
                                  <p:childTnLst>
                                    <p:animScale>
                                      <p:cBhvr>
                                        <p:cTn id="18" dur="500" fill="hold"/>
                                        <p:tgtEl>
                                          <p:spTgt spid="7"/>
                                        </p:tgtEl>
                                      </p:cBhvr>
                                      <p:by x="150000" y="150000"/>
                                    </p:animScale>
                                  </p:childTnLst>
                                </p:cTn>
                              </p:par>
                              <p:par>
                                <p:cTn id="19" presetID="6" presetClass="emph" presetSubtype="0" autoRev="1" fill="hold" grpId="0" nodeType="withEffect">
                                  <p:stCondLst>
                                    <p:cond delay="500"/>
                                  </p:stCondLst>
                                  <p:childTnLst>
                                    <p:animScale>
                                      <p:cBhvr>
                                        <p:cTn id="20" dur="5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15"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7</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2166937" y="2090737"/>
            <a:ext cx="4810125" cy="2676525"/>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78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7</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152650" y="2071687"/>
            <a:ext cx="4838700" cy="2714625"/>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97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7</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2185987" y="2095500"/>
            <a:ext cx="4772025" cy="2667000"/>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67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7</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81225" y="2090737"/>
            <a:ext cx="4781550" cy="2676525"/>
          </a:xfrm>
          <a:prstGeom prst="rect">
            <a:avLst/>
          </a:prstGeom>
        </p:spPr>
      </p:pic>
    </p:spTree>
    <p:extLst>
      <p:ext uri="{BB962C8B-B14F-4D97-AF65-F5344CB8AC3E}">
        <p14:creationId xmlns:p14="http://schemas.microsoft.com/office/powerpoint/2010/main" val="394437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7</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209800" y="2066512"/>
            <a:ext cx="4781550" cy="2705100"/>
          </a:xfrm>
          <a:prstGeom prst="rect">
            <a:avLst/>
          </a:prstGeom>
        </p:spPr>
      </p:pic>
    </p:spTree>
    <p:extLst>
      <p:ext uri="{BB962C8B-B14F-4D97-AF65-F5344CB8AC3E}">
        <p14:creationId xmlns:p14="http://schemas.microsoft.com/office/powerpoint/2010/main" val="29572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7</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85987" y="2081212"/>
            <a:ext cx="4772025" cy="2695575"/>
          </a:xfrm>
          <a:prstGeom prst="rect">
            <a:avLst/>
          </a:prstGeom>
        </p:spPr>
      </p:pic>
    </p:spTree>
    <p:extLst>
      <p:ext uri="{BB962C8B-B14F-4D97-AF65-F5344CB8AC3E}">
        <p14:creationId xmlns:p14="http://schemas.microsoft.com/office/powerpoint/2010/main" val="205680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69917" y="381000"/>
            <a:ext cx="1596912" cy="307777"/>
          </a:xfrm>
          <a:prstGeom prst="rect">
            <a:avLst/>
          </a:prstGeom>
          <a:noFill/>
        </p:spPr>
        <p:txBody>
          <a:bodyPr wrap="none" rtlCol="0">
            <a:spAutoFit/>
          </a:bodyPr>
          <a:lstStyle/>
          <a:p>
            <a:r>
              <a:rPr lang="en-US" sz="1400"/>
              <a:t>Module 2, Lesson 7</a:t>
            </a:r>
          </a:p>
        </p:txBody>
      </p:sp>
      <p:sp>
        <p:nvSpPr>
          <p:cNvPr id="16" name="TextBox 15"/>
          <p:cNvSpPr txBox="1"/>
          <p:nvPr/>
        </p:nvSpPr>
        <p:spPr>
          <a:xfrm>
            <a:off x="924045" y="1120676"/>
            <a:ext cx="7209321" cy="2308324"/>
          </a:xfrm>
          <a:prstGeom prst="rect">
            <a:avLst/>
          </a:prstGeom>
          <a:noFill/>
        </p:spPr>
        <p:txBody>
          <a:bodyPr wrap="square" rtlCol="0">
            <a:spAutoFit/>
          </a:bodyPr>
          <a:lstStyle/>
          <a:p>
            <a:pPr algn="ctr"/>
            <a:r>
              <a:rPr lang="en-US" sz="2400" b="1"/>
              <a:t>Think about the solids you investigated yesterday.  Now, listen to the riddle, and make this mystery solid with your clay:</a:t>
            </a:r>
          </a:p>
          <a:p>
            <a:pPr algn="ctr"/>
            <a:endParaRPr lang="en-US" sz="2400" b="1"/>
          </a:p>
          <a:p>
            <a:pPr algn="ctr"/>
            <a:r>
              <a:rPr lang="en-US" sz="2400" b="1"/>
              <a:t>I am a solid that can roll.  I don’t have any corners.  I have zero edges. Make me!</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1857717" y="6096000"/>
            <a:ext cx="5341976" cy="369332"/>
          </a:xfrm>
          <a:prstGeom prst="rect">
            <a:avLst/>
          </a:prstGeom>
          <a:noFill/>
        </p:spPr>
        <p:txBody>
          <a:bodyPr wrap="none" rtlCol="0">
            <a:spAutoFit/>
          </a:bodyPr>
          <a:lstStyle/>
          <a:p>
            <a:pPr algn="ctr"/>
            <a:r>
              <a:rPr lang="en-US" b="1">
                <a:solidFill>
                  <a:srgbClr val="FF0000"/>
                </a:solidFill>
              </a:rPr>
              <a:t>Show your solid to a friend.  Do your solids look alike?</a:t>
            </a:r>
          </a:p>
        </p:txBody>
      </p:sp>
      <p:pic>
        <p:nvPicPr>
          <p:cNvPr id="7" name="Picture 6"/>
          <p:cNvPicPr>
            <a:picLocks noChangeAspect="1"/>
          </p:cNvPicPr>
          <p:nvPr/>
        </p:nvPicPr>
        <p:blipFill>
          <a:blip r:embed="rId3"/>
          <a:stretch>
            <a:fillRect/>
          </a:stretch>
        </p:blipFill>
        <p:spPr>
          <a:xfrm>
            <a:off x="6172200" y="3364868"/>
            <a:ext cx="2619375" cy="2561680"/>
          </a:xfrm>
          <a:prstGeom prst="rect">
            <a:avLst/>
          </a:prstGeom>
        </p:spPr>
      </p:pic>
    </p:spTree>
    <p:extLst>
      <p:ext uri="{BB962C8B-B14F-4D97-AF65-F5344CB8AC3E}">
        <p14:creationId xmlns:p14="http://schemas.microsoft.com/office/powerpoint/2010/main" val="269388525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http://photos.gograph.com/thumbs/CSP/CSP990/k111506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3303" y="2444919"/>
            <a:ext cx="1493486" cy="196816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7</a:t>
            </a:r>
          </a:p>
        </p:txBody>
      </p:sp>
      <p:sp>
        <p:nvSpPr>
          <p:cNvPr id="39" name="TextBox 38"/>
          <p:cNvSpPr txBox="1"/>
          <p:nvPr/>
        </p:nvSpPr>
        <p:spPr>
          <a:xfrm>
            <a:off x="518258" y="771603"/>
            <a:ext cx="8107483" cy="1200329"/>
          </a:xfrm>
          <a:prstGeom prst="rect">
            <a:avLst/>
          </a:prstGeom>
          <a:noFill/>
        </p:spPr>
        <p:txBody>
          <a:bodyPr wrap="square" rtlCol="0">
            <a:spAutoFit/>
          </a:bodyPr>
          <a:lstStyle/>
          <a:p>
            <a:pPr algn="ctr"/>
            <a:r>
              <a:rPr lang="en-US" sz="2400" b="1"/>
              <a:t>Take your solids out of your bag.  We are going to look at them carefully to see if any of them have things in common.  If they do, we can sort them.  Does anyone have any ideas?</a:t>
            </a:r>
          </a:p>
        </p:txBody>
      </p:sp>
      <p:pic>
        <p:nvPicPr>
          <p:cNvPr id="22530" name="Picture 2" descr="http://cliparts.co/cliparts/dT4/8xp/dT48xpbk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975" y="4724400"/>
            <a:ext cx="1752600" cy="17774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cliparts.co/cliparts/dT4/8xp/dT48xpbk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931050" y="4724399"/>
            <a:ext cx="1828662" cy="17774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woodworkscraftsupplies.co.uk/images/1inch%20full%20round%20wooden%20bal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874" y="2624459"/>
            <a:ext cx="1397860" cy="13978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s-media-cache-ak0.pinimg.com/236x/e9/61/72/e96172e1eda623078599e34acc435f7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6774" y="2424766"/>
            <a:ext cx="1797248" cy="17972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ttp://ecx.images-amazon.com/images/I/51WbWS40i4L._SL1000_.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81969" y="2444919"/>
            <a:ext cx="1799520" cy="179952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5450511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7</a:t>
            </a:r>
          </a:p>
        </p:txBody>
      </p:sp>
      <p:sp>
        <p:nvSpPr>
          <p:cNvPr id="39" name="TextBox 38"/>
          <p:cNvSpPr txBox="1"/>
          <p:nvPr/>
        </p:nvSpPr>
        <p:spPr>
          <a:xfrm>
            <a:off x="518258" y="771603"/>
            <a:ext cx="8107483" cy="954107"/>
          </a:xfrm>
          <a:prstGeom prst="rect">
            <a:avLst/>
          </a:prstGeom>
          <a:noFill/>
        </p:spPr>
        <p:txBody>
          <a:bodyPr wrap="square" rtlCol="0">
            <a:spAutoFit/>
          </a:bodyPr>
          <a:lstStyle/>
          <a:p>
            <a:pPr algn="ctr"/>
            <a:r>
              <a:rPr lang="en-US" sz="2800" b="1"/>
              <a:t>This solid is called a </a:t>
            </a:r>
            <a:r>
              <a:rPr lang="en-US" sz="2800" b="1" u="sng"/>
              <a:t>cone</a:t>
            </a:r>
            <a:r>
              <a:rPr lang="en-US" sz="2800" b="1"/>
              <a:t>.</a:t>
            </a:r>
          </a:p>
          <a:p>
            <a:pPr algn="ctr"/>
            <a:r>
              <a:rPr lang="en-US" sz="2800" b="1"/>
              <a:t>What do you notice about this solid?</a:t>
            </a:r>
          </a:p>
        </p:txBody>
      </p:sp>
      <p:pic>
        <p:nvPicPr>
          <p:cNvPr id="22530" name="Picture 2" descr="http://cliparts.co/cliparts/dT4/8xp/dT48xpbk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4724400"/>
            <a:ext cx="1752600" cy="17774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cliparts.co/cliparts/dT4/8xp/dT48xpbk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931050" y="4724399"/>
            <a:ext cx="1828662" cy="17774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s-media-cache-ak0.pinimg.com/236x/e9/61/72/e96172e1eda623078599e34acc435f7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4839" y="1996069"/>
            <a:ext cx="2671961" cy="2671962"/>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Image result for co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344913"/>
            <a:ext cx="2680798" cy="20080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47049" y="5178984"/>
            <a:ext cx="4249900" cy="1015663"/>
          </a:xfrm>
          <a:prstGeom prst="rect">
            <a:avLst/>
          </a:prstGeom>
          <a:noFill/>
        </p:spPr>
        <p:txBody>
          <a:bodyPr wrap="square" rtlCol="0">
            <a:spAutoFit/>
          </a:bodyPr>
          <a:lstStyle/>
          <a:p>
            <a:pPr algn="ctr"/>
            <a:r>
              <a:rPr lang="en-US" sz="2000" b="1">
                <a:solidFill>
                  <a:srgbClr val="7030A0"/>
                </a:solidFill>
              </a:rPr>
              <a:t>The circle, the flat part of the cone, is called a </a:t>
            </a:r>
            <a:r>
              <a:rPr lang="en-US" sz="2000" b="1" u="sng">
                <a:solidFill>
                  <a:srgbClr val="7030A0"/>
                </a:solidFill>
              </a:rPr>
              <a:t>face</a:t>
            </a:r>
            <a:r>
              <a:rPr lang="en-US" sz="2000" b="1">
                <a:solidFill>
                  <a:srgbClr val="7030A0"/>
                </a:solidFill>
              </a:rPr>
              <a:t>.  Take a smiley sticker and put it on the face of your cone.</a:t>
            </a:r>
          </a:p>
        </p:txBody>
      </p:sp>
      <p:pic>
        <p:nvPicPr>
          <p:cNvPr id="23558" name="Picture 6" descr="http://oilcanstickers.com/wp-content/uploads/2012/02/p-236-37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0" y="3865832"/>
            <a:ext cx="487093" cy="48709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61740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8"/>
                                        </p:tgtEl>
                                        <p:attrNameLst>
                                          <p:attrName>style.visibility</p:attrName>
                                        </p:attrNameLst>
                                      </p:cBhvr>
                                      <p:to>
                                        <p:strVal val="visible"/>
                                      </p:to>
                                    </p:set>
                                    <p:anim calcmode="lin" valueType="num">
                                      <p:cBhvr additive="base">
                                        <p:cTn id="7" dur="500" fill="hold"/>
                                        <p:tgtEl>
                                          <p:spTgt spid="23558"/>
                                        </p:tgtEl>
                                        <p:attrNameLst>
                                          <p:attrName>ppt_x</p:attrName>
                                        </p:attrNameLst>
                                      </p:cBhvr>
                                      <p:tavLst>
                                        <p:tav tm="0">
                                          <p:val>
                                            <p:strVal val="#ppt_x"/>
                                          </p:val>
                                        </p:tav>
                                        <p:tav tm="100000">
                                          <p:val>
                                            <p:strVal val="#ppt_x"/>
                                          </p:val>
                                        </p:tav>
                                      </p:tavLst>
                                    </p:anim>
                                    <p:anim calcmode="lin" valueType="num">
                                      <p:cBhvr additive="base">
                                        <p:cTn id="8" dur="500" fill="hold"/>
                                        <p:tgtEl>
                                          <p:spTgt spid="235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1</a:t>
            </a:r>
          </a:p>
        </p:txBody>
      </p:sp>
      <p:sp>
        <p:nvSpPr>
          <p:cNvPr id="39" name="TextBox 38"/>
          <p:cNvSpPr txBox="1"/>
          <p:nvPr/>
        </p:nvSpPr>
        <p:spPr>
          <a:xfrm>
            <a:off x="1523999" y="849140"/>
            <a:ext cx="6096001" cy="707886"/>
          </a:xfrm>
          <a:prstGeom prst="rect">
            <a:avLst/>
          </a:prstGeom>
          <a:noFill/>
        </p:spPr>
        <p:txBody>
          <a:bodyPr wrap="square" rtlCol="0">
            <a:spAutoFit/>
          </a:bodyPr>
          <a:lstStyle/>
          <a:p>
            <a:pPr algn="ctr"/>
            <a:r>
              <a:rPr lang="en-US" sz="2000" b="1"/>
              <a:t>Look at my shape. Can you find the one that looks like mine?  Tell me about the shape.</a:t>
            </a:r>
          </a:p>
        </p:txBody>
      </p:sp>
      <p:pic>
        <p:nvPicPr>
          <p:cNvPr id="6" name="Picture 5"/>
          <p:cNvPicPr>
            <a:picLocks noChangeAspect="1"/>
          </p:cNvPicPr>
          <p:nvPr/>
        </p:nvPicPr>
        <p:blipFill>
          <a:blip r:embed="rId3"/>
          <a:stretch>
            <a:fillRect/>
          </a:stretch>
        </p:blipFill>
        <p:spPr>
          <a:xfrm rot="21025876">
            <a:off x="345282" y="4910409"/>
            <a:ext cx="1443037" cy="1456037"/>
          </a:xfrm>
          <a:prstGeom prst="rect">
            <a:avLst/>
          </a:prstGeom>
        </p:spPr>
      </p:pic>
      <p:pic>
        <p:nvPicPr>
          <p:cNvPr id="18" name="Picture 17"/>
          <p:cNvPicPr>
            <a:picLocks noChangeAspect="1"/>
          </p:cNvPicPr>
          <p:nvPr/>
        </p:nvPicPr>
        <p:blipFill>
          <a:blip r:embed="rId3"/>
          <a:stretch>
            <a:fillRect/>
          </a:stretch>
        </p:blipFill>
        <p:spPr>
          <a:xfrm rot="597361" flipH="1">
            <a:off x="7337442" y="4913021"/>
            <a:ext cx="1427315" cy="1456037"/>
          </a:xfrm>
          <a:prstGeom prst="rect">
            <a:avLst/>
          </a:prstGeom>
        </p:spPr>
      </p:pic>
      <p:sp>
        <p:nvSpPr>
          <p:cNvPr id="2" name="Right Triangle 1"/>
          <p:cNvSpPr/>
          <p:nvPr/>
        </p:nvSpPr>
        <p:spPr>
          <a:xfrm>
            <a:off x="3390899" y="2339946"/>
            <a:ext cx="2362200" cy="2178107"/>
          </a:xfrm>
          <a:prstGeom prst="rtTriangle">
            <a:avLst/>
          </a:prstGeom>
          <a:solidFill>
            <a:srgbClr val="7030A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17337513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7</a:t>
            </a:r>
          </a:p>
        </p:txBody>
      </p:sp>
      <p:sp>
        <p:nvSpPr>
          <p:cNvPr id="39" name="TextBox 38"/>
          <p:cNvSpPr txBox="1"/>
          <p:nvPr/>
        </p:nvSpPr>
        <p:spPr>
          <a:xfrm>
            <a:off x="518258" y="771603"/>
            <a:ext cx="8107483" cy="523220"/>
          </a:xfrm>
          <a:prstGeom prst="rect">
            <a:avLst/>
          </a:prstGeom>
          <a:noFill/>
        </p:spPr>
        <p:txBody>
          <a:bodyPr wrap="square" rtlCol="0">
            <a:spAutoFit/>
          </a:bodyPr>
          <a:lstStyle/>
          <a:p>
            <a:pPr algn="ctr"/>
            <a:r>
              <a:rPr lang="en-US" sz="2800" b="1"/>
              <a:t>Do you have other solids that have faces?</a:t>
            </a:r>
          </a:p>
        </p:txBody>
      </p:sp>
      <p:pic>
        <p:nvPicPr>
          <p:cNvPr id="22530" name="Picture 2" descr="http://cliparts.co/cliparts/dT4/8xp/dT48xpbk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4724400"/>
            <a:ext cx="1752600" cy="17774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cliparts.co/cliparts/dT4/8xp/dT48xpbk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931050" y="4724399"/>
            <a:ext cx="1828662" cy="17774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47049" y="5178984"/>
            <a:ext cx="4249900" cy="1015663"/>
          </a:xfrm>
          <a:prstGeom prst="rect">
            <a:avLst/>
          </a:prstGeom>
          <a:noFill/>
        </p:spPr>
        <p:txBody>
          <a:bodyPr wrap="square" rtlCol="0">
            <a:spAutoFit/>
          </a:bodyPr>
          <a:lstStyle/>
          <a:p>
            <a:pPr algn="ctr"/>
            <a:r>
              <a:rPr lang="en-US" sz="2000" b="1">
                <a:solidFill>
                  <a:srgbClr val="7030A0"/>
                </a:solidFill>
              </a:rPr>
              <a:t>Yes!  The </a:t>
            </a:r>
            <a:r>
              <a:rPr lang="en-US" sz="2000" b="1" u="sng">
                <a:solidFill>
                  <a:srgbClr val="7030A0"/>
                </a:solidFill>
              </a:rPr>
              <a:t>cube</a:t>
            </a:r>
            <a:r>
              <a:rPr lang="en-US" sz="2000" b="1">
                <a:solidFill>
                  <a:srgbClr val="7030A0"/>
                </a:solidFill>
              </a:rPr>
              <a:t> has many faces!  Put a smiley face sticker on each face of the cube.  How many faces?</a:t>
            </a:r>
          </a:p>
        </p:txBody>
      </p:sp>
      <p:pic>
        <p:nvPicPr>
          <p:cNvPr id="13" name="Picture 10" descr="http://ecx.images-amazon.com/images/I/51WbWS40i4L._SL1000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07610" y="1801945"/>
            <a:ext cx="3056284" cy="3056284"/>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oilcanstickers.com/wp-content/uploads/2012/02/p-236-37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8452" y="2466422"/>
            <a:ext cx="487093" cy="4870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oilcanstickers.com/wp-content/uploads/2012/02/p-236-37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5878" y="3310692"/>
            <a:ext cx="487093" cy="4870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oilcanstickers.com/wp-content/uploads/2012/02/p-236-37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4525" y="3280843"/>
            <a:ext cx="487093" cy="4870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81717" y="2862454"/>
            <a:ext cx="2000889" cy="646331"/>
          </a:xfrm>
          <a:prstGeom prst="rect">
            <a:avLst/>
          </a:prstGeom>
          <a:noFill/>
        </p:spPr>
        <p:txBody>
          <a:bodyPr wrap="square" rtlCol="0">
            <a:spAutoFit/>
          </a:bodyPr>
          <a:lstStyle/>
          <a:p>
            <a:pPr algn="ctr"/>
            <a:r>
              <a:rPr lang="en-US" b="1">
                <a:solidFill>
                  <a:srgbClr val="FF0000"/>
                </a:solidFill>
              </a:rPr>
              <a:t>Why can’t you see all my stickers?</a:t>
            </a:r>
          </a:p>
        </p:txBody>
      </p:sp>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66623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558"/>
                                        </p:tgtEl>
                                        <p:attrNameLst>
                                          <p:attrName>style.visibility</p:attrName>
                                        </p:attrNameLst>
                                      </p:cBhvr>
                                      <p:to>
                                        <p:strVal val="visible"/>
                                      </p:to>
                                    </p:set>
                                    <p:anim calcmode="lin" valueType="num">
                                      <p:cBhvr additive="base">
                                        <p:cTn id="17" dur="500" fill="hold"/>
                                        <p:tgtEl>
                                          <p:spTgt spid="23558"/>
                                        </p:tgtEl>
                                        <p:attrNameLst>
                                          <p:attrName>ppt_x</p:attrName>
                                        </p:attrNameLst>
                                      </p:cBhvr>
                                      <p:tavLst>
                                        <p:tav tm="0">
                                          <p:val>
                                            <p:strVal val="#ppt_x"/>
                                          </p:val>
                                        </p:tav>
                                        <p:tav tm="100000">
                                          <p:val>
                                            <p:strVal val="#ppt_x"/>
                                          </p:val>
                                        </p:tav>
                                      </p:tavLst>
                                    </p:anim>
                                    <p:anim calcmode="lin" valueType="num">
                                      <p:cBhvr additive="base">
                                        <p:cTn id="18" dur="500" fill="hold"/>
                                        <p:tgtEl>
                                          <p:spTgt spid="2355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4"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7</a:t>
            </a:r>
          </a:p>
        </p:txBody>
      </p:sp>
      <p:sp>
        <p:nvSpPr>
          <p:cNvPr id="39" name="TextBox 38"/>
          <p:cNvSpPr txBox="1"/>
          <p:nvPr/>
        </p:nvSpPr>
        <p:spPr>
          <a:xfrm>
            <a:off x="518258" y="771603"/>
            <a:ext cx="8107483" cy="523220"/>
          </a:xfrm>
          <a:prstGeom prst="rect">
            <a:avLst/>
          </a:prstGeom>
          <a:noFill/>
        </p:spPr>
        <p:txBody>
          <a:bodyPr wrap="square" rtlCol="0">
            <a:spAutoFit/>
          </a:bodyPr>
          <a:lstStyle/>
          <a:p>
            <a:pPr algn="ctr"/>
            <a:r>
              <a:rPr lang="en-US" sz="2800" b="1"/>
              <a:t>Do you have other solids that have faces?</a:t>
            </a:r>
          </a:p>
        </p:txBody>
      </p:sp>
      <p:pic>
        <p:nvPicPr>
          <p:cNvPr id="22530" name="Picture 2" descr="http://cliparts.co/cliparts/dT4/8xp/dT48xpbk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4724400"/>
            <a:ext cx="1752600" cy="17774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cliparts.co/cliparts/dT4/8xp/dT48xpbk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931050" y="4724399"/>
            <a:ext cx="1828662" cy="17774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47049" y="5178984"/>
            <a:ext cx="4249900" cy="1015663"/>
          </a:xfrm>
          <a:prstGeom prst="rect">
            <a:avLst/>
          </a:prstGeom>
          <a:noFill/>
        </p:spPr>
        <p:txBody>
          <a:bodyPr wrap="square" rtlCol="0">
            <a:spAutoFit/>
          </a:bodyPr>
          <a:lstStyle/>
          <a:p>
            <a:pPr algn="ctr"/>
            <a:r>
              <a:rPr lang="en-US" sz="2000" b="1">
                <a:solidFill>
                  <a:srgbClr val="7030A0"/>
                </a:solidFill>
              </a:rPr>
              <a:t>Yes!  The </a:t>
            </a:r>
            <a:r>
              <a:rPr lang="en-US" sz="2000" b="1" u="sng">
                <a:solidFill>
                  <a:srgbClr val="7030A0"/>
                </a:solidFill>
              </a:rPr>
              <a:t>cylinder</a:t>
            </a:r>
            <a:r>
              <a:rPr lang="en-US" sz="2000" b="1">
                <a:solidFill>
                  <a:srgbClr val="7030A0"/>
                </a:solidFill>
              </a:rPr>
              <a:t> has faces, too!  Put a smiley face sticker on each face of the cube.  How many faces?</a:t>
            </a:r>
          </a:p>
        </p:txBody>
      </p:sp>
      <p:sp>
        <p:nvSpPr>
          <p:cNvPr id="2" name="TextBox 1"/>
          <p:cNvSpPr txBox="1"/>
          <p:nvPr/>
        </p:nvSpPr>
        <p:spPr>
          <a:xfrm>
            <a:off x="5981717" y="2862454"/>
            <a:ext cx="2000889" cy="646331"/>
          </a:xfrm>
          <a:prstGeom prst="rect">
            <a:avLst/>
          </a:prstGeom>
          <a:noFill/>
        </p:spPr>
        <p:txBody>
          <a:bodyPr wrap="square" rtlCol="0">
            <a:spAutoFit/>
          </a:bodyPr>
          <a:lstStyle/>
          <a:p>
            <a:pPr algn="ctr"/>
            <a:r>
              <a:rPr lang="en-US" b="1">
                <a:solidFill>
                  <a:srgbClr val="FF0000"/>
                </a:solidFill>
              </a:rPr>
              <a:t>Why can’t you see both my stickers?</a:t>
            </a:r>
          </a:p>
        </p:txBody>
      </p:sp>
      <p:pic>
        <p:nvPicPr>
          <p:cNvPr id="16" name="Picture 8" descr="http://photos.gograph.com/thumbs/CSP/CSP990/k111506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6425" y="1755017"/>
            <a:ext cx="2171148" cy="2861204"/>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oilcanstickers.com/wp-content/uploads/2012/02/p-236-37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8452" y="2209800"/>
            <a:ext cx="410893" cy="41089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84123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558"/>
                                        </p:tgtEl>
                                        <p:attrNameLst>
                                          <p:attrName>style.visibility</p:attrName>
                                        </p:attrNameLst>
                                      </p:cBhvr>
                                      <p:to>
                                        <p:strVal val="visible"/>
                                      </p:to>
                                    </p:set>
                                    <p:anim calcmode="lin" valueType="num">
                                      <p:cBhvr additive="base">
                                        <p:cTn id="17" dur="500" fill="hold"/>
                                        <p:tgtEl>
                                          <p:spTgt spid="23558"/>
                                        </p:tgtEl>
                                        <p:attrNameLst>
                                          <p:attrName>ppt_x</p:attrName>
                                        </p:attrNameLst>
                                      </p:cBhvr>
                                      <p:tavLst>
                                        <p:tav tm="0">
                                          <p:val>
                                            <p:strVal val="#ppt_x"/>
                                          </p:val>
                                        </p:tav>
                                        <p:tav tm="100000">
                                          <p:val>
                                            <p:strVal val="#ppt_x"/>
                                          </p:val>
                                        </p:tav>
                                      </p:tavLst>
                                    </p:anim>
                                    <p:anim calcmode="lin" valueType="num">
                                      <p:cBhvr additive="base">
                                        <p:cTn id="18" dur="500" fill="hold"/>
                                        <p:tgtEl>
                                          <p:spTgt spid="2355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7</a:t>
            </a:r>
          </a:p>
        </p:txBody>
      </p:sp>
      <p:sp>
        <p:nvSpPr>
          <p:cNvPr id="39" name="TextBox 38"/>
          <p:cNvSpPr txBox="1"/>
          <p:nvPr/>
        </p:nvSpPr>
        <p:spPr>
          <a:xfrm>
            <a:off x="1094823" y="662169"/>
            <a:ext cx="7025542" cy="954107"/>
          </a:xfrm>
          <a:prstGeom prst="rect">
            <a:avLst/>
          </a:prstGeom>
          <a:noFill/>
        </p:spPr>
        <p:txBody>
          <a:bodyPr wrap="square" rtlCol="0">
            <a:spAutoFit/>
          </a:bodyPr>
          <a:lstStyle/>
          <a:p>
            <a:pPr algn="ctr"/>
            <a:r>
              <a:rPr lang="en-US" sz="2800" b="1"/>
              <a:t>Can we sort our solids into groups of those with a face and those without?</a:t>
            </a:r>
          </a:p>
        </p:txBody>
      </p:sp>
      <p:graphicFrame>
        <p:nvGraphicFramePr>
          <p:cNvPr id="3" name="Table 2"/>
          <p:cNvGraphicFramePr>
            <a:graphicFrameLocks noGrp="1"/>
          </p:cNvGraphicFramePr>
          <p:nvPr>
            <p:extLst>
              <p:ext uri="{D42A27DB-BD31-4B8C-83A1-F6EECF244321}">
                <p14:modId xmlns:p14="http://schemas.microsoft.com/office/powerpoint/2010/main" val="4261231439"/>
              </p:ext>
            </p:extLst>
          </p:nvPr>
        </p:nvGraphicFramePr>
        <p:xfrm>
          <a:off x="1497620" y="1870024"/>
          <a:ext cx="6148758" cy="4149776"/>
        </p:xfrm>
        <a:graphic>
          <a:graphicData uri="http://schemas.openxmlformats.org/drawingml/2006/table">
            <a:tbl>
              <a:tblPr firstRow="1" bandRow="1">
                <a:tableStyleId>{5940675A-B579-460E-94D1-54222C63F5DA}</a:tableStyleId>
              </a:tblPr>
              <a:tblGrid>
                <a:gridCol w="3074379">
                  <a:extLst>
                    <a:ext uri="{9D8B030D-6E8A-4147-A177-3AD203B41FA5}">
                      <a16:colId xmlns:a16="http://schemas.microsoft.com/office/drawing/2014/main" val="1511400964"/>
                    </a:ext>
                  </a:extLst>
                </a:gridCol>
                <a:gridCol w="3074379">
                  <a:extLst>
                    <a:ext uri="{9D8B030D-6E8A-4147-A177-3AD203B41FA5}">
                      <a16:colId xmlns:a16="http://schemas.microsoft.com/office/drawing/2014/main" val="451334893"/>
                    </a:ext>
                  </a:extLst>
                </a:gridCol>
              </a:tblGrid>
              <a:tr h="463670">
                <a:tc>
                  <a:txBody>
                    <a:bodyPr/>
                    <a:lstStyle/>
                    <a:p>
                      <a:pPr algn="ctr"/>
                      <a:r>
                        <a:rPr lang="en-US" sz="2400" b="1"/>
                        <a:t>FACE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a:t>NO</a:t>
                      </a:r>
                      <a:r>
                        <a:rPr lang="en-US" sz="2400" b="1" baseline="0"/>
                        <a:t> FACE</a:t>
                      </a:r>
                      <a:endParaRPr lang="en-US" sz="2400" b="1"/>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6345118"/>
                  </a:ext>
                </a:extLst>
              </a:tr>
              <a:tr h="3686106">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4958297"/>
                  </a:ext>
                </a:extLst>
              </a:tr>
            </a:tbl>
          </a:graphicData>
        </a:graphic>
      </p:graphicFrame>
      <p:pic>
        <p:nvPicPr>
          <p:cNvPr id="9" name="Picture 2" descr="http://cliparts.co/cliparts/dT4/8xp/dT48xpbk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931050" y="4724399"/>
            <a:ext cx="1828662" cy="1777485"/>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http://cliparts.co/cliparts/dT4/8xp/dT48xpbk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975" y="4724400"/>
            <a:ext cx="1752600" cy="17774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49280" y="6024824"/>
            <a:ext cx="4540474" cy="369332"/>
          </a:xfrm>
          <a:prstGeom prst="rect">
            <a:avLst/>
          </a:prstGeom>
          <a:noFill/>
        </p:spPr>
        <p:txBody>
          <a:bodyPr wrap="none" rtlCol="0">
            <a:spAutoFit/>
          </a:bodyPr>
          <a:lstStyle/>
          <a:p>
            <a:r>
              <a:rPr lang="en-US" b="1">
                <a:solidFill>
                  <a:srgbClr val="7030A0"/>
                </a:solidFill>
              </a:rPr>
              <a:t>Go in this order:  cube, cone, </a:t>
            </a:r>
            <a:r>
              <a:rPr lang="en-US" b="1" u="sng">
                <a:solidFill>
                  <a:srgbClr val="7030A0"/>
                </a:solidFill>
              </a:rPr>
              <a:t>sphere</a:t>
            </a:r>
            <a:r>
              <a:rPr lang="en-US" b="1">
                <a:solidFill>
                  <a:srgbClr val="7030A0"/>
                </a:solidFill>
              </a:rPr>
              <a:t>, cylinder.</a:t>
            </a:r>
          </a:p>
        </p:txBody>
      </p:sp>
      <p:pic>
        <p:nvPicPr>
          <p:cNvPr id="7" name="Picture 6"/>
          <p:cNvPicPr>
            <a:picLocks noChangeAspect="1"/>
          </p:cNvPicPr>
          <p:nvPr/>
        </p:nvPicPr>
        <p:blipFill>
          <a:blip r:embed="rId5"/>
          <a:stretch>
            <a:fillRect/>
          </a:stretch>
        </p:blipFill>
        <p:spPr>
          <a:xfrm>
            <a:off x="1609657" y="2632279"/>
            <a:ext cx="1362143" cy="1406321"/>
          </a:xfrm>
          <a:prstGeom prst="rect">
            <a:avLst/>
          </a:prstGeom>
        </p:spPr>
      </p:pic>
      <p:pic>
        <p:nvPicPr>
          <p:cNvPr id="8" name="Picture 7"/>
          <p:cNvPicPr>
            <a:picLocks noChangeAspect="1"/>
          </p:cNvPicPr>
          <p:nvPr/>
        </p:nvPicPr>
        <p:blipFill>
          <a:blip r:embed="rId6"/>
          <a:stretch>
            <a:fillRect/>
          </a:stretch>
        </p:blipFill>
        <p:spPr>
          <a:xfrm>
            <a:off x="3328652" y="2971800"/>
            <a:ext cx="961263" cy="1543081"/>
          </a:xfrm>
          <a:prstGeom prst="rect">
            <a:avLst/>
          </a:prstGeom>
        </p:spPr>
      </p:pic>
      <p:pic>
        <p:nvPicPr>
          <p:cNvPr id="17" name="Picture 2" descr="http://www.woodworkscraftsupplies.co.uk/images/1inch%20full%20round%20wooden%20bal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9560" y="2781900"/>
            <a:ext cx="1227154" cy="1180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a:stretch>
            <a:fillRect/>
          </a:stretch>
        </p:blipFill>
        <p:spPr>
          <a:xfrm>
            <a:off x="2335104" y="4160805"/>
            <a:ext cx="828675" cy="1552575"/>
          </a:xfrm>
          <a:prstGeom prst="rect">
            <a:avLst/>
          </a:prstGeom>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70572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7</a:t>
            </a:r>
          </a:p>
        </p:txBody>
      </p:sp>
      <p:sp>
        <p:nvSpPr>
          <p:cNvPr id="39" name="TextBox 38"/>
          <p:cNvSpPr txBox="1"/>
          <p:nvPr/>
        </p:nvSpPr>
        <p:spPr>
          <a:xfrm>
            <a:off x="1154458" y="621262"/>
            <a:ext cx="7025542" cy="954107"/>
          </a:xfrm>
          <a:prstGeom prst="rect">
            <a:avLst/>
          </a:prstGeom>
          <a:noFill/>
        </p:spPr>
        <p:txBody>
          <a:bodyPr wrap="square" rtlCol="0">
            <a:spAutoFit/>
          </a:bodyPr>
          <a:lstStyle/>
          <a:p>
            <a:pPr algn="ctr"/>
            <a:r>
              <a:rPr lang="en-US" sz="2800" b="1"/>
              <a:t>Now, let’s sort them into groups of those that roll and those that only slide!</a:t>
            </a:r>
          </a:p>
        </p:txBody>
      </p:sp>
      <p:graphicFrame>
        <p:nvGraphicFramePr>
          <p:cNvPr id="3" name="Table 2"/>
          <p:cNvGraphicFramePr>
            <a:graphicFrameLocks noGrp="1"/>
          </p:cNvGraphicFramePr>
          <p:nvPr>
            <p:extLst>
              <p:ext uri="{D42A27DB-BD31-4B8C-83A1-F6EECF244321}">
                <p14:modId xmlns:p14="http://schemas.microsoft.com/office/powerpoint/2010/main" val="3911250328"/>
              </p:ext>
            </p:extLst>
          </p:nvPr>
        </p:nvGraphicFramePr>
        <p:xfrm>
          <a:off x="1497620" y="1870024"/>
          <a:ext cx="6148758" cy="4149776"/>
        </p:xfrm>
        <a:graphic>
          <a:graphicData uri="http://schemas.openxmlformats.org/drawingml/2006/table">
            <a:tbl>
              <a:tblPr firstRow="1" bandRow="1">
                <a:tableStyleId>{5940675A-B579-460E-94D1-54222C63F5DA}</a:tableStyleId>
              </a:tblPr>
              <a:tblGrid>
                <a:gridCol w="3074379">
                  <a:extLst>
                    <a:ext uri="{9D8B030D-6E8A-4147-A177-3AD203B41FA5}">
                      <a16:colId xmlns:a16="http://schemas.microsoft.com/office/drawing/2014/main" val="1511400964"/>
                    </a:ext>
                  </a:extLst>
                </a:gridCol>
                <a:gridCol w="3074379">
                  <a:extLst>
                    <a:ext uri="{9D8B030D-6E8A-4147-A177-3AD203B41FA5}">
                      <a16:colId xmlns:a16="http://schemas.microsoft.com/office/drawing/2014/main" val="451334893"/>
                    </a:ext>
                  </a:extLst>
                </a:gridCol>
              </a:tblGrid>
              <a:tr h="463670">
                <a:tc>
                  <a:txBody>
                    <a:bodyPr/>
                    <a:lstStyle/>
                    <a:p>
                      <a:pPr algn="ctr"/>
                      <a:r>
                        <a:rPr lang="en-US" sz="2400" b="1"/>
                        <a:t>ROLLS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a:t>ONLY SLIDES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6345118"/>
                  </a:ext>
                </a:extLst>
              </a:tr>
              <a:tr h="3686106">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4958297"/>
                  </a:ext>
                </a:extLst>
              </a:tr>
            </a:tbl>
          </a:graphicData>
        </a:graphic>
      </p:graphicFrame>
      <p:pic>
        <p:nvPicPr>
          <p:cNvPr id="9" name="Picture 2" descr="http://cliparts.co/cliparts/dT4/8xp/dT48xpbk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931050" y="4724399"/>
            <a:ext cx="1828662" cy="1777485"/>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http://cliparts.co/cliparts/dT4/8xp/dT48xpbk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975" y="4724400"/>
            <a:ext cx="1752600" cy="17774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49280" y="6024824"/>
            <a:ext cx="4540474" cy="369332"/>
          </a:xfrm>
          <a:prstGeom prst="rect">
            <a:avLst/>
          </a:prstGeom>
          <a:noFill/>
        </p:spPr>
        <p:txBody>
          <a:bodyPr wrap="none" rtlCol="0">
            <a:spAutoFit/>
          </a:bodyPr>
          <a:lstStyle/>
          <a:p>
            <a:r>
              <a:rPr lang="en-US" b="1">
                <a:solidFill>
                  <a:srgbClr val="7030A0"/>
                </a:solidFill>
              </a:rPr>
              <a:t>Go in this order:  cube, cone, </a:t>
            </a:r>
            <a:r>
              <a:rPr lang="en-US" b="1" u="sng">
                <a:solidFill>
                  <a:srgbClr val="7030A0"/>
                </a:solidFill>
              </a:rPr>
              <a:t>sphere</a:t>
            </a:r>
            <a:r>
              <a:rPr lang="en-US" b="1">
                <a:solidFill>
                  <a:srgbClr val="7030A0"/>
                </a:solidFill>
              </a:rPr>
              <a:t>, cylinder.</a:t>
            </a:r>
          </a:p>
        </p:txBody>
      </p:sp>
      <p:pic>
        <p:nvPicPr>
          <p:cNvPr id="7" name="Picture 6"/>
          <p:cNvPicPr>
            <a:picLocks noChangeAspect="1"/>
          </p:cNvPicPr>
          <p:nvPr/>
        </p:nvPicPr>
        <p:blipFill>
          <a:blip r:embed="rId5"/>
          <a:stretch>
            <a:fillRect/>
          </a:stretch>
        </p:blipFill>
        <p:spPr>
          <a:xfrm>
            <a:off x="5427611" y="2819400"/>
            <a:ext cx="1362143" cy="1406321"/>
          </a:xfrm>
          <a:prstGeom prst="rect">
            <a:avLst/>
          </a:prstGeom>
        </p:spPr>
      </p:pic>
      <p:pic>
        <p:nvPicPr>
          <p:cNvPr id="8" name="Picture 7"/>
          <p:cNvPicPr>
            <a:picLocks noChangeAspect="1"/>
          </p:cNvPicPr>
          <p:nvPr/>
        </p:nvPicPr>
        <p:blipFill>
          <a:blip r:embed="rId6"/>
          <a:stretch>
            <a:fillRect/>
          </a:stretch>
        </p:blipFill>
        <p:spPr>
          <a:xfrm>
            <a:off x="1741901" y="2536416"/>
            <a:ext cx="961263" cy="1543081"/>
          </a:xfrm>
          <a:prstGeom prst="rect">
            <a:avLst/>
          </a:prstGeom>
        </p:spPr>
      </p:pic>
      <p:pic>
        <p:nvPicPr>
          <p:cNvPr id="17" name="Picture 2" descr="http://www.woodworkscraftsupplies.co.uk/images/1inch%20full%20round%20wooden%20bal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7123" y="2717707"/>
            <a:ext cx="1227154" cy="1180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a:stretch>
            <a:fillRect/>
          </a:stretch>
        </p:blipFill>
        <p:spPr>
          <a:xfrm>
            <a:off x="2577120" y="4117115"/>
            <a:ext cx="828675" cy="1552575"/>
          </a:xfrm>
          <a:prstGeom prst="rect">
            <a:avLst/>
          </a:prstGeom>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50088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7</a:t>
            </a:r>
          </a:p>
        </p:txBody>
      </p:sp>
      <p:sp>
        <p:nvSpPr>
          <p:cNvPr id="39" name="TextBox 38"/>
          <p:cNvSpPr txBox="1"/>
          <p:nvPr/>
        </p:nvSpPr>
        <p:spPr>
          <a:xfrm>
            <a:off x="1154458" y="621262"/>
            <a:ext cx="7025542" cy="954107"/>
          </a:xfrm>
          <a:prstGeom prst="rect">
            <a:avLst/>
          </a:prstGeom>
          <a:noFill/>
        </p:spPr>
        <p:txBody>
          <a:bodyPr wrap="square" rtlCol="0">
            <a:spAutoFit/>
          </a:bodyPr>
          <a:lstStyle/>
          <a:p>
            <a:pPr algn="ctr"/>
            <a:r>
              <a:rPr lang="en-US" sz="2800" b="1"/>
              <a:t>Now, let’s sort them into groups of those that can stack and those that cannot.</a:t>
            </a:r>
          </a:p>
        </p:txBody>
      </p:sp>
      <p:graphicFrame>
        <p:nvGraphicFramePr>
          <p:cNvPr id="3" name="Table 2"/>
          <p:cNvGraphicFramePr>
            <a:graphicFrameLocks noGrp="1"/>
          </p:cNvGraphicFramePr>
          <p:nvPr>
            <p:extLst>
              <p:ext uri="{D42A27DB-BD31-4B8C-83A1-F6EECF244321}">
                <p14:modId xmlns:p14="http://schemas.microsoft.com/office/powerpoint/2010/main" val="1247813237"/>
              </p:ext>
            </p:extLst>
          </p:nvPr>
        </p:nvGraphicFramePr>
        <p:xfrm>
          <a:off x="1497620" y="1870024"/>
          <a:ext cx="6148758" cy="4149776"/>
        </p:xfrm>
        <a:graphic>
          <a:graphicData uri="http://schemas.openxmlformats.org/drawingml/2006/table">
            <a:tbl>
              <a:tblPr firstRow="1" bandRow="1">
                <a:tableStyleId>{5940675A-B579-460E-94D1-54222C63F5DA}</a:tableStyleId>
              </a:tblPr>
              <a:tblGrid>
                <a:gridCol w="3074379">
                  <a:extLst>
                    <a:ext uri="{9D8B030D-6E8A-4147-A177-3AD203B41FA5}">
                      <a16:colId xmlns:a16="http://schemas.microsoft.com/office/drawing/2014/main" val="1511400964"/>
                    </a:ext>
                  </a:extLst>
                </a:gridCol>
                <a:gridCol w="3074379">
                  <a:extLst>
                    <a:ext uri="{9D8B030D-6E8A-4147-A177-3AD203B41FA5}">
                      <a16:colId xmlns:a16="http://schemas.microsoft.com/office/drawing/2014/main" val="451334893"/>
                    </a:ext>
                  </a:extLst>
                </a:gridCol>
              </a:tblGrid>
              <a:tr h="463670">
                <a:tc>
                  <a:txBody>
                    <a:bodyPr/>
                    <a:lstStyle/>
                    <a:p>
                      <a:pPr algn="ctr"/>
                      <a:r>
                        <a:rPr lang="en-US" sz="2400" b="1"/>
                        <a:t>CAN</a:t>
                      </a:r>
                      <a:r>
                        <a:rPr lang="en-US" sz="2400" b="1" baseline="0"/>
                        <a:t> STACK</a:t>
                      </a:r>
                      <a:endParaRPr lang="en-US" sz="2400" b="1"/>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a:t>CANNOT STACK</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6345118"/>
                  </a:ext>
                </a:extLst>
              </a:tr>
              <a:tr h="3686106">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4958297"/>
                  </a:ext>
                </a:extLst>
              </a:tr>
            </a:tbl>
          </a:graphicData>
        </a:graphic>
      </p:graphicFrame>
      <p:pic>
        <p:nvPicPr>
          <p:cNvPr id="9" name="Picture 2" descr="http://cliparts.co/cliparts/dT4/8xp/dT48xpbk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931050" y="4724399"/>
            <a:ext cx="1828662" cy="1777485"/>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http://cliparts.co/cliparts/dT4/8xp/dT48xpbk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975" y="4724400"/>
            <a:ext cx="1752600" cy="17774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49280" y="6024824"/>
            <a:ext cx="4540474" cy="369332"/>
          </a:xfrm>
          <a:prstGeom prst="rect">
            <a:avLst/>
          </a:prstGeom>
          <a:noFill/>
        </p:spPr>
        <p:txBody>
          <a:bodyPr wrap="none" rtlCol="0">
            <a:spAutoFit/>
          </a:bodyPr>
          <a:lstStyle/>
          <a:p>
            <a:r>
              <a:rPr lang="en-US" b="1">
                <a:solidFill>
                  <a:srgbClr val="7030A0"/>
                </a:solidFill>
              </a:rPr>
              <a:t>Go in this order:  cube, cone, </a:t>
            </a:r>
            <a:r>
              <a:rPr lang="en-US" b="1" u="sng">
                <a:solidFill>
                  <a:srgbClr val="7030A0"/>
                </a:solidFill>
              </a:rPr>
              <a:t>sphere</a:t>
            </a:r>
            <a:r>
              <a:rPr lang="en-US" b="1">
                <a:solidFill>
                  <a:srgbClr val="7030A0"/>
                </a:solidFill>
              </a:rPr>
              <a:t>, cylinder.</a:t>
            </a:r>
          </a:p>
        </p:txBody>
      </p:sp>
      <p:pic>
        <p:nvPicPr>
          <p:cNvPr id="7" name="Picture 6"/>
          <p:cNvPicPr>
            <a:picLocks noChangeAspect="1"/>
          </p:cNvPicPr>
          <p:nvPr/>
        </p:nvPicPr>
        <p:blipFill>
          <a:blip r:embed="rId5"/>
          <a:stretch>
            <a:fillRect/>
          </a:stretch>
        </p:blipFill>
        <p:spPr>
          <a:xfrm>
            <a:off x="1775385" y="2646347"/>
            <a:ext cx="1362143" cy="1406321"/>
          </a:xfrm>
          <a:prstGeom prst="rect">
            <a:avLst/>
          </a:prstGeom>
        </p:spPr>
      </p:pic>
      <p:pic>
        <p:nvPicPr>
          <p:cNvPr id="8" name="Picture 7"/>
          <p:cNvPicPr>
            <a:picLocks noChangeAspect="1"/>
          </p:cNvPicPr>
          <p:nvPr/>
        </p:nvPicPr>
        <p:blipFill>
          <a:blip r:embed="rId6"/>
          <a:stretch>
            <a:fillRect/>
          </a:stretch>
        </p:blipFill>
        <p:spPr>
          <a:xfrm>
            <a:off x="5046820" y="2577966"/>
            <a:ext cx="961263" cy="1543081"/>
          </a:xfrm>
          <a:prstGeom prst="rect">
            <a:avLst/>
          </a:prstGeom>
        </p:spPr>
      </p:pic>
      <p:pic>
        <p:nvPicPr>
          <p:cNvPr id="17" name="Picture 2" descr="http://www.woodworkscraftsupplies.co.uk/images/1inch%20full%20round%20wooden%20bal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0814" y="3930433"/>
            <a:ext cx="1227154" cy="1180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a:stretch>
            <a:fillRect/>
          </a:stretch>
        </p:blipFill>
        <p:spPr>
          <a:xfrm>
            <a:off x="3266278" y="3703886"/>
            <a:ext cx="828675" cy="1552575"/>
          </a:xfrm>
          <a:prstGeom prst="rect">
            <a:avLst/>
          </a:prstGeom>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92015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7</a:t>
            </a:r>
          </a:p>
        </p:txBody>
      </p:sp>
      <p:sp>
        <p:nvSpPr>
          <p:cNvPr id="39" name="TextBox 38"/>
          <p:cNvSpPr txBox="1"/>
          <p:nvPr/>
        </p:nvSpPr>
        <p:spPr>
          <a:xfrm>
            <a:off x="1154458" y="621262"/>
            <a:ext cx="7025542" cy="954107"/>
          </a:xfrm>
          <a:prstGeom prst="rect">
            <a:avLst/>
          </a:prstGeom>
          <a:noFill/>
        </p:spPr>
        <p:txBody>
          <a:bodyPr wrap="square" rtlCol="0">
            <a:spAutoFit/>
          </a:bodyPr>
          <a:lstStyle/>
          <a:p>
            <a:pPr algn="ctr"/>
            <a:r>
              <a:rPr lang="en-US" sz="2800" b="1"/>
              <a:t>Now, let’s sort them into groups of those that have corners and those that don’t.</a:t>
            </a:r>
          </a:p>
        </p:txBody>
      </p:sp>
      <p:graphicFrame>
        <p:nvGraphicFramePr>
          <p:cNvPr id="3" name="Table 2"/>
          <p:cNvGraphicFramePr>
            <a:graphicFrameLocks noGrp="1"/>
          </p:cNvGraphicFramePr>
          <p:nvPr>
            <p:extLst>
              <p:ext uri="{D42A27DB-BD31-4B8C-83A1-F6EECF244321}">
                <p14:modId xmlns:p14="http://schemas.microsoft.com/office/powerpoint/2010/main" val="1930013738"/>
              </p:ext>
            </p:extLst>
          </p:nvPr>
        </p:nvGraphicFramePr>
        <p:xfrm>
          <a:off x="1497620" y="1870024"/>
          <a:ext cx="6148758" cy="4149776"/>
        </p:xfrm>
        <a:graphic>
          <a:graphicData uri="http://schemas.openxmlformats.org/drawingml/2006/table">
            <a:tbl>
              <a:tblPr firstRow="1" bandRow="1">
                <a:tableStyleId>{5940675A-B579-460E-94D1-54222C63F5DA}</a:tableStyleId>
              </a:tblPr>
              <a:tblGrid>
                <a:gridCol w="3074379">
                  <a:extLst>
                    <a:ext uri="{9D8B030D-6E8A-4147-A177-3AD203B41FA5}">
                      <a16:colId xmlns:a16="http://schemas.microsoft.com/office/drawing/2014/main" val="1511400964"/>
                    </a:ext>
                  </a:extLst>
                </a:gridCol>
                <a:gridCol w="3074379">
                  <a:extLst>
                    <a:ext uri="{9D8B030D-6E8A-4147-A177-3AD203B41FA5}">
                      <a16:colId xmlns:a16="http://schemas.microsoft.com/office/drawing/2014/main" val="451334893"/>
                    </a:ext>
                  </a:extLst>
                </a:gridCol>
              </a:tblGrid>
              <a:tr h="463670">
                <a:tc>
                  <a:txBody>
                    <a:bodyPr/>
                    <a:lstStyle/>
                    <a:p>
                      <a:pPr algn="ctr"/>
                      <a:r>
                        <a:rPr lang="en-US" sz="2400" b="1"/>
                        <a:t>CORNERS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a:t>NO CORNERS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6345118"/>
                  </a:ext>
                </a:extLst>
              </a:tr>
              <a:tr h="3686106">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4958297"/>
                  </a:ext>
                </a:extLst>
              </a:tr>
            </a:tbl>
          </a:graphicData>
        </a:graphic>
      </p:graphicFrame>
      <p:pic>
        <p:nvPicPr>
          <p:cNvPr id="9" name="Picture 2" descr="http://cliparts.co/cliparts/dT4/8xp/dT48xpbk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931050" y="4724399"/>
            <a:ext cx="1828662" cy="1777485"/>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http://cliparts.co/cliparts/dT4/8xp/dT48xpbk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975" y="4724400"/>
            <a:ext cx="1752600" cy="17774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49280" y="6024824"/>
            <a:ext cx="4540474" cy="369332"/>
          </a:xfrm>
          <a:prstGeom prst="rect">
            <a:avLst/>
          </a:prstGeom>
          <a:noFill/>
        </p:spPr>
        <p:txBody>
          <a:bodyPr wrap="none" rtlCol="0">
            <a:spAutoFit/>
          </a:bodyPr>
          <a:lstStyle/>
          <a:p>
            <a:r>
              <a:rPr lang="en-US" b="1">
                <a:solidFill>
                  <a:srgbClr val="7030A0"/>
                </a:solidFill>
              </a:rPr>
              <a:t>Go in this order:  cube, cone, </a:t>
            </a:r>
            <a:r>
              <a:rPr lang="en-US" b="1" u="sng">
                <a:solidFill>
                  <a:srgbClr val="7030A0"/>
                </a:solidFill>
              </a:rPr>
              <a:t>sphere</a:t>
            </a:r>
            <a:r>
              <a:rPr lang="en-US" b="1">
                <a:solidFill>
                  <a:srgbClr val="7030A0"/>
                </a:solidFill>
              </a:rPr>
              <a:t>, cylinder.</a:t>
            </a:r>
          </a:p>
        </p:txBody>
      </p:sp>
      <p:pic>
        <p:nvPicPr>
          <p:cNvPr id="7" name="Picture 6"/>
          <p:cNvPicPr>
            <a:picLocks noChangeAspect="1"/>
          </p:cNvPicPr>
          <p:nvPr/>
        </p:nvPicPr>
        <p:blipFill>
          <a:blip r:embed="rId5"/>
          <a:stretch>
            <a:fillRect/>
          </a:stretch>
        </p:blipFill>
        <p:spPr>
          <a:xfrm>
            <a:off x="1952458" y="2607304"/>
            <a:ext cx="1362143" cy="1406321"/>
          </a:xfrm>
          <a:prstGeom prst="rect">
            <a:avLst/>
          </a:prstGeom>
        </p:spPr>
      </p:pic>
      <p:pic>
        <p:nvPicPr>
          <p:cNvPr id="8" name="Picture 7"/>
          <p:cNvPicPr>
            <a:picLocks noChangeAspect="1"/>
          </p:cNvPicPr>
          <p:nvPr/>
        </p:nvPicPr>
        <p:blipFill>
          <a:blip r:embed="rId6"/>
          <a:stretch>
            <a:fillRect/>
          </a:stretch>
        </p:blipFill>
        <p:spPr>
          <a:xfrm>
            <a:off x="5131583" y="2577966"/>
            <a:ext cx="961263" cy="1543081"/>
          </a:xfrm>
          <a:prstGeom prst="rect">
            <a:avLst/>
          </a:prstGeom>
        </p:spPr>
      </p:pic>
      <p:pic>
        <p:nvPicPr>
          <p:cNvPr id="17" name="Picture 2" descr="http://www.woodworkscraftsupplies.co.uk/images/1inch%20full%20round%20wooden%20bal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6102" y="4397725"/>
            <a:ext cx="1227154" cy="1180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a:stretch>
            <a:fillRect/>
          </a:stretch>
        </p:blipFill>
        <p:spPr>
          <a:xfrm>
            <a:off x="6446065" y="3344759"/>
            <a:ext cx="828675" cy="1552575"/>
          </a:xfrm>
          <a:prstGeom prst="rect">
            <a:avLst/>
          </a:prstGeom>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76964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7</a:t>
            </a:r>
          </a:p>
        </p:txBody>
      </p:sp>
      <p:sp>
        <p:nvSpPr>
          <p:cNvPr id="39" name="TextBox 38"/>
          <p:cNvSpPr txBox="1"/>
          <p:nvPr/>
        </p:nvSpPr>
        <p:spPr>
          <a:xfrm>
            <a:off x="1154458" y="621262"/>
            <a:ext cx="7025542" cy="954107"/>
          </a:xfrm>
          <a:prstGeom prst="rect">
            <a:avLst/>
          </a:prstGeom>
          <a:noFill/>
        </p:spPr>
        <p:txBody>
          <a:bodyPr wrap="square" rtlCol="0">
            <a:spAutoFit/>
          </a:bodyPr>
          <a:lstStyle/>
          <a:p>
            <a:pPr algn="ctr"/>
            <a:r>
              <a:rPr lang="en-US" sz="2800" b="1"/>
              <a:t>Now, let’s sort them into groups of those that have edges and those that don’t.</a:t>
            </a:r>
          </a:p>
        </p:txBody>
      </p:sp>
      <p:graphicFrame>
        <p:nvGraphicFramePr>
          <p:cNvPr id="3" name="Table 2"/>
          <p:cNvGraphicFramePr>
            <a:graphicFrameLocks noGrp="1"/>
          </p:cNvGraphicFramePr>
          <p:nvPr/>
        </p:nvGraphicFramePr>
        <p:xfrm>
          <a:off x="1497620" y="1870024"/>
          <a:ext cx="6148758" cy="4149776"/>
        </p:xfrm>
        <a:graphic>
          <a:graphicData uri="http://schemas.openxmlformats.org/drawingml/2006/table">
            <a:tbl>
              <a:tblPr firstRow="1" bandRow="1">
                <a:tableStyleId>{5940675A-B579-460E-94D1-54222C63F5DA}</a:tableStyleId>
              </a:tblPr>
              <a:tblGrid>
                <a:gridCol w="3074379">
                  <a:extLst>
                    <a:ext uri="{9D8B030D-6E8A-4147-A177-3AD203B41FA5}">
                      <a16:colId xmlns:a16="http://schemas.microsoft.com/office/drawing/2014/main" val="1511400964"/>
                    </a:ext>
                  </a:extLst>
                </a:gridCol>
                <a:gridCol w="3074379">
                  <a:extLst>
                    <a:ext uri="{9D8B030D-6E8A-4147-A177-3AD203B41FA5}">
                      <a16:colId xmlns:a16="http://schemas.microsoft.com/office/drawing/2014/main" val="451334893"/>
                    </a:ext>
                  </a:extLst>
                </a:gridCol>
              </a:tblGrid>
              <a:tr h="463670">
                <a:tc>
                  <a:txBody>
                    <a:bodyPr/>
                    <a:lstStyle/>
                    <a:p>
                      <a:pPr algn="ctr"/>
                      <a:r>
                        <a:rPr lang="en-US" sz="2400" b="1"/>
                        <a:t>CORNERS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a:t>NO CORNERS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6345118"/>
                  </a:ext>
                </a:extLst>
              </a:tr>
              <a:tr h="3686106">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4958297"/>
                  </a:ext>
                </a:extLst>
              </a:tr>
            </a:tbl>
          </a:graphicData>
        </a:graphic>
      </p:graphicFrame>
      <p:pic>
        <p:nvPicPr>
          <p:cNvPr id="9" name="Picture 2" descr="http://cliparts.co/cliparts/dT4/8xp/dT48xpbk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931050" y="4724399"/>
            <a:ext cx="1828662" cy="1777485"/>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http://cliparts.co/cliparts/dT4/8xp/dT48xpbk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975" y="4724400"/>
            <a:ext cx="1752600" cy="17774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49280" y="6024824"/>
            <a:ext cx="4540474" cy="369332"/>
          </a:xfrm>
          <a:prstGeom prst="rect">
            <a:avLst/>
          </a:prstGeom>
          <a:noFill/>
        </p:spPr>
        <p:txBody>
          <a:bodyPr wrap="none" rtlCol="0">
            <a:spAutoFit/>
          </a:bodyPr>
          <a:lstStyle/>
          <a:p>
            <a:r>
              <a:rPr lang="en-US" b="1">
                <a:solidFill>
                  <a:srgbClr val="7030A0"/>
                </a:solidFill>
              </a:rPr>
              <a:t>Go in this order:  cube, cone, </a:t>
            </a:r>
            <a:r>
              <a:rPr lang="en-US" b="1" u="sng">
                <a:solidFill>
                  <a:srgbClr val="7030A0"/>
                </a:solidFill>
              </a:rPr>
              <a:t>sphere</a:t>
            </a:r>
            <a:r>
              <a:rPr lang="en-US" b="1">
                <a:solidFill>
                  <a:srgbClr val="7030A0"/>
                </a:solidFill>
              </a:rPr>
              <a:t>, cylinder.</a:t>
            </a:r>
          </a:p>
        </p:txBody>
      </p:sp>
      <p:pic>
        <p:nvPicPr>
          <p:cNvPr id="7" name="Picture 6"/>
          <p:cNvPicPr>
            <a:picLocks noChangeAspect="1"/>
          </p:cNvPicPr>
          <p:nvPr/>
        </p:nvPicPr>
        <p:blipFill>
          <a:blip r:embed="rId5"/>
          <a:stretch>
            <a:fillRect/>
          </a:stretch>
        </p:blipFill>
        <p:spPr>
          <a:xfrm>
            <a:off x="1952458" y="2607304"/>
            <a:ext cx="1362143" cy="1406321"/>
          </a:xfrm>
          <a:prstGeom prst="rect">
            <a:avLst/>
          </a:prstGeom>
        </p:spPr>
      </p:pic>
      <p:pic>
        <p:nvPicPr>
          <p:cNvPr id="8" name="Picture 7"/>
          <p:cNvPicPr>
            <a:picLocks noChangeAspect="1"/>
          </p:cNvPicPr>
          <p:nvPr/>
        </p:nvPicPr>
        <p:blipFill>
          <a:blip r:embed="rId6"/>
          <a:stretch>
            <a:fillRect/>
          </a:stretch>
        </p:blipFill>
        <p:spPr>
          <a:xfrm>
            <a:off x="3390636" y="3444894"/>
            <a:ext cx="961263" cy="1543081"/>
          </a:xfrm>
          <a:prstGeom prst="rect">
            <a:avLst/>
          </a:prstGeom>
        </p:spPr>
      </p:pic>
      <p:pic>
        <p:nvPicPr>
          <p:cNvPr id="17" name="Picture 2" descr="http://www.woodworkscraftsupplies.co.uk/images/1inch%20full%20round%20wooden%20bal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2092" y="2764412"/>
            <a:ext cx="1227154" cy="1180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a:stretch>
            <a:fillRect/>
          </a:stretch>
        </p:blipFill>
        <p:spPr>
          <a:xfrm>
            <a:off x="2311268" y="4225176"/>
            <a:ext cx="828675" cy="1552575"/>
          </a:xfrm>
          <a:prstGeom prst="rect">
            <a:avLst/>
          </a:prstGeom>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18139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7</a:t>
            </a:r>
          </a:p>
        </p:txBody>
      </p:sp>
      <p:sp>
        <p:nvSpPr>
          <p:cNvPr id="39" name="TextBox 38"/>
          <p:cNvSpPr txBox="1"/>
          <p:nvPr/>
        </p:nvSpPr>
        <p:spPr>
          <a:xfrm>
            <a:off x="518258" y="771603"/>
            <a:ext cx="8107483" cy="523220"/>
          </a:xfrm>
          <a:prstGeom prst="rect">
            <a:avLst/>
          </a:prstGeom>
          <a:noFill/>
        </p:spPr>
        <p:txBody>
          <a:bodyPr wrap="square" rtlCol="0">
            <a:spAutoFit/>
          </a:bodyPr>
          <a:lstStyle/>
          <a:p>
            <a:pPr algn="ctr"/>
            <a:r>
              <a:rPr lang="en-US" sz="2800" b="1"/>
              <a:t>Which of your solids has the most faces?</a:t>
            </a:r>
          </a:p>
        </p:txBody>
      </p:sp>
      <p:pic>
        <p:nvPicPr>
          <p:cNvPr id="22530" name="Picture 2" descr="http://cliparts.co/cliparts/dT4/8xp/dT48xpbk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4724400"/>
            <a:ext cx="1752600" cy="17774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cliparts.co/cliparts/dT4/8xp/dT48xpbk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931050" y="4724399"/>
            <a:ext cx="1828662" cy="17774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37937" y="5076414"/>
            <a:ext cx="4715751" cy="1323439"/>
          </a:xfrm>
          <a:prstGeom prst="rect">
            <a:avLst/>
          </a:prstGeom>
          <a:noFill/>
        </p:spPr>
        <p:txBody>
          <a:bodyPr wrap="square" rtlCol="0">
            <a:spAutoFit/>
          </a:bodyPr>
          <a:lstStyle/>
          <a:p>
            <a:pPr algn="ctr"/>
            <a:r>
              <a:rPr lang="en-US" sz="2000" b="1">
                <a:solidFill>
                  <a:srgbClr val="7030A0"/>
                </a:solidFill>
              </a:rPr>
              <a:t>Put your cube on one of its faces onto your piece of paper.  Use your favorite colored pencil to trace around the solid.  Lift your solid.  What do you see?</a:t>
            </a:r>
          </a:p>
        </p:txBody>
      </p:sp>
      <p:pic>
        <p:nvPicPr>
          <p:cNvPr id="13" name="Picture 12"/>
          <p:cNvPicPr>
            <a:picLocks noChangeAspect="1"/>
          </p:cNvPicPr>
          <p:nvPr/>
        </p:nvPicPr>
        <p:blipFill>
          <a:blip r:embed="rId5"/>
          <a:stretch>
            <a:fillRect/>
          </a:stretch>
        </p:blipFill>
        <p:spPr>
          <a:xfrm>
            <a:off x="3200400" y="1990711"/>
            <a:ext cx="2314742" cy="2389815"/>
          </a:xfrm>
          <a:prstGeom prst="rect">
            <a:avLst/>
          </a:prstGeom>
        </p:spPr>
      </p:pic>
      <p:sp>
        <p:nvSpPr>
          <p:cNvPr id="2" name="TextBox 1"/>
          <p:cNvSpPr txBox="1"/>
          <p:nvPr/>
        </p:nvSpPr>
        <p:spPr>
          <a:xfrm>
            <a:off x="1099453" y="1739338"/>
            <a:ext cx="2695191" cy="707886"/>
          </a:xfrm>
          <a:prstGeom prst="rect">
            <a:avLst/>
          </a:prstGeom>
          <a:noFill/>
        </p:spPr>
        <p:txBody>
          <a:bodyPr wrap="square" rtlCol="0">
            <a:spAutoFit/>
          </a:bodyPr>
          <a:lstStyle/>
          <a:p>
            <a:pPr algn="ctr"/>
            <a:r>
              <a:rPr lang="en-US" sz="4000" b="1">
                <a:solidFill>
                  <a:srgbClr val="FF0000"/>
                </a:solidFill>
              </a:rPr>
              <a:t>The cube!</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19691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7</a:t>
            </a:r>
          </a:p>
        </p:txBody>
      </p:sp>
      <p:sp>
        <p:nvSpPr>
          <p:cNvPr id="39" name="TextBox 38"/>
          <p:cNvSpPr txBox="1"/>
          <p:nvPr/>
        </p:nvSpPr>
        <p:spPr>
          <a:xfrm>
            <a:off x="1404285" y="817769"/>
            <a:ext cx="6335430" cy="954107"/>
          </a:xfrm>
          <a:prstGeom prst="rect">
            <a:avLst/>
          </a:prstGeom>
          <a:noFill/>
        </p:spPr>
        <p:txBody>
          <a:bodyPr wrap="square" rtlCol="0">
            <a:spAutoFit/>
          </a:bodyPr>
          <a:lstStyle/>
          <a:p>
            <a:pPr algn="ctr"/>
            <a:r>
              <a:rPr lang="en-US" sz="2800" b="1"/>
              <a:t>What would happen if you traced the face of your cone?</a:t>
            </a:r>
          </a:p>
        </p:txBody>
      </p:sp>
      <p:pic>
        <p:nvPicPr>
          <p:cNvPr id="22530" name="Picture 2" descr="http://cliparts.co/cliparts/dT4/8xp/dT48xpbk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4724400"/>
            <a:ext cx="1752600" cy="17774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cliparts.co/cliparts/dT4/8xp/dT48xpbk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931050" y="4724399"/>
            <a:ext cx="1828662" cy="17774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stretch>
            <a:fillRect/>
          </a:stretch>
        </p:blipFill>
        <p:spPr>
          <a:xfrm>
            <a:off x="3746891" y="2111808"/>
            <a:ext cx="1650217" cy="2649034"/>
          </a:xfrm>
          <a:prstGeom prst="rect">
            <a:avLst/>
          </a:prstGeom>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31191636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7</a:t>
            </a:r>
          </a:p>
        </p:txBody>
      </p:sp>
      <p:sp>
        <p:nvSpPr>
          <p:cNvPr id="39" name="TextBox 38"/>
          <p:cNvSpPr txBox="1"/>
          <p:nvPr/>
        </p:nvSpPr>
        <p:spPr>
          <a:xfrm>
            <a:off x="1404284" y="942570"/>
            <a:ext cx="6335430" cy="523220"/>
          </a:xfrm>
          <a:prstGeom prst="rect">
            <a:avLst/>
          </a:prstGeom>
          <a:noFill/>
        </p:spPr>
        <p:txBody>
          <a:bodyPr wrap="square" rtlCol="0">
            <a:spAutoFit/>
          </a:bodyPr>
          <a:lstStyle/>
          <a:p>
            <a:pPr algn="ctr"/>
            <a:r>
              <a:rPr lang="en-US" sz="2800" b="1"/>
              <a:t>Should we trace a face of the cylinder?</a:t>
            </a:r>
          </a:p>
        </p:txBody>
      </p:sp>
      <p:pic>
        <p:nvPicPr>
          <p:cNvPr id="22530" name="Picture 2" descr="http://cliparts.co/cliparts/dT4/8xp/dT48xpbk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4724400"/>
            <a:ext cx="1752600" cy="17774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cliparts.co/cliparts/dT4/8xp/dT48xpbk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931050" y="4724399"/>
            <a:ext cx="1828662" cy="17774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stretch>
            <a:fillRect/>
          </a:stretch>
        </p:blipFill>
        <p:spPr>
          <a:xfrm>
            <a:off x="3962400" y="2255960"/>
            <a:ext cx="1353108" cy="2535134"/>
          </a:xfrm>
          <a:prstGeom prst="rect">
            <a:avLst/>
          </a:prstGeom>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129742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1</a:t>
            </a:r>
          </a:p>
        </p:txBody>
      </p:sp>
      <p:sp>
        <p:nvSpPr>
          <p:cNvPr id="39" name="TextBox 38"/>
          <p:cNvSpPr txBox="1"/>
          <p:nvPr/>
        </p:nvSpPr>
        <p:spPr>
          <a:xfrm>
            <a:off x="1523999" y="849140"/>
            <a:ext cx="6096001" cy="707886"/>
          </a:xfrm>
          <a:prstGeom prst="rect">
            <a:avLst/>
          </a:prstGeom>
          <a:noFill/>
        </p:spPr>
        <p:txBody>
          <a:bodyPr wrap="square" rtlCol="0">
            <a:spAutoFit/>
          </a:bodyPr>
          <a:lstStyle/>
          <a:p>
            <a:pPr algn="ctr"/>
            <a:r>
              <a:rPr lang="en-US" sz="2000" b="1"/>
              <a:t>Look at my shape. Can you find the one that looks like mine?  Tell me about the shape.</a:t>
            </a:r>
          </a:p>
        </p:txBody>
      </p:sp>
      <p:pic>
        <p:nvPicPr>
          <p:cNvPr id="6" name="Picture 5"/>
          <p:cNvPicPr>
            <a:picLocks noChangeAspect="1"/>
          </p:cNvPicPr>
          <p:nvPr/>
        </p:nvPicPr>
        <p:blipFill>
          <a:blip r:embed="rId3"/>
          <a:stretch>
            <a:fillRect/>
          </a:stretch>
        </p:blipFill>
        <p:spPr>
          <a:xfrm rot="21025876">
            <a:off x="345282" y="4910409"/>
            <a:ext cx="1443037" cy="1456037"/>
          </a:xfrm>
          <a:prstGeom prst="rect">
            <a:avLst/>
          </a:prstGeom>
        </p:spPr>
      </p:pic>
      <p:pic>
        <p:nvPicPr>
          <p:cNvPr id="18" name="Picture 17"/>
          <p:cNvPicPr>
            <a:picLocks noChangeAspect="1"/>
          </p:cNvPicPr>
          <p:nvPr/>
        </p:nvPicPr>
        <p:blipFill>
          <a:blip r:embed="rId3"/>
          <a:stretch>
            <a:fillRect/>
          </a:stretch>
        </p:blipFill>
        <p:spPr>
          <a:xfrm rot="597361" flipH="1">
            <a:off x="7337442" y="4913021"/>
            <a:ext cx="1427315" cy="1456037"/>
          </a:xfrm>
          <a:prstGeom prst="rect">
            <a:avLst/>
          </a:prstGeom>
        </p:spPr>
      </p:pic>
      <p:sp>
        <p:nvSpPr>
          <p:cNvPr id="2" name="Isosceles Triangle 1"/>
          <p:cNvSpPr/>
          <p:nvPr/>
        </p:nvSpPr>
        <p:spPr>
          <a:xfrm>
            <a:off x="3238499" y="2253766"/>
            <a:ext cx="2667000" cy="2209800"/>
          </a:xfrm>
          <a:prstGeom prst="triangle">
            <a:avLst/>
          </a:prstGeom>
          <a:solidFill>
            <a:srgbClr val="000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79021587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7</a:t>
            </a:r>
          </a:p>
        </p:txBody>
      </p:sp>
      <p:sp>
        <p:nvSpPr>
          <p:cNvPr id="39" name="TextBox 38"/>
          <p:cNvSpPr txBox="1"/>
          <p:nvPr/>
        </p:nvSpPr>
        <p:spPr>
          <a:xfrm>
            <a:off x="1509951" y="1371600"/>
            <a:ext cx="6335430" cy="954107"/>
          </a:xfrm>
          <a:prstGeom prst="rect">
            <a:avLst/>
          </a:prstGeom>
          <a:noFill/>
        </p:spPr>
        <p:txBody>
          <a:bodyPr wrap="square" rtlCol="0">
            <a:spAutoFit/>
          </a:bodyPr>
          <a:lstStyle/>
          <a:p>
            <a:pPr algn="ctr"/>
            <a:r>
              <a:rPr lang="en-US" sz="2800" b="1"/>
              <a:t>Trace the faces of any of your objects to make shape designs on your paper!</a:t>
            </a:r>
          </a:p>
        </p:txBody>
      </p:sp>
      <p:pic>
        <p:nvPicPr>
          <p:cNvPr id="24578" name="Picture 2" descr="https://s-media-cache-ak0.pinimg.com/736x/5e/20/85/5e20852da00a8239db1eb083a4a56eb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074791"/>
            <a:ext cx="3810000" cy="31834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58324704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331235" y="304801"/>
            <a:ext cx="8481529" cy="457199"/>
          </a:xfrm>
          <a:prstGeom prst="rect">
            <a:avLst/>
          </a:prstGeom>
        </p:spPr>
      </p:pic>
      <p:pic>
        <p:nvPicPr>
          <p:cNvPr id="2" name="Picture 1">
            <a:extLst>
              <a:ext uri="{FF2B5EF4-FFF2-40B4-BE49-F238E27FC236}">
                <a16:creationId xmlns:a16="http://schemas.microsoft.com/office/drawing/2014/main" id="{8FE22B8F-FB13-4C1A-8F70-C5D220DDB25D}"/>
              </a:ext>
            </a:extLst>
          </p:cNvPr>
          <p:cNvPicPr>
            <a:picLocks noChangeAspect="1"/>
          </p:cNvPicPr>
          <p:nvPr/>
        </p:nvPicPr>
        <p:blipFill>
          <a:blip r:embed="rId4"/>
          <a:stretch>
            <a:fillRect/>
          </a:stretch>
        </p:blipFill>
        <p:spPr>
          <a:xfrm>
            <a:off x="1781175" y="691519"/>
            <a:ext cx="5581650" cy="5875421"/>
          </a:xfrm>
          <a:prstGeom prst="rect">
            <a:avLst/>
          </a:prstGeom>
        </p:spPr>
      </p:pic>
    </p:spTree>
    <p:extLst>
      <p:ext uri="{BB962C8B-B14F-4D97-AF65-F5344CB8AC3E}">
        <p14:creationId xmlns:p14="http://schemas.microsoft.com/office/powerpoint/2010/main" val="273354229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676400" y="1429243"/>
            <a:ext cx="5503262" cy="2968426"/>
          </a:xfrm>
          <a:prstGeom prst="rect">
            <a:avLst/>
          </a:prstGeom>
        </p:spPr>
      </p:pic>
      <p:pic>
        <p:nvPicPr>
          <p:cNvPr id="8" name="Picture 2" descr="Image result for aha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3899" y="4114800"/>
            <a:ext cx="1441675" cy="17287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791200" y="1371600"/>
            <a:ext cx="1633536" cy="205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94862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708981"/>
          </a:xfrm>
          <a:prstGeom prst="rect">
            <a:avLst/>
          </a:prstGeom>
          <a:noFill/>
        </p:spPr>
        <p:txBody>
          <a:bodyPr wrap="square" rtlCol="0">
            <a:spAutoFit/>
          </a:bodyPr>
          <a:lstStyle/>
          <a:p>
            <a:pPr algn="ctr"/>
            <a:r>
              <a:rPr lang="en-US" sz="4800" b="1">
                <a:latin typeface="Kristen ITC" panose="03050502040202030202" pitchFamily="66" charset="0"/>
              </a:rPr>
              <a:t>Lesson 8</a:t>
            </a:r>
          </a:p>
          <a:p>
            <a:pPr algn="ctr"/>
            <a:endParaRPr lang="en-US" sz="1400">
              <a:latin typeface="Kristen ITC" panose="03050502040202030202" pitchFamily="66" charset="0"/>
            </a:endParaRPr>
          </a:p>
          <a:p>
            <a:pPr algn="ctr"/>
            <a:endParaRPr lang="en-US" sz="1400">
              <a:latin typeface="Kristen ITC" panose="03050502040202030202" pitchFamily="66" charset="0"/>
            </a:endParaRPr>
          </a:p>
          <a:p>
            <a:pPr algn="ctr"/>
            <a:r>
              <a:rPr lang="en-US" sz="3200">
                <a:latin typeface="Kristen ITC" panose="03050502040202030202" pitchFamily="66" charset="0"/>
              </a:rPr>
              <a:t>I can describe and communicate the positions of solid shapes using the words above, below, beside, in front of, next to, and behind.</a:t>
            </a:r>
          </a:p>
          <a:p>
            <a:pPr algn="ctr"/>
            <a:endParaRPr lang="en-US">
              <a:latin typeface="Kristen ITC" panose="03050502040202030202" pitchFamily="66" charset="0"/>
            </a:endParaRPr>
          </a:p>
          <a:p>
            <a:pPr algn="ctr"/>
            <a:endParaRPr lang="en-US">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422254229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604452"/>
            <a:ext cx="7467598" cy="523220"/>
          </a:xfrm>
          <a:prstGeom prst="rect">
            <a:avLst/>
          </a:prstGeom>
          <a:noFill/>
        </p:spPr>
        <p:txBody>
          <a:bodyPr wrap="square" rtlCol="0">
            <a:spAutoFit/>
          </a:bodyPr>
          <a:lstStyle/>
          <a:p>
            <a:pPr algn="ctr"/>
            <a:r>
              <a:rPr lang="en-US" sz="2800" b="1"/>
              <a:t>Position Word Game</a:t>
            </a:r>
            <a:endParaRPr lang="en-US" sz="8000" b="1"/>
          </a:p>
        </p:txBody>
      </p:sp>
      <p:sp>
        <p:nvSpPr>
          <p:cNvPr id="14" name="TextBox 13"/>
          <p:cNvSpPr txBox="1"/>
          <p:nvPr/>
        </p:nvSpPr>
        <p:spPr>
          <a:xfrm>
            <a:off x="1644922" y="1098080"/>
            <a:ext cx="5854158" cy="707886"/>
          </a:xfrm>
          <a:prstGeom prst="rect">
            <a:avLst/>
          </a:prstGeom>
          <a:noFill/>
        </p:spPr>
        <p:txBody>
          <a:bodyPr wrap="square" rtlCol="0">
            <a:spAutoFit/>
          </a:bodyPr>
          <a:lstStyle/>
          <a:p>
            <a:pPr algn="ctr"/>
            <a:r>
              <a:rPr lang="en-US" sz="2000" b="1">
                <a:solidFill>
                  <a:srgbClr val="00B0F0"/>
                </a:solidFill>
              </a:rPr>
              <a:t>Work with your partner.  I will give you directions for activities to do with your partner.</a:t>
            </a:r>
            <a:endParaRPr lang="en-US"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1729181" y="2325880"/>
            <a:ext cx="5685640" cy="1323439"/>
          </a:xfrm>
          <a:prstGeom prst="rect">
            <a:avLst/>
          </a:prstGeom>
          <a:noFill/>
          <a:ln>
            <a:noFill/>
          </a:ln>
        </p:spPr>
        <p:txBody>
          <a:bodyPr wrap="square" rtlCol="0">
            <a:spAutoFit/>
          </a:bodyPr>
          <a:lstStyle/>
          <a:p>
            <a:pPr algn="ctr"/>
            <a:r>
              <a:rPr lang="en-US" sz="4000" b="1"/>
              <a:t>Partner A, put your hand </a:t>
            </a:r>
            <a:r>
              <a:rPr lang="en-US" sz="4000" b="1" u="sng"/>
              <a:t>above</a:t>
            </a:r>
            <a:r>
              <a:rPr lang="en-US" sz="4000" b="1"/>
              <a:t> Partner B’s head.</a:t>
            </a:r>
          </a:p>
        </p:txBody>
      </p:sp>
      <p:pic>
        <p:nvPicPr>
          <p:cNvPr id="26626" name="Picture 2" descr="http://images.clipartpanda.com/position-clipart-MiLrg54i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4724400"/>
            <a:ext cx="2981325" cy="18097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images.clipartpanda.com/position-clipart-MiLrg54i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587" y="4724400"/>
            <a:ext cx="2981325" cy="18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87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604452"/>
            <a:ext cx="7467598" cy="523220"/>
          </a:xfrm>
          <a:prstGeom prst="rect">
            <a:avLst/>
          </a:prstGeom>
          <a:noFill/>
        </p:spPr>
        <p:txBody>
          <a:bodyPr wrap="square" rtlCol="0">
            <a:spAutoFit/>
          </a:bodyPr>
          <a:lstStyle/>
          <a:p>
            <a:pPr algn="ctr"/>
            <a:r>
              <a:rPr lang="en-US" sz="2800" b="1"/>
              <a:t>Position Word Game</a:t>
            </a:r>
            <a:endParaRPr lang="en-US" sz="8000" b="1"/>
          </a:p>
        </p:txBody>
      </p:sp>
      <p:sp>
        <p:nvSpPr>
          <p:cNvPr id="14" name="TextBox 13"/>
          <p:cNvSpPr txBox="1"/>
          <p:nvPr/>
        </p:nvSpPr>
        <p:spPr>
          <a:xfrm>
            <a:off x="1644922" y="1098080"/>
            <a:ext cx="5854158" cy="707886"/>
          </a:xfrm>
          <a:prstGeom prst="rect">
            <a:avLst/>
          </a:prstGeom>
          <a:noFill/>
        </p:spPr>
        <p:txBody>
          <a:bodyPr wrap="square" rtlCol="0">
            <a:spAutoFit/>
          </a:bodyPr>
          <a:lstStyle/>
          <a:p>
            <a:pPr algn="ctr"/>
            <a:r>
              <a:rPr lang="en-US" sz="2000" b="1">
                <a:solidFill>
                  <a:srgbClr val="00B0F0"/>
                </a:solidFill>
              </a:rPr>
              <a:t>Work with your partner.  I will give you directions for activities to do with your partner.</a:t>
            </a:r>
            <a:endParaRPr lang="en-US"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1474191" y="2616715"/>
            <a:ext cx="6195619" cy="707886"/>
          </a:xfrm>
          <a:prstGeom prst="rect">
            <a:avLst/>
          </a:prstGeom>
          <a:noFill/>
          <a:ln>
            <a:noFill/>
          </a:ln>
        </p:spPr>
        <p:txBody>
          <a:bodyPr wrap="square" rtlCol="0">
            <a:spAutoFit/>
          </a:bodyPr>
          <a:lstStyle/>
          <a:p>
            <a:pPr algn="ctr"/>
            <a:r>
              <a:rPr lang="en-US" sz="4000" b="1"/>
              <a:t>Stand </a:t>
            </a:r>
            <a:r>
              <a:rPr lang="en-US" sz="4000" b="1" u="sng"/>
              <a:t>beside</a:t>
            </a:r>
            <a:r>
              <a:rPr lang="en-US" sz="4000" b="1"/>
              <a:t> your partner.</a:t>
            </a:r>
          </a:p>
        </p:txBody>
      </p:sp>
      <p:pic>
        <p:nvPicPr>
          <p:cNvPr id="26626" name="Picture 2" descr="http://images.clipartpanda.com/position-clipart-MiLrg54i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4724400"/>
            <a:ext cx="2981325" cy="18097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images.clipartpanda.com/position-clipart-MiLrg54i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587" y="4724400"/>
            <a:ext cx="2981325" cy="18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63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604452"/>
            <a:ext cx="7467598" cy="523220"/>
          </a:xfrm>
          <a:prstGeom prst="rect">
            <a:avLst/>
          </a:prstGeom>
          <a:noFill/>
        </p:spPr>
        <p:txBody>
          <a:bodyPr wrap="square" rtlCol="0">
            <a:spAutoFit/>
          </a:bodyPr>
          <a:lstStyle/>
          <a:p>
            <a:pPr algn="ctr"/>
            <a:r>
              <a:rPr lang="en-US" sz="2800" b="1"/>
              <a:t>Position Word Game</a:t>
            </a:r>
            <a:endParaRPr lang="en-US" sz="8000" b="1"/>
          </a:p>
        </p:txBody>
      </p:sp>
      <p:sp>
        <p:nvSpPr>
          <p:cNvPr id="14" name="TextBox 13"/>
          <p:cNvSpPr txBox="1"/>
          <p:nvPr/>
        </p:nvSpPr>
        <p:spPr>
          <a:xfrm>
            <a:off x="1644922" y="1098080"/>
            <a:ext cx="5854158" cy="707886"/>
          </a:xfrm>
          <a:prstGeom prst="rect">
            <a:avLst/>
          </a:prstGeom>
          <a:noFill/>
        </p:spPr>
        <p:txBody>
          <a:bodyPr wrap="square" rtlCol="0">
            <a:spAutoFit/>
          </a:bodyPr>
          <a:lstStyle/>
          <a:p>
            <a:pPr algn="ctr"/>
            <a:r>
              <a:rPr lang="en-US" sz="2000" b="1">
                <a:solidFill>
                  <a:srgbClr val="00B0F0"/>
                </a:solidFill>
              </a:rPr>
              <a:t>Work with your partner.  I will give you directions for activities to do with your partner.</a:t>
            </a:r>
            <a:endParaRPr lang="en-US"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1474191" y="2400729"/>
            <a:ext cx="6195619" cy="1323439"/>
          </a:xfrm>
          <a:prstGeom prst="rect">
            <a:avLst/>
          </a:prstGeom>
          <a:noFill/>
          <a:ln>
            <a:noFill/>
          </a:ln>
        </p:spPr>
        <p:txBody>
          <a:bodyPr wrap="square" rtlCol="0">
            <a:spAutoFit/>
          </a:bodyPr>
          <a:lstStyle/>
          <a:p>
            <a:pPr algn="ctr"/>
            <a:r>
              <a:rPr lang="en-US" sz="4000" b="1"/>
              <a:t>Partner B, stand </a:t>
            </a:r>
            <a:r>
              <a:rPr lang="en-US" sz="4000" b="1" u="sng"/>
              <a:t>in front of </a:t>
            </a:r>
            <a:r>
              <a:rPr lang="en-US" sz="4000" b="1"/>
              <a:t>Partner A.</a:t>
            </a:r>
          </a:p>
        </p:txBody>
      </p:sp>
      <p:pic>
        <p:nvPicPr>
          <p:cNvPr id="26626" name="Picture 2" descr="http://images.clipartpanda.com/position-clipart-MiLrg54i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4724400"/>
            <a:ext cx="2981325" cy="18097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images.clipartpanda.com/position-clipart-MiLrg54i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587" y="4724400"/>
            <a:ext cx="2981325" cy="18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59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604452"/>
            <a:ext cx="7467598" cy="523220"/>
          </a:xfrm>
          <a:prstGeom prst="rect">
            <a:avLst/>
          </a:prstGeom>
          <a:noFill/>
        </p:spPr>
        <p:txBody>
          <a:bodyPr wrap="square" rtlCol="0">
            <a:spAutoFit/>
          </a:bodyPr>
          <a:lstStyle/>
          <a:p>
            <a:pPr algn="ctr"/>
            <a:r>
              <a:rPr lang="en-US" sz="2800" b="1"/>
              <a:t>Position Word Game</a:t>
            </a:r>
            <a:endParaRPr lang="en-US" sz="8000" b="1"/>
          </a:p>
        </p:txBody>
      </p:sp>
      <p:sp>
        <p:nvSpPr>
          <p:cNvPr id="14" name="TextBox 13"/>
          <p:cNvSpPr txBox="1"/>
          <p:nvPr/>
        </p:nvSpPr>
        <p:spPr>
          <a:xfrm>
            <a:off x="1644922" y="1098080"/>
            <a:ext cx="5854158" cy="707886"/>
          </a:xfrm>
          <a:prstGeom prst="rect">
            <a:avLst/>
          </a:prstGeom>
          <a:noFill/>
        </p:spPr>
        <p:txBody>
          <a:bodyPr wrap="square" rtlCol="0">
            <a:spAutoFit/>
          </a:bodyPr>
          <a:lstStyle/>
          <a:p>
            <a:pPr algn="ctr"/>
            <a:r>
              <a:rPr lang="en-US" sz="2000" b="1">
                <a:solidFill>
                  <a:srgbClr val="00B0F0"/>
                </a:solidFill>
              </a:rPr>
              <a:t>Work with your partner.  I will give you directions for activities to do with your partner.</a:t>
            </a:r>
            <a:endParaRPr lang="en-US"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1474191" y="2454543"/>
            <a:ext cx="6195619" cy="1323439"/>
          </a:xfrm>
          <a:prstGeom prst="rect">
            <a:avLst/>
          </a:prstGeom>
          <a:noFill/>
          <a:ln>
            <a:noFill/>
          </a:ln>
        </p:spPr>
        <p:txBody>
          <a:bodyPr wrap="square" rtlCol="0">
            <a:spAutoFit/>
          </a:bodyPr>
          <a:lstStyle/>
          <a:p>
            <a:pPr algn="ctr"/>
            <a:r>
              <a:rPr lang="en-US" sz="4000" b="1"/>
              <a:t>Partner A, put your hand </a:t>
            </a:r>
            <a:r>
              <a:rPr lang="en-US" sz="4000" b="1" u="sng"/>
              <a:t>below</a:t>
            </a:r>
            <a:r>
              <a:rPr lang="en-US" sz="4000" b="1"/>
              <a:t> Partner B’s hand.</a:t>
            </a:r>
          </a:p>
        </p:txBody>
      </p:sp>
      <p:pic>
        <p:nvPicPr>
          <p:cNvPr id="26626" name="Picture 2" descr="http://images.clipartpanda.com/position-clipart-MiLrg54i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4724400"/>
            <a:ext cx="2981325" cy="18097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images.clipartpanda.com/position-clipart-MiLrg54i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587" y="4724400"/>
            <a:ext cx="2981325" cy="18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83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604452"/>
            <a:ext cx="7467598" cy="523220"/>
          </a:xfrm>
          <a:prstGeom prst="rect">
            <a:avLst/>
          </a:prstGeom>
          <a:noFill/>
        </p:spPr>
        <p:txBody>
          <a:bodyPr wrap="square" rtlCol="0">
            <a:spAutoFit/>
          </a:bodyPr>
          <a:lstStyle/>
          <a:p>
            <a:pPr algn="ctr"/>
            <a:r>
              <a:rPr lang="en-US" sz="2800" b="1"/>
              <a:t>Position Word Game</a:t>
            </a:r>
            <a:endParaRPr lang="en-US" sz="8000" b="1"/>
          </a:p>
        </p:txBody>
      </p:sp>
      <p:sp>
        <p:nvSpPr>
          <p:cNvPr id="14" name="TextBox 13"/>
          <p:cNvSpPr txBox="1"/>
          <p:nvPr/>
        </p:nvSpPr>
        <p:spPr>
          <a:xfrm>
            <a:off x="1644922" y="1098080"/>
            <a:ext cx="5854158" cy="707886"/>
          </a:xfrm>
          <a:prstGeom prst="rect">
            <a:avLst/>
          </a:prstGeom>
          <a:noFill/>
        </p:spPr>
        <p:txBody>
          <a:bodyPr wrap="square" rtlCol="0">
            <a:spAutoFit/>
          </a:bodyPr>
          <a:lstStyle/>
          <a:p>
            <a:pPr algn="ctr"/>
            <a:r>
              <a:rPr lang="en-US" sz="2000" b="1">
                <a:solidFill>
                  <a:srgbClr val="00B0F0"/>
                </a:solidFill>
              </a:rPr>
              <a:t>Work with your partner.  I will give you directions for activities to do with your partner.</a:t>
            </a:r>
            <a:endParaRPr lang="en-US"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1156196" y="2423746"/>
            <a:ext cx="6831609" cy="1323439"/>
          </a:xfrm>
          <a:prstGeom prst="rect">
            <a:avLst/>
          </a:prstGeom>
          <a:noFill/>
          <a:ln>
            <a:noFill/>
          </a:ln>
        </p:spPr>
        <p:txBody>
          <a:bodyPr wrap="square" rtlCol="0">
            <a:spAutoFit/>
          </a:bodyPr>
          <a:lstStyle/>
          <a:p>
            <a:pPr algn="ctr"/>
            <a:r>
              <a:rPr lang="en-US" sz="4000" b="1"/>
              <a:t>Partner B, put your right foot </a:t>
            </a:r>
            <a:r>
              <a:rPr lang="en-US" sz="4000" b="1" u="sng"/>
              <a:t>next to</a:t>
            </a:r>
            <a:r>
              <a:rPr lang="en-US" sz="4000" b="1"/>
              <a:t> Partner A’s left foot.</a:t>
            </a:r>
          </a:p>
        </p:txBody>
      </p:sp>
      <p:pic>
        <p:nvPicPr>
          <p:cNvPr id="26626" name="Picture 2" descr="http://images.clipartpanda.com/position-clipart-MiLrg54i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4724400"/>
            <a:ext cx="2981325" cy="18097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images.clipartpanda.com/position-clipart-MiLrg54i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587" y="4724400"/>
            <a:ext cx="2981325" cy="18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63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604452"/>
            <a:ext cx="7467598" cy="523220"/>
          </a:xfrm>
          <a:prstGeom prst="rect">
            <a:avLst/>
          </a:prstGeom>
          <a:noFill/>
        </p:spPr>
        <p:txBody>
          <a:bodyPr wrap="square" rtlCol="0">
            <a:spAutoFit/>
          </a:bodyPr>
          <a:lstStyle/>
          <a:p>
            <a:pPr algn="ctr"/>
            <a:r>
              <a:rPr lang="en-US" sz="2800" b="1"/>
              <a:t>Position Word Game</a:t>
            </a:r>
            <a:endParaRPr lang="en-US" sz="8000" b="1"/>
          </a:p>
        </p:txBody>
      </p:sp>
      <p:sp>
        <p:nvSpPr>
          <p:cNvPr id="14" name="TextBox 13"/>
          <p:cNvSpPr txBox="1"/>
          <p:nvPr/>
        </p:nvSpPr>
        <p:spPr>
          <a:xfrm>
            <a:off x="1644922" y="1098080"/>
            <a:ext cx="5854158" cy="707886"/>
          </a:xfrm>
          <a:prstGeom prst="rect">
            <a:avLst/>
          </a:prstGeom>
          <a:noFill/>
        </p:spPr>
        <p:txBody>
          <a:bodyPr wrap="square" rtlCol="0">
            <a:spAutoFit/>
          </a:bodyPr>
          <a:lstStyle/>
          <a:p>
            <a:pPr algn="ctr"/>
            <a:r>
              <a:rPr lang="en-US" sz="2000" b="1">
                <a:solidFill>
                  <a:srgbClr val="00B0F0"/>
                </a:solidFill>
              </a:rPr>
              <a:t>Work with your partner.  I will give you directions for activities to do with your partner.</a:t>
            </a:r>
            <a:endParaRPr lang="en-US"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1156196" y="2628782"/>
            <a:ext cx="6831609" cy="707886"/>
          </a:xfrm>
          <a:prstGeom prst="rect">
            <a:avLst/>
          </a:prstGeom>
          <a:noFill/>
          <a:ln>
            <a:noFill/>
          </a:ln>
        </p:spPr>
        <p:txBody>
          <a:bodyPr wrap="square" rtlCol="0">
            <a:spAutoFit/>
          </a:bodyPr>
          <a:lstStyle/>
          <a:p>
            <a:pPr algn="ctr"/>
            <a:r>
              <a:rPr lang="en-US" sz="4000" b="1"/>
              <a:t>Partner A, sit </a:t>
            </a:r>
            <a:r>
              <a:rPr lang="en-US" sz="4000" b="1" u="sng"/>
              <a:t>behind</a:t>
            </a:r>
            <a:r>
              <a:rPr lang="en-US" sz="4000" b="1"/>
              <a:t> Partner B.</a:t>
            </a:r>
          </a:p>
        </p:txBody>
      </p:sp>
      <p:pic>
        <p:nvPicPr>
          <p:cNvPr id="26626" name="Picture 2" descr="http://images.clipartpanda.com/position-clipart-MiLrg54i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4724400"/>
            <a:ext cx="2981325" cy="18097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images.clipartpanda.com/position-clipart-MiLrg54i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587" y="4724400"/>
            <a:ext cx="2981325" cy="18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89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1</a:t>
            </a:r>
          </a:p>
        </p:txBody>
      </p:sp>
      <p:sp>
        <p:nvSpPr>
          <p:cNvPr id="39" name="TextBox 38"/>
          <p:cNvSpPr txBox="1"/>
          <p:nvPr/>
        </p:nvSpPr>
        <p:spPr>
          <a:xfrm>
            <a:off x="1523999" y="849140"/>
            <a:ext cx="6096001" cy="707886"/>
          </a:xfrm>
          <a:prstGeom prst="rect">
            <a:avLst/>
          </a:prstGeom>
          <a:noFill/>
        </p:spPr>
        <p:txBody>
          <a:bodyPr wrap="square" rtlCol="0">
            <a:spAutoFit/>
          </a:bodyPr>
          <a:lstStyle/>
          <a:p>
            <a:pPr algn="ctr"/>
            <a:r>
              <a:rPr lang="en-US" sz="2000" b="1"/>
              <a:t>Look at my shape. Can you find the one that looks like mine?  Tell me about the shape.</a:t>
            </a:r>
          </a:p>
        </p:txBody>
      </p:sp>
      <p:pic>
        <p:nvPicPr>
          <p:cNvPr id="6" name="Picture 5"/>
          <p:cNvPicPr>
            <a:picLocks noChangeAspect="1"/>
          </p:cNvPicPr>
          <p:nvPr/>
        </p:nvPicPr>
        <p:blipFill>
          <a:blip r:embed="rId3"/>
          <a:stretch>
            <a:fillRect/>
          </a:stretch>
        </p:blipFill>
        <p:spPr>
          <a:xfrm rot="21025876">
            <a:off x="345282" y="4910409"/>
            <a:ext cx="1443037" cy="1456037"/>
          </a:xfrm>
          <a:prstGeom prst="rect">
            <a:avLst/>
          </a:prstGeom>
        </p:spPr>
      </p:pic>
      <p:pic>
        <p:nvPicPr>
          <p:cNvPr id="18" name="Picture 17"/>
          <p:cNvPicPr>
            <a:picLocks noChangeAspect="1"/>
          </p:cNvPicPr>
          <p:nvPr/>
        </p:nvPicPr>
        <p:blipFill>
          <a:blip r:embed="rId3"/>
          <a:stretch>
            <a:fillRect/>
          </a:stretch>
        </p:blipFill>
        <p:spPr>
          <a:xfrm rot="597361" flipH="1">
            <a:off x="7337442" y="4913021"/>
            <a:ext cx="1427315" cy="1456037"/>
          </a:xfrm>
          <a:prstGeom prst="rect">
            <a:avLst/>
          </a:prstGeom>
        </p:spPr>
      </p:pic>
      <p:pic>
        <p:nvPicPr>
          <p:cNvPr id="9" name="Picture 8"/>
          <p:cNvPicPr>
            <a:picLocks noChangeAspect="1"/>
          </p:cNvPicPr>
          <p:nvPr/>
        </p:nvPicPr>
        <p:blipFill>
          <a:blip r:embed="rId4"/>
          <a:stretch>
            <a:fillRect/>
          </a:stretch>
        </p:blipFill>
        <p:spPr>
          <a:xfrm rot="5400000">
            <a:off x="3392073" y="2645689"/>
            <a:ext cx="2359850" cy="1566623"/>
          </a:xfrm>
          <a:prstGeom prst="rect">
            <a:avLst/>
          </a:prstGeom>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38485900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28420" y="981271"/>
            <a:ext cx="8289736" cy="1015663"/>
          </a:xfrm>
          <a:prstGeom prst="rect">
            <a:avLst/>
          </a:prstGeom>
          <a:noFill/>
        </p:spPr>
        <p:txBody>
          <a:bodyPr wrap="square" rtlCol="0">
            <a:spAutoFit/>
          </a:bodyPr>
          <a:lstStyle/>
          <a:p>
            <a:pPr algn="ctr"/>
            <a:r>
              <a:rPr lang="en-US" sz="2000" b="1">
                <a:solidFill>
                  <a:srgbClr val="C00000"/>
                </a:solidFill>
              </a:rPr>
              <a:t>Look at the solid shapes that are on the rug.  I will ask you to find a certain kind of shape.  When you find it, hold it up and say it’s name on my signal.  Ready?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Show Me Shapes</a:t>
            </a:r>
            <a:endParaRPr lang="en-US" sz="8000" b="1"/>
          </a:p>
        </p:txBody>
      </p:sp>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pic>
        <p:nvPicPr>
          <p:cNvPr id="21506" name="Picture 2" descr="https://s-media-cache-ak0.pinimg.com/736x/93/79/33/937933c0b4f16bdf592698c92f042f2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635" y="1881724"/>
            <a:ext cx="3200400" cy="32395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56840" y="2650940"/>
            <a:ext cx="2703990" cy="830997"/>
          </a:xfrm>
          <a:prstGeom prst="rect">
            <a:avLst/>
          </a:prstGeom>
          <a:noFill/>
        </p:spPr>
        <p:txBody>
          <a:bodyPr wrap="square" rtlCol="0">
            <a:spAutoFit/>
          </a:bodyPr>
          <a:lstStyle/>
          <a:p>
            <a:pPr algn="ctr"/>
            <a:r>
              <a:rPr lang="en-US" sz="2400" b="1"/>
              <a:t>Show me shapes that have points. </a:t>
            </a:r>
          </a:p>
        </p:txBody>
      </p:sp>
      <p:pic>
        <p:nvPicPr>
          <p:cNvPr id="21508" name="Picture 4" descr="http://images.clipartpanda.com/male-english-teacher-clipart-schoolteacher-clipart-4ibxapKi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8918" y="2108921"/>
            <a:ext cx="3677504" cy="4760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15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506" name="Picture 2" descr="https://s-media-cache-ak0.pinimg.com/736x/93/79/33/937933c0b4f16bdf592698c92f042f2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635" y="1881724"/>
            <a:ext cx="3200400" cy="32395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56840" y="2650940"/>
            <a:ext cx="2703990" cy="1200329"/>
          </a:xfrm>
          <a:prstGeom prst="rect">
            <a:avLst/>
          </a:prstGeom>
          <a:noFill/>
        </p:spPr>
        <p:txBody>
          <a:bodyPr wrap="square" rtlCol="0">
            <a:spAutoFit/>
          </a:bodyPr>
          <a:lstStyle/>
          <a:p>
            <a:pPr algn="ctr"/>
            <a:r>
              <a:rPr lang="en-US" sz="2400" b="1"/>
              <a:t>Show me shapes that have no points. </a:t>
            </a:r>
          </a:p>
        </p:txBody>
      </p:sp>
      <p:pic>
        <p:nvPicPr>
          <p:cNvPr id="21508" name="Picture 4" descr="http://images.clipartpanda.com/male-english-teacher-clipart-schoolteacher-clipart-4ibxapKi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8918" y="2108921"/>
            <a:ext cx="3677504" cy="476052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28420" y="981271"/>
            <a:ext cx="8289736" cy="1015663"/>
          </a:xfrm>
          <a:prstGeom prst="rect">
            <a:avLst/>
          </a:prstGeom>
          <a:noFill/>
        </p:spPr>
        <p:txBody>
          <a:bodyPr wrap="square" rtlCol="0">
            <a:spAutoFit/>
          </a:bodyPr>
          <a:lstStyle/>
          <a:p>
            <a:pPr algn="ctr"/>
            <a:r>
              <a:rPr lang="en-US" sz="2000" b="1">
                <a:solidFill>
                  <a:srgbClr val="C00000"/>
                </a:solidFill>
              </a:rPr>
              <a:t>Look at the solid shapes that are on the rug.  I will ask you to find a certain kind of shape.  When you find it, hold it up and say it’s name on my signal.  Ready?</a:t>
            </a:r>
          </a:p>
        </p:txBody>
      </p:sp>
      <p:sp>
        <p:nvSpPr>
          <p:cNvPr id="18" name="TextBox 17"/>
          <p:cNvSpPr txBox="1"/>
          <p:nvPr/>
        </p:nvSpPr>
        <p:spPr>
          <a:xfrm>
            <a:off x="838201" y="549040"/>
            <a:ext cx="7467598" cy="523220"/>
          </a:xfrm>
          <a:prstGeom prst="rect">
            <a:avLst/>
          </a:prstGeom>
          <a:noFill/>
        </p:spPr>
        <p:txBody>
          <a:bodyPr wrap="square" rtlCol="0">
            <a:spAutoFit/>
          </a:bodyPr>
          <a:lstStyle/>
          <a:p>
            <a:pPr algn="ctr"/>
            <a:r>
              <a:rPr lang="en-US" sz="2800" b="1"/>
              <a:t>Show Me Shapes</a:t>
            </a:r>
            <a:endParaRPr lang="en-US" sz="8000" b="1"/>
          </a:p>
        </p:txBody>
      </p:sp>
      <p:sp>
        <p:nvSpPr>
          <p:cNvPr id="22" name="TextBox 21"/>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97211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506" name="Picture 2" descr="https://s-media-cache-ak0.pinimg.com/736x/93/79/33/937933c0b4f16bdf592698c92f042f2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635" y="1881724"/>
            <a:ext cx="3200400" cy="32395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56840" y="2650940"/>
            <a:ext cx="2703990" cy="830997"/>
          </a:xfrm>
          <a:prstGeom prst="rect">
            <a:avLst/>
          </a:prstGeom>
          <a:noFill/>
        </p:spPr>
        <p:txBody>
          <a:bodyPr wrap="square" rtlCol="0">
            <a:spAutoFit/>
          </a:bodyPr>
          <a:lstStyle/>
          <a:p>
            <a:pPr algn="ctr"/>
            <a:r>
              <a:rPr lang="en-US" sz="2400" b="1"/>
              <a:t>Show me shapes that have a curve.</a:t>
            </a:r>
          </a:p>
        </p:txBody>
      </p:sp>
      <p:pic>
        <p:nvPicPr>
          <p:cNvPr id="21508" name="Picture 4" descr="http://images.clipartpanda.com/male-english-teacher-clipart-schoolteacher-clipart-4ibxapKi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8918" y="2108921"/>
            <a:ext cx="3677504" cy="476052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28420" y="981271"/>
            <a:ext cx="8289736" cy="1015663"/>
          </a:xfrm>
          <a:prstGeom prst="rect">
            <a:avLst/>
          </a:prstGeom>
          <a:noFill/>
        </p:spPr>
        <p:txBody>
          <a:bodyPr wrap="square" rtlCol="0">
            <a:spAutoFit/>
          </a:bodyPr>
          <a:lstStyle/>
          <a:p>
            <a:pPr algn="ctr"/>
            <a:r>
              <a:rPr lang="en-US" sz="2000" b="1">
                <a:solidFill>
                  <a:srgbClr val="C00000"/>
                </a:solidFill>
              </a:rPr>
              <a:t>Look at the solid shapes that are on the rug.  I will ask you to find a certain kind of shape.  When you find it, hold it up and say it’s name on my signal.  Ready?</a:t>
            </a:r>
          </a:p>
        </p:txBody>
      </p:sp>
      <p:sp>
        <p:nvSpPr>
          <p:cNvPr id="18" name="TextBox 17"/>
          <p:cNvSpPr txBox="1"/>
          <p:nvPr/>
        </p:nvSpPr>
        <p:spPr>
          <a:xfrm>
            <a:off x="838201" y="549040"/>
            <a:ext cx="7467598" cy="523220"/>
          </a:xfrm>
          <a:prstGeom prst="rect">
            <a:avLst/>
          </a:prstGeom>
          <a:noFill/>
        </p:spPr>
        <p:txBody>
          <a:bodyPr wrap="square" rtlCol="0">
            <a:spAutoFit/>
          </a:bodyPr>
          <a:lstStyle/>
          <a:p>
            <a:pPr algn="ctr"/>
            <a:r>
              <a:rPr lang="en-US" sz="2800" b="1"/>
              <a:t>Show Me Shapes</a:t>
            </a:r>
            <a:endParaRPr lang="en-US" sz="8000" b="1"/>
          </a:p>
        </p:txBody>
      </p:sp>
      <p:sp>
        <p:nvSpPr>
          <p:cNvPr id="22" name="TextBox 21"/>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189490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506" name="Picture 2" descr="https://s-media-cache-ak0.pinimg.com/736x/93/79/33/937933c0b4f16bdf592698c92f042f2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635" y="1881724"/>
            <a:ext cx="3200400" cy="32395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3235" y="2515137"/>
            <a:ext cx="2703990" cy="1200329"/>
          </a:xfrm>
          <a:prstGeom prst="rect">
            <a:avLst/>
          </a:prstGeom>
          <a:noFill/>
        </p:spPr>
        <p:txBody>
          <a:bodyPr wrap="square" rtlCol="0">
            <a:spAutoFit/>
          </a:bodyPr>
          <a:lstStyle/>
          <a:p>
            <a:pPr algn="ctr"/>
            <a:r>
              <a:rPr lang="en-US" sz="2400" b="1"/>
              <a:t>Now, work with your partner and test each other!</a:t>
            </a:r>
          </a:p>
        </p:txBody>
      </p:sp>
      <p:pic>
        <p:nvPicPr>
          <p:cNvPr id="21508" name="Picture 4" descr="http://images.clipartpanda.com/male-english-teacher-clipart-schoolteacher-clipart-4ibxapKi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8918" y="2108921"/>
            <a:ext cx="3677504" cy="476052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28420" y="981271"/>
            <a:ext cx="8289736" cy="1015663"/>
          </a:xfrm>
          <a:prstGeom prst="rect">
            <a:avLst/>
          </a:prstGeom>
          <a:noFill/>
        </p:spPr>
        <p:txBody>
          <a:bodyPr wrap="square" rtlCol="0">
            <a:spAutoFit/>
          </a:bodyPr>
          <a:lstStyle/>
          <a:p>
            <a:pPr algn="ctr"/>
            <a:r>
              <a:rPr lang="en-US" sz="2000" b="1">
                <a:solidFill>
                  <a:srgbClr val="C00000"/>
                </a:solidFill>
              </a:rPr>
              <a:t>Look at the solid shapes that are on the rug.  I will ask you to find a certain kind of shape.  When you find it, hold it up and say it’s name on my signal.  Ready?</a:t>
            </a:r>
          </a:p>
        </p:txBody>
      </p:sp>
      <p:sp>
        <p:nvSpPr>
          <p:cNvPr id="16" name="TextBox 15"/>
          <p:cNvSpPr txBox="1"/>
          <p:nvPr/>
        </p:nvSpPr>
        <p:spPr>
          <a:xfrm>
            <a:off x="838201" y="549040"/>
            <a:ext cx="7467598" cy="523220"/>
          </a:xfrm>
          <a:prstGeom prst="rect">
            <a:avLst/>
          </a:prstGeom>
          <a:noFill/>
        </p:spPr>
        <p:txBody>
          <a:bodyPr wrap="square" rtlCol="0">
            <a:spAutoFit/>
          </a:bodyPr>
          <a:lstStyle/>
          <a:p>
            <a:pPr algn="ctr"/>
            <a:r>
              <a:rPr lang="en-US" sz="2800" b="1"/>
              <a:t>Show Me Shapes</a:t>
            </a:r>
            <a:endParaRPr lang="en-US" sz="8000" b="1"/>
          </a:p>
        </p:txBody>
      </p:sp>
      <p:sp>
        <p:nvSpPr>
          <p:cNvPr id="17" name="TextBox 16"/>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255448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15"/>
          <p:cNvPicPr>
            <a:picLocks noChangeAspect="1"/>
          </p:cNvPicPr>
          <p:nvPr/>
        </p:nvPicPr>
        <p:blipFill>
          <a:blip r:embed="rId4"/>
          <a:stretch>
            <a:fillRect/>
          </a:stretch>
        </p:blipFill>
        <p:spPr>
          <a:xfrm>
            <a:off x="2462610" y="2704916"/>
            <a:ext cx="4540313" cy="931902"/>
          </a:xfrm>
          <a:prstGeom prst="rect">
            <a:avLst/>
          </a:prstGeom>
        </p:spPr>
      </p:pic>
      <p:pic>
        <p:nvPicPr>
          <p:cNvPr id="176132" name="Picture 4" descr="http://www.clipartkid.com/images/577/user-experience-land-rollercoaster-rides-oxnuKe-clipar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89076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a:stretch>
            <a:fillRect/>
          </a:stretch>
        </p:blipFill>
        <p:spPr>
          <a:xfrm>
            <a:off x="2403146" y="2714441"/>
            <a:ext cx="4586525" cy="912852"/>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176653268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13265" y="2732456"/>
            <a:ext cx="4573093" cy="903327"/>
          </a:xfrm>
          <a:prstGeom prst="rect">
            <a:avLst/>
          </a:prstGeom>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365220445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a:stretch>
            <a:fillRect/>
          </a:stretch>
        </p:blipFill>
        <p:spPr>
          <a:xfrm>
            <a:off x="2403146" y="2714441"/>
            <a:ext cx="4586525" cy="912852"/>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314841654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13265" y="2732456"/>
            <a:ext cx="4573093" cy="903327"/>
          </a:xfrm>
          <a:prstGeom prst="rect">
            <a:avLst/>
          </a:prstGeom>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14465178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a:stretch>
            <a:fillRect/>
          </a:stretch>
        </p:blipFill>
        <p:spPr>
          <a:xfrm>
            <a:off x="2373329" y="2706831"/>
            <a:ext cx="4606403" cy="928071"/>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1858102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1</a:t>
            </a:r>
          </a:p>
        </p:txBody>
      </p:sp>
      <p:sp>
        <p:nvSpPr>
          <p:cNvPr id="39" name="TextBox 38"/>
          <p:cNvSpPr txBox="1"/>
          <p:nvPr/>
        </p:nvSpPr>
        <p:spPr>
          <a:xfrm>
            <a:off x="1523999" y="849140"/>
            <a:ext cx="6096001" cy="707886"/>
          </a:xfrm>
          <a:prstGeom prst="rect">
            <a:avLst/>
          </a:prstGeom>
          <a:noFill/>
        </p:spPr>
        <p:txBody>
          <a:bodyPr wrap="square" rtlCol="0">
            <a:spAutoFit/>
          </a:bodyPr>
          <a:lstStyle/>
          <a:p>
            <a:pPr algn="ctr"/>
            <a:r>
              <a:rPr lang="en-US" sz="2000" b="1"/>
              <a:t>Look at my shape. Can you find the one that looks like mine?  Tell me about the shape.</a:t>
            </a:r>
          </a:p>
        </p:txBody>
      </p:sp>
      <p:pic>
        <p:nvPicPr>
          <p:cNvPr id="6" name="Picture 5"/>
          <p:cNvPicPr>
            <a:picLocks noChangeAspect="1"/>
          </p:cNvPicPr>
          <p:nvPr/>
        </p:nvPicPr>
        <p:blipFill>
          <a:blip r:embed="rId3"/>
          <a:stretch>
            <a:fillRect/>
          </a:stretch>
        </p:blipFill>
        <p:spPr>
          <a:xfrm rot="21025876">
            <a:off x="345282" y="4910409"/>
            <a:ext cx="1443037" cy="1456037"/>
          </a:xfrm>
          <a:prstGeom prst="rect">
            <a:avLst/>
          </a:prstGeom>
        </p:spPr>
      </p:pic>
      <p:pic>
        <p:nvPicPr>
          <p:cNvPr id="18" name="Picture 17"/>
          <p:cNvPicPr>
            <a:picLocks noChangeAspect="1"/>
          </p:cNvPicPr>
          <p:nvPr/>
        </p:nvPicPr>
        <p:blipFill>
          <a:blip r:embed="rId3"/>
          <a:stretch>
            <a:fillRect/>
          </a:stretch>
        </p:blipFill>
        <p:spPr>
          <a:xfrm rot="597361" flipH="1">
            <a:off x="7337442" y="4913021"/>
            <a:ext cx="1427315" cy="1456037"/>
          </a:xfrm>
          <a:prstGeom prst="rect">
            <a:avLst/>
          </a:prstGeom>
        </p:spPr>
      </p:pic>
      <p:sp>
        <p:nvSpPr>
          <p:cNvPr id="2" name="Oval 1"/>
          <p:cNvSpPr/>
          <p:nvPr/>
        </p:nvSpPr>
        <p:spPr>
          <a:xfrm>
            <a:off x="3505200" y="2362200"/>
            <a:ext cx="2133600" cy="2133600"/>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86510731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13265" y="2732456"/>
            <a:ext cx="4573093" cy="903327"/>
          </a:xfrm>
          <a:prstGeom prst="rect">
            <a:avLst/>
          </a:prstGeom>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121568318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a:stretch>
            <a:fillRect/>
          </a:stretch>
        </p:blipFill>
        <p:spPr>
          <a:xfrm>
            <a:off x="2373329" y="2706831"/>
            <a:ext cx="4606403" cy="928071"/>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276875853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71425" y="2720036"/>
            <a:ext cx="4508307" cy="901661"/>
          </a:xfrm>
          <a:prstGeom prst="rect">
            <a:avLst/>
          </a:prstGeom>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119923263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33600" y="2606149"/>
            <a:ext cx="4748848" cy="1087790"/>
          </a:xfrm>
          <a:prstGeom prst="rect">
            <a:avLst/>
          </a:prstGeom>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372032935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71425" y="2720036"/>
            <a:ext cx="4508307" cy="901661"/>
          </a:xfrm>
          <a:prstGeom prst="rect">
            <a:avLst/>
          </a:prstGeom>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158635007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33600" y="2606149"/>
            <a:ext cx="4748848" cy="1087790"/>
          </a:xfrm>
          <a:prstGeom prst="rect">
            <a:avLst/>
          </a:prstGeom>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184199140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52455" y="2606149"/>
            <a:ext cx="4790003" cy="992659"/>
          </a:xfrm>
          <a:prstGeom prst="rect">
            <a:avLst/>
          </a:prstGeom>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1593900472"/>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33600" y="2606149"/>
            <a:ext cx="4748848" cy="1087790"/>
          </a:xfrm>
          <a:prstGeom prst="rect">
            <a:avLst/>
          </a:prstGeom>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1172375800"/>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52455" y="2606149"/>
            <a:ext cx="4790003" cy="992659"/>
          </a:xfrm>
          <a:prstGeom prst="rect">
            <a:avLst/>
          </a:prstGeom>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344373962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03973" y="2559970"/>
            <a:ext cx="4677828" cy="923093"/>
          </a:xfrm>
          <a:prstGeom prst="rect">
            <a:avLst/>
          </a:prstGeom>
        </p:spPr>
      </p:pic>
      <p:sp>
        <p:nvSpPr>
          <p:cNvPr id="12" name="TextBox 11"/>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3577581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1</a:t>
            </a:r>
          </a:p>
        </p:txBody>
      </p:sp>
      <p:sp>
        <p:nvSpPr>
          <p:cNvPr id="39" name="TextBox 38"/>
          <p:cNvSpPr txBox="1"/>
          <p:nvPr/>
        </p:nvSpPr>
        <p:spPr>
          <a:xfrm>
            <a:off x="1523999" y="849140"/>
            <a:ext cx="6096001" cy="707886"/>
          </a:xfrm>
          <a:prstGeom prst="rect">
            <a:avLst/>
          </a:prstGeom>
          <a:noFill/>
        </p:spPr>
        <p:txBody>
          <a:bodyPr wrap="square" rtlCol="0">
            <a:spAutoFit/>
          </a:bodyPr>
          <a:lstStyle/>
          <a:p>
            <a:pPr algn="ctr"/>
            <a:r>
              <a:rPr lang="en-US" sz="2000" b="1"/>
              <a:t>Look at my shape. Can you find the one that looks like mine?  Tell me about the shape.</a:t>
            </a:r>
          </a:p>
        </p:txBody>
      </p:sp>
      <p:pic>
        <p:nvPicPr>
          <p:cNvPr id="6" name="Picture 5"/>
          <p:cNvPicPr>
            <a:picLocks noChangeAspect="1"/>
          </p:cNvPicPr>
          <p:nvPr/>
        </p:nvPicPr>
        <p:blipFill>
          <a:blip r:embed="rId3"/>
          <a:stretch>
            <a:fillRect/>
          </a:stretch>
        </p:blipFill>
        <p:spPr>
          <a:xfrm rot="21025876">
            <a:off x="345282" y="4910409"/>
            <a:ext cx="1443037" cy="1456037"/>
          </a:xfrm>
          <a:prstGeom prst="rect">
            <a:avLst/>
          </a:prstGeom>
        </p:spPr>
      </p:pic>
      <p:pic>
        <p:nvPicPr>
          <p:cNvPr id="18" name="Picture 17"/>
          <p:cNvPicPr>
            <a:picLocks noChangeAspect="1"/>
          </p:cNvPicPr>
          <p:nvPr/>
        </p:nvPicPr>
        <p:blipFill>
          <a:blip r:embed="rId3"/>
          <a:stretch>
            <a:fillRect/>
          </a:stretch>
        </p:blipFill>
        <p:spPr>
          <a:xfrm rot="597361" flipH="1">
            <a:off x="7337442" y="4913021"/>
            <a:ext cx="1427315" cy="1456037"/>
          </a:xfrm>
          <a:prstGeom prst="rect">
            <a:avLst/>
          </a:prstGeom>
        </p:spPr>
      </p:pic>
      <p:sp>
        <p:nvSpPr>
          <p:cNvPr id="3" name="Hexagon 2"/>
          <p:cNvSpPr/>
          <p:nvPr/>
        </p:nvSpPr>
        <p:spPr>
          <a:xfrm>
            <a:off x="3428999" y="2476500"/>
            <a:ext cx="2286000" cy="1905000"/>
          </a:xfrm>
          <a:prstGeom prst="hexagon">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087694417"/>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52455" y="2606149"/>
            <a:ext cx="4790003" cy="992659"/>
          </a:xfrm>
          <a:prstGeom prst="rect">
            <a:avLst/>
          </a:prstGeom>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1733244686"/>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03973" y="2559970"/>
            <a:ext cx="4677828" cy="923093"/>
          </a:xfrm>
          <a:prstGeom prst="rect">
            <a:avLst/>
          </a:prstGeom>
        </p:spPr>
      </p:pic>
      <p:sp>
        <p:nvSpPr>
          <p:cNvPr id="12" name="TextBox 11"/>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107743704"/>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68727" y="2644159"/>
            <a:ext cx="4660494" cy="923093"/>
          </a:xfrm>
          <a:prstGeom prst="rect">
            <a:avLst/>
          </a:prstGeom>
        </p:spPr>
      </p:pic>
      <p:sp>
        <p:nvSpPr>
          <p:cNvPr id="12" name="TextBox 11"/>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1358724136"/>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286000" y="2644159"/>
            <a:ext cx="4549716" cy="1024812"/>
          </a:xfrm>
          <a:prstGeom prst="rect">
            <a:avLst/>
          </a:prstGeom>
        </p:spPr>
      </p:pic>
      <p:sp>
        <p:nvSpPr>
          <p:cNvPr id="12" name="TextBox 11"/>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205865180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68727" y="2644159"/>
            <a:ext cx="4660494" cy="923093"/>
          </a:xfrm>
          <a:prstGeom prst="rect">
            <a:avLst/>
          </a:prstGeom>
        </p:spPr>
      </p:pic>
      <p:sp>
        <p:nvSpPr>
          <p:cNvPr id="12" name="TextBox 11"/>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146860732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03973" y="2559970"/>
            <a:ext cx="4677828" cy="923093"/>
          </a:xfrm>
          <a:prstGeom prst="rect">
            <a:avLst/>
          </a:prstGeom>
        </p:spPr>
      </p:pic>
      <p:sp>
        <p:nvSpPr>
          <p:cNvPr id="12" name="TextBox 11"/>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268102638"/>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52455" y="2606149"/>
            <a:ext cx="4790003" cy="992659"/>
          </a:xfrm>
          <a:prstGeom prst="rect">
            <a:avLst/>
          </a:prstGeom>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24497432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03973" y="2559970"/>
            <a:ext cx="4677828" cy="923093"/>
          </a:xfrm>
          <a:prstGeom prst="rect">
            <a:avLst/>
          </a:prstGeom>
        </p:spPr>
      </p:pic>
      <p:sp>
        <p:nvSpPr>
          <p:cNvPr id="12" name="TextBox 11"/>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424557433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68727" y="2644159"/>
            <a:ext cx="4660494" cy="923093"/>
          </a:xfrm>
          <a:prstGeom prst="rect">
            <a:avLst/>
          </a:prstGeom>
        </p:spPr>
      </p:pic>
      <p:sp>
        <p:nvSpPr>
          <p:cNvPr id="12" name="TextBox 11"/>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848248143"/>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err="1"/>
              <a:t>Rekenrek</a:t>
            </a:r>
            <a:r>
              <a:rPr lang="en-US" sz="2800" b="1"/>
              <a:t> Roller Coaster</a:t>
            </a:r>
            <a:endParaRPr lang="en-US" sz="8000" b="1"/>
          </a:p>
        </p:txBody>
      </p:sp>
      <p:sp>
        <p:nvSpPr>
          <p:cNvPr id="14" name="TextBox 13"/>
          <p:cNvSpPr txBox="1"/>
          <p:nvPr/>
        </p:nvSpPr>
        <p:spPr>
          <a:xfrm>
            <a:off x="765174" y="1404239"/>
            <a:ext cx="7564566" cy="646331"/>
          </a:xfrm>
          <a:prstGeom prst="rect">
            <a:avLst/>
          </a:prstGeom>
          <a:noFill/>
        </p:spPr>
        <p:txBody>
          <a:bodyPr wrap="square" rtlCol="0">
            <a:spAutoFit/>
          </a:bodyPr>
          <a:lstStyle/>
          <a:p>
            <a:pPr algn="ctr"/>
            <a:r>
              <a:rPr lang="en-US" b="1">
                <a:solidFill>
                  <a:srgbClr val="0070C0"/>
                </a:solidFill>
              </a:rPr>
              <a:t>Gradually raise your hand as the numbers increase and lower your hand as the numbers decrease, like the motion of a wave.</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6132" name="Picture 4" descr="http://www.clipartkid.com/images/577/user-experience-land-rollercoaster-rides-oxnuK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410" y="3928197"/>
            <a:ext cx="2972197" cy="2638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286000" y="2644159"/>
            <a:ext cx="4549716" cy="1024812"/>
          </a:xfrm>
          <a:prstGeom prst="rect">
            <a:avLst/>
          </a:prstGeom>
        </p:spPr>
      </p:pic>
      <p:sp>
        <p:nvSpPr>
          <p:cNvPr id="12" name="TextBox 11"/>
          <p:cNvSpPr txBox="1"/>
          <p:nvPr/>
        </p:nvSpPr>
        <p:spPr>
          <a:xfrm>
            <a:off x="7239000" y="287430"/>
            <a:ext cx="1596912" cy="523220"/>
          </a:xfrm>
          <a:prstGeom prst="rect">
            <a:avLst/>
          </a:prstGeom>
          <a:noFill/>
        </p:spPr>
        <p:txBody>
          <a:bodyPr wrap="none" rtlCol="0">
            <a:spAutoFit/>
          </a:bodyPr>
          <a:lstStyle/>
          <a:p>
            <a:r>
              <a:rPr lang="en-US" sz="1400"/>
              <a:t>Module 2, Lesson 8</a:t>
            </a:r>
          </a:p>
          <a:p>
            <a:pPr algn="ctr"/>
            <a:r>
              <a:rPr lang="en-US" sz="1400"/>
              <a:t>Fluency</a:t>
            </a:r>
          </a:p>
        </p:txBody>
      </p:sp>
    </p:spTree>
    <p:extLst>
      <p:ext uri="{BB962C8B-B14F-4D97-AF65-F5344CB8AC3E}">
        <p14:creationId xmlns:p14="http://schemas.microsoft.com/office/powerpoint/2010/main" val="3050048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1</a:t>
            </a:r>
          </a:p>
        </p:txBody>
      </p:sp>
      <p:sp>
        <p:nvSpPr>
          <p:cNvPr id="39" name="TextBox 38"/>
          <p:cNvSpPr txBox="1"/>
          <p:nvPr/>
        </p:nvSpPr>
        <p:spPr>
          <a:xfrm>
            <a:off x="1523999" y="849140"/>
            <a:ext cx="6096001" cy="707886"/>
          </a:xfrm>
          <a:prstGeom prst="rect">
            <a:avLst/>
          </a:prstGeom>
          <a:noFill/>
        </p:spPr>
        <p:txBody>
          <a:bodyPr wrap="square" rtlCol="0">
            <a:spAutoFit/>
          </a:bodyPr>
          <a:lstStyle/>
          <a:p>
            <a:pPr algn="ctr"/>
            <a:r>
              <a:rPr lang="en-US" sz="2000" b="1"/>
              <a:t>Look at my shape. Can you find the one that looks like mine?  Tell me about the shape.</a:t>
            </a:r>
          </a:p>
        </p:txBody>
      </p:sp>
      <p:pic>
        <p:nvPicPr>
          <p:cNvPr id="6" name="Picture 5"/>
          <p:cNvPicPr>
            <a:picLocks noChangeAspect="1"/>
          </p:cNvPicPr>
          <p:nvPr/>
        </p:nvPicPr>
        <p:blipFill>
          <a:blip r:embed="rId3"/>
          <a:stretch>
            <a:fillRect/>
          </a:stretch>
        </p:blipFill>
        <p:spPr>
          <a:xfrm rot="21025876">
            <a:off x="345282" y="4910409"/>
            <a:ext cx="1443037" cy="1456037"/>
          </a:xfrm>
          <a:prstGeom prst="rect">
            <a:avLst/>
          </a:prstGeom>
        </p:spPr>
      </p:pic>
      <p:pic>
        <p:nvPicPr>
          <p:cNvPr id="18" name="Picture 17"/>
          <p:cNvPicPr>
            <a:picLocks noChangeAspect="1"/>
          </p:cNvPicPr>
          <p:nvPr/>
        </p:nvPicPr>
        <p:blipFill>
          <a:blip r:embed="rId3"/>
          <a:stretch>
            <a:fillRect/>
          </a:stretch>
        </p:blipFill>
        <p:spPr>
          <a:xfrm rot="597361" flipH="1">
            <a:off x="7337442" y="4913021"/>
            <a:ext cx="1427315" cy="1456037"/>
          </a:xfrm>
          <a:prstGeom prst="rect">
            <a:avLst/>
          </a:prstGeom>
        </p:spPr>
      </p:pic>
      <p:sp>
        <p:nvSpPr>
          <p:cNvPr id="2" name="Rectangle 1"/>
          <p:cNvSpPr/>
          <p:nvPr/>
        </p:nvSpPr>
        <p:spPr>
          <a:xfrm>
            <a:off x="2838448" y="2966028"/>
            <a:ext cx="3467101" cy="925943"/>
          </a:xfrm>
          <a:prstGeom prst="rect">
            <a:avLst/>
          </a:prstGeom>
          <a:solidFill>
            <a:srgbClr val="009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897486046"/>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69917" y="381000"/>
            <a:ext cx="1596912" cy="307777"/>
          </a:xfrm>
          <a:prstGeom prst="rect">
            <a:avLst/>
          </a:prstGeom>
          <a:noFill/>
        </p:spPr>
        <p:txBody>
          <a:bodyPr wrap="none" rtlCol="0">
            <a:spAutoFit/>
          </a:bodyPr>
          <a:lstStyle/>
          <a:p>
            <a:r>
              <a:rPr lang="en-US" sz="1400"/>
              <a:t>Module 2, Lesson 8</a:t>
            </a:r>
          </a:p>
        </p:txBody>
      </p:sp>
      <p:sp>
        <p:nvSpPr>
          <p:cNvPr id="16" name="TextBox 15"/>
          <p:cNvSpPr txBox="1"/>
          <p:nvPr/>
        </p:nvSpPr>
        <p:spPr>
          <a:xfrm>
            <a:off x="723526" y="1143000"/>
            <a:ext cx="7610355" cy="1569660"/>
          </a:xfrm>
          <a:prstGeom prst="rect">
            <a:avLst/>
          </a:prstGeom>
          <a:noFill/>
        </p:spPr>
        <p:txBody>
          <a:bodyPr wrap="square" rtlCol="0">
            <a:spAutoFit/>
          </a:bodyPr>
          <a:lstStyle/>
          <a:p>
            <a:pPr algn="ctr"/>
            <a:r>
              <a:rPr lang="en-US" sz="2400" b="1"/>
              <a:t>Make a sphere with your ball of clay.  Make your ball into a cylinder.  Make your cylinder into a cube.  Make your cube into a cone.  Put your cone next to your partner’s.  Partner A, put your cone above Partner B’s.</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5842" name="Picture 2" descr="http://cdn.grid.fotosearch.com/CSP/CSP992/k125409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962400"/>
            <a:ext cx="2819400" cy="2438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17525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8</a:t>
            </a:r>
          </a:p>
        </p:txBody>
      </p:sp>
      <p:sp>
        <p:nvSpPr>
          <p:cNvPr id="39" name="TextBox 38"/>
          <p:cNvSpPr txBox="1"/>
          <p:nvPr/>
        </p:nvSpPr>
        <p:spPr>
          <a:xfrm>
            <a:off x="608737" y="909440"/>
            <a:ext cx="7926526" cy="4708981"/>
          </a:xfrm>
          <a:prstGeom prst="rect">
            <a:avLst/>
          </a:prstGeom>
          <a:noFill/>
        </p:spPr>
        <p:txBody>
          <a:bodyPr wrap="square" rtlCol="0">
            <a:spAutoFit/>
          </a:bodyPr>
          <a:lstStyle/>
          <a:p>
            <a:pPr algn="ctr"/>
            <a:r>
              <a:rPr lang="en-US" sz="2800" b="1">
                <a:solidFill>
                  <a:srgbClr val="0000FF"/>
                </a:solidFill>
              </a:rPr>
              <a:t>Let’s play Guess What I Am!</a:t>
            </a:r>
          </a:p>
          <a:p>
            <a:pPr algn="ctr"/>
            <a:endParaRPr lang="en-US" sz="2400" b="1"/>
          </a:p>
          <a:p>
            <a:pPr algn="ctr"/>
            <a:r>
              <a:rPr lang="en-US" sz="2400" b="1"/>
              <a:t>I have two bags in front of me.  Who can guess what is in my bags?  I need a volunteer to come put his hand in my first bag and find one of the objects.  Don’t look at it!  See if you can guess by just feeling it.  Tell us about it.  What is it?</a:t>
            </a:r>
          </a:p>
          <a:p>
            <a:pPr algn="ctr"/>
            <a:endParaRPr lang="en-US" sz="2400" b="1"/>
          </a:p>
          <a:p>
            <a:pPr algn="ctr"/>
            <a:r>
              <a:rPr lang="en-US" sz="2400" b="1"/>
              <a:t>Find those objects in your bag and put them                             on your desks.</a:t>
            </a:r>
          </a:p>
          <a:p>
            <a:pPr algn="ctr"/>
            <a:endParaRPr lang="en-US" sz="2800" b="1"/>
          </a:p>
          <a:p>
            <a:pPr algn="ctr"/>
            <a:endParaRPr lang="en-US" sz="2800" b="1"/>
          </a:p>
          <a:p>
            <a:pPr algn="ctr"/>
            <a:endParaRPr lang="en-US" sz="2400" b="1">
              <a:solidFill>
                <a:srgbClr val="FF0000"/>
              </a:solidFill>
            </a:endParaRPr>
          </a:p>
        </p:txBody>
      </p:sp>
      <p:pic>
        <p:nvPicPr>
          <p:cNvPr id="39938" name="Picture 2" descr="http://images.clipartpanda.com/question-acqbpozcM.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4883" y="4267200"/>
            <a:ext cx="1392746" cy="22328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images.clipartpanda.com/question-acqbpozcM.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75" y="4267200"/>
            <a:ext cx="1392746" cy="223285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69562287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8</a:t>
            </a:r>
          </a:p>
        </p:txBody>
      </p:sp>
      <p:sp>
        <p:nvSpPr>
          <p:cNvPr id="39" name="TextBox 38"/>
          <p:cNvSpPr txBox="1"/>
          <p:nvPr/>
        </p:nvSpPr>
        <p:spPr>
          <a:xfrm>
            <a:off x="837337" y="755038"/>
            <a:ext cx="7469326" cy="4278094"/>
          </a:xfrm>
          <a:prstGeom prst="rect">
            <a:avLst/>
          </a:prstGeom>
          <a:noFill/>
        </p:spPr>
        <p:txBody>
          <a:bodyPr wrap="square" rtlCol="0">
            <a:spAutoFit/>
          </a:bodyPr>
          <a:lstStyle/>
          <a:p>
            <a:pPr algn="ctr"/>
            <a:endParaRPr lang="en-US" sz="2400" b="1"/>
          </a:p>
          <a:p>
            <a:pPr algn="ctr"/>
            <a:r>
              <a:rPr lang="en-US" sz="2400" b="1"/>
              <a:t>I need another volunteer to feel something in my bag.  Tell us about it.  What is it?</a:t>
            </a:r>
          </a:p>
          <a:p>
            <a:pPr algn="ctr"/>
            <a:endParaRPr lang="en-US" sz="2400" b="1"/>
          </a:p>
          <a:p>
            <a:pPr algn="ctr"/>
            <a:r>
              <a:rPr lang="en-US" sz="2400" b="1"/>
              <a:t>Now, I want my volunteer to take a card out of the other bag.  Find a cube in your bag and follow the directions on the card to place it with your first object.</a:t>
            </a:r>
          </a:p>
          <a:p>
            <a:pPr algn="ctr"/>
            <a:endParaRPr lang="en-US" sz="2400" b="1"/>
          </a:p>
          <a:p>
            <a:pPr algn="ctr"/>
            <a:r>
              <a:rPr lang="en-US" sz="2400" b="1"/>
              <a:t>Let’s keep playing!</a:t>
            </a:r>
          </a:p>
          <a:p>
            <a:pPr algn="ctr"/>
            <a:endParaRPr lang="en-US" sz="2800" b="1"/>
          </a:p>
          <a:p>
            <a:pPr algn="ctr"/>
            <a:endParaRPr lang="en-US" sz="2800" b="1"/>
          </a:p>
        </p:txBody>
      </p:sp>
      <p:pic>
        <p:nvPicPr>
          <p:cNvPr id="38914" name="Picture 2" descr="http://worldartsme.com/images/multiple-question-marks-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4711844"/>
            <a:ext cx="22383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orldartsme.com/images/multiple-question-marks-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1337" y="4701905"/>
            <a:ext cx="2238375" cy="18478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9240900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8</a:t>
            </a:r>
          </a:p>
        </p:txBody>
      </p:sp>
      <p:sp>
        <p:nvSpPr>
          <p:cNvPr id="39" name="TextBox 38"/>
          <p:cNvSpPr txBox="1"/>
          <p:nvPr/>
        </p:nvSpPr>
        <p:spPr>
          <a:xfrm>
            <a:off x="723468" y="1298820"/>
            <a:ext cx="7697063" cy="1938992"/>
          </a:xfrm>
          <a:prstGeom prst="rect">
            <a:avLst/>
          </a:prstGeom>
          <a:noFill/>
        </p:spPr>
        <p:txBody>
          <a:bodyPr wrap="square" rtlCol="0">
            <a:spAutoFit/>
          </a:bodyPr>
          <a:lstStyle/>
          <a:p>
            <a:pPr algn="ctr"/>
            <a:r>
              <a:rPr lang="en-US" sz="2400" b="1"/>
              <a:t>Now, arrange the solids on your desk.  You will play a similar game with your partner, but in a different way.  Tell your partner a riddle like, “I am the solid that is next to the cube.  What am I?”  When your partner guesses the solid correctly, it will be his turn to give you a riddle.</a:t>
            </a:r>
          </a:p>
        </p:txBody>
      </p:sp>
      <p:pic>
        <p:nvPicPr>
          <p:cNvPr id="37890" name="Picture 2" descr="http://miniclips.phillipmartin.info/question/question_red_l_fac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3924055"/>
            <a:ext cx="1355173" cy="25676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miniclips.phillipmartin.info/question/question_red_l_fac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4539" y="3924055"/>
            <a:ext cx="1355173" cy="25676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7975" y="6248400"/>
            <a:ext cx="301625" cy="243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404539" y="6215863"/>
            <a:ext cx="301625" cy="243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902895668"/>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298105" y="232329"/>
            <a:ext cx="8547790" cy="453471"/>
          </a:xfrm>
          <a:prstGeom prst="rect">
            <a:avLst/>
          </a:prstGeom>
        </p:spPr>
      </p:pic>
      <p:sp>
        <p:nvSpPr>
          <p:cNvPr id="8" name="TextBox 7"/>
          <p:cNvSpPr txBox="1"/>
          <p:nvPr/>
        </p:nvSpPr>
        <p:spPr>
          <a:xfrm>
            <a:off x="2362200" y="1501905"/>
            <a:ext cx="4419600" cy="646331"/>
          </a:xfrm>
          <a:prstGeom prst="rect">
            <a:avLst/>
          </a:prstGeom>
          <a:noFill/>
        </p:spPr>
        <p:txBody>
          <a:bodyPr wrap="square" rtlCol="0">
            <a:spAutoFit/>
          </a:bodyPr>
          <a:lstStyle/>
          <a:p>
            <a:pPr algn="ctr"/>
            <a:r>
              <a:rPr lang="en-US" b="1"/>
              <a:t>Cut out your shapes and listen carefully to the directions I give you.</a:t>
            </a:r>
          </a:p>
        </p:txBody>
      </p:sp>
      <p:pic>
        <p:nvPicPr>
          <p:cNvPr id="3" name="Picture 2">
            <a:extLst>
              <a:ext uri="{FF2B5EF4-FFF2-40B4-BE49-F238E27FC236}">
                <a16:creationId xmlns:a16="http://schemas.microsoft.com/office/drawing/2014/main" id="{84F75E1D-F323-459F-9C45-02A140D89C06}"/>
              </a:ext>
            </a:extLst>
          </p:cNvPr>
          <p:cNvPicPr>
            <a:picLocks noChangeAspect="1"/>
          </p:cNvPicPr>
          <p:nvPr/>
        </p:nvPicPr>
        <p:blipFill>
          <a:blip r:embed="rId4"/>
          <a:stretch>
            <a:fillRect/>
          </a:stretch>
        </p:blipFill>
        <p:spPr>
          <a:xfrm>
            <a:off x="1821036" y="2634674"/>
            <a:ext cx="5501927" cy="1671638"/>
          </a:xfrm>
          <a:prstGeom prst="rect">
            <a:avLst/>
          </a:prstGeom>
        </p:spPr>
      </p:pic>
    </p:spTree>
    <p:extLst>
      <p:ext uri="{BB962C8B-B14F-4D97-AF65-F5344CB8AC3E}">
        <p14:creationId xmlns:p14="http://schemas.microsoft.com/office/powerpoint/2010/main" val="1286558482"/>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357436" y="5057775"/>
            <a:ext cx="4429125" cy="1647825"/>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4"/>
          <a:stretch>
            <a:fillRect/>
          </a:stretch>
        </p:blipFill>
        <p:spPr>
          <a:xfrm>
            <a:off x="298105" y="232329"/>
            <a:ext cx="8547790" cy="453471"/>
          </a:xfrm>
          <a:prstGeom prst="rect">
            <a:avLst/>
          </a:prstGeom>
        </p:spPr>
      </p:pic>
      <p:pic>
        <p:nvPicPr>
          <p:cNvPr id="4" name="Picture 3"/>
          <p:cNvPicPr>
            <a:picLocks noChangeAspect="1"/>
          </p:cNvPicPr>
          <p:nvPr/>
        </p:nvPicPr>
        <p:blipFill>
          <a:blip r:embed="rId5"/>
          <a:stretch>
            <a:fillRect/>
          </a:stretch>
        </p:blipFill>
        <p:spPr>
          <a:xfrm>
            <a:off x="2414587" y="1905000"/>
            <a:ext cx="4314825" cy="1981200"/>
          </a:xfrm>
          <a:prstGeom prst="rect">
            <a:avLst/>
          </a:prstGeom>
        </p:spPr>
      </p:pic>
      <p:pic>
        <p:nvPicPr>
          <p:cNvPr id="9" name="Picture 8">
            <a:extLst>
              <a:ext uri="{FF2B5EF4-FFF2-40B4-BE49-F238E27FC236}">
                <a16:creationId xmlns:a16="http://schemas.microsoft.com/office/drawing/2014/main" id="{05BD18A1-4AC2-4948-9BA7-945916BFDEA0}"/>
              </a:ext>
            </a:extLst>
          </p:cNvPr>
          <p:cNvPicPr>
            <a:picLocks noChangeAspect="1"/>
          </p:cNvPicPr>
          <p:nvPr/>
        </p:nvPicPr>
        <p:blipFill>
          <a:blip r:embed="rId6"/>
          <a:stretch>
            <a:fillRect/>
          </a:stretch>
        </p:blipFill>
        <p:spPr>
          <a:xfrm>
            <a:off x="4121943" y="1112786"/>
            <a:ext cx="981075" cy="1038225"/>
          </a:xfrm>
          <a:prstGeom prst="rect">
            <a:avLst/>
          </a:prstGeom>
        </p:spPr>
      </p:pic>
      <p:pic>
        <p:nvPicPr>
          <p:cNvPr id="10" name="Picture 9">
            <a:extLst>
              <a:ext uri="{FF2B5EF4-FFF2-40B4-BE49-F238E27FC236}">
                <a16:creationId xmlns:a16="http://schemas.microsoft.com/office/drawing/2014/main" id="{BEB277AF-7509-47D4-A62F-E5ACB631D931}"/>
              </a:ext>
            </a:extLst>
          </p:cNvPr>
          <p:cNvPicPr>
            <a:picLocks noChangeAspect="1"/>
          </p:cNvPicPr>
          <p:nvPr/>
        </p:nvPicPr>
        <p:blipFill>
          <a:blip r:embed="rId7"/>
          <a:stretch>
            <a:fillRect/>
          </a:stretch>
        </p:blipFill>
        <p:spPr>
          <a:xfrm>
            <a:off x="6761891" y="2503982"/>
            <a:ext cx="885825" cy="1028700"/>
          </a:xfrm>
          <a:prstGeom prst="rect">
            <a:avLst/>
          </a:prstGeom>
        </p:spPr>
      </p:pic>
      <p:pic>
        <p:nvPicPr>
          <p:cNvPr id="11" name="Picture 10">
            <a:extLst>
              <a:ext uri="{FF2B5EF4-FFF2-40B4-BE49-F238E27FC236}">
                <a16:creationId xmlns:a16="http://schemas.microsoft.com/office/drawing/2014/main" id="{EBF007F9-521E-4A43-9916-4543BDFFCF1E}"/>
              </a:ext>
            </a:extLst>
          </p:cNvPr>
          <p:cNvPicPr>
            <a:picLocks noChangeAspect="1"/>
          </p:cNvPicPr>
          <p:nvPr/>
        </p:nvPicPr>
        <p:blipFill>
          <a:blip r:embed="rId8"/>
          <a:stretch>
            <a:fillRect/>
          </a:stretch>
        </p:blipFill>
        <p:spPr>
          <a:xfrm>
            <a:off x="1538284" y="2503982"/>
            <a:ext cx="904875" cy="1038225"/>
          </a:xfrm>
          <a:prstGeom prst="rect">
            <a:avLst/>
          </a:prstGeom>
        </p:spPr>
      </p:pic>
      <p:pic>
        <p:nvPicPr>
          <p:cNvPr id="12" name="Picture 11">
            <a:extLst>
              <a:ext uri="{FF2B5EF4-FFF2-40B4-BE49-F238E27FC236}">
                <a16:creationId xmlns:a16="http://schemas.microsoft.com/office/drawing/2014/main" id="{A21F3116-A724-4EC9-9840-0963AF09644A}"/>
              </a:ext>
            </a:extLst>
          </p:cNvPr>
          <p:cNvPicPr>
            <a:picLocks noChangeAspect="1"/>
          </p:cNvPicPr>
          <p:nvPr/>
        </p:nvPicPr>
        <p:blipFill>
          <a:blip r:embed="rId9"/>
          <a:stretch>
            <a:fillRect/>
          </a:stretch>
        </p:blipFill>
        <p:spPr>
          <a:xfrm>
            <a:off x="4150517" y="3704523"/>
            <a:ext cx="923925" cy="1028700"/>
          </a:xfrm>
          <a:prstGeom prst="rect">
            <a:avLst/>
          </a:prstGeom>
        </p:spPr>
      </p:pic>
    </p:spTree>
    <p:extLst>
      <p:ext uri="{BB962C8B-B14F-4D97-AF65-F5344CB8AC3E}">
        <p14:creationId xmlns:p14="http://schemas.microsoft.com/office/powerpoint/2010/main" val="399067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899" y="4114800"/>
            <a:ext cx="1441675" cy="17287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791200" y="1371600"/>
            <a:ext cx="1633536" cy="205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1004885" y="1700212"/>
            <a:ext cx="7003373" cy="2033588"/>
          </a:xfrm>
          <a:prstGeom prst="rect">
            <a:avLst/>
          </a:prstGeom>
        </p:spPr>
      </p:pic>
      <p:sp>
        <p:nvSpPr>
          <p:cNvPr id="7" name="Rectangle 6"/>
          <p:cNvSpPr/>
          <p:nvPr/>
        </p:nvSpPr>
        <p:spPr>
          <a:xfrm>
            <a:off x="5029200" y="1603574"/>
            <a:ext cx="3038475" cy="75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112499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154984"/>
          </a:xfrm>
          <a:prstGeom prst="rect">
            <a:avLst/>
          </a:prstGeom>
          <a:noFill/>
        </p:spPr>
        <p:txBody>
          <a:bodyPr wrap="square" rtlCol="0">
            <a:spAutoFit/>
          </a:bodyPr>
          <a:lstStyle/>
          <a:p>
            <a:pPr algn="ctr"/>
            <a:r>
              <a:rPr lang="en-US" sz="4800" b="1">
                <a:latin typeface="Kristen ITC" panose="03050502040202030202" pitchFamily="66" charset="0"/>
              </a:rPr>
              <a:t>Lesson 9</a:t>
            </a:r>
          </a:p>
          <a:p>
            <a:pPr algn="ctr"/>
            <a:endParaRPr lang="en-US" sz="1400">
              <a:latin typeface="Kristen ITC" panose="03050502040202030202" pitchFamily="66" charset="0"/>
            </a:endParaRPr>
          </a:p>
          <a:p>
            <a:pPr algn="ctr"/>
            <a:endParaRPr lang="en-US" sz="1400">
              <a:latin typeface="Kristen ITC" panose="03050502040202030202" pitchFamily="66" charset="0"/>
            </a:endParaRPr>
          </a:p>
          <a:p>
            <a:pPr algn="ctr"/>
            <a:endParaRPr lang="en-US" sz="1400">
              <a:latin typeface="Kristen ITC" panose="03050502040202030202" pitchFamily="66" charset="0"/>
            </a:endParaRPr>
          </a:p>
          <a:p>
            <a:pPr algn="ctr"/>
            <a:endParaRPr lang="en-US" sz="1400">
              <a:latin typeface="Kristen ITC" panose="03050502040202030202" pitchFamily="66" charset="0"/>
            </a:endParaRPr>
          </a:p>
          <a:p>
            <a:pPr algn="ctr"/>
            <a:r>
              <a:rPr lang="en-US" sz="3200">
                <a:latin typeface="Kristen ITC" panose="03050502040202030202" pitchFamily="66" charset="0"/>
              </a:rPr>
              <a:t>I can identify and sort shapes as two-dimensional and three-dimensional.</a:t>
            </a:r>
          </a:p>
          <a:p>
            <a:pPr algn="ctr"/>
            <a:endParaRPr lang="en-US">
              <a:latin typeface="Kristen ITC" panose="03050502040202030202" pitchFamily="66" charset="0"/>
            </a:endParaRPr>
          </a:p>
          <a:p>
            <a:pPr algn="ctr"/>
            <a:endParaRPr lang="en-US">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46741395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45334" y="1154202"/>
            <a:ext cx="8053332" cy="1938992"/>
          </a:xfrm>
          <a:prstGeom prst="rect">
            <a:avLst/>
          </a:prstGeom>
          <a:noFill/>
        </p:spPr>
        <p:txBody>
          <a:bodyPr wrap="square" rtlCol="0">
            <a:spAutoFit/>
          </a:bodyPr>
          <a:lstStyle/>
          <a:p>
            <a:pPr algn="ctr"/>
            <a:r>
              <a:rPr lang="en-US" sz="2000" b="1">
                <a:solidFill>
                  <a:srgbClr val="00359E"/>
                </a:solidFill>
              </a:rPr>
              <a:t>Choose a shape and meet me at the rug.  Look at your shape.  Raise your hand if you know the name of your shape.  When I give the signal, whisper the name of your shape to yourself.  Ready?  Look around the room.  Do you see signs with pictures of shapes?  Do you see your shape?  When I start the music, I want you to calmly walk to the sign that has the same shape as yours.  When I point to your group, say the name of your shape.</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9</a:t>
            </a:r>
          </a:p>
          <a:p>
            <a:pPr algn="ctr"/>
            <a:r>
              <a:rPr lang="en-US" sz="1400"/>
              <a:t>Fluency</a:t>
            </a:r>
          </a:p>
        </p:txBody>
      </p:sp>
      <p:sp>
        <p:nvSpPr>
          <p:cNvPr id="15" name="TextBox 14"/>
          <p:cNvSpPr txBox="1"/>
          <p:nvPr/>
        </p:nvSpPr>
        <p:spPr>
          <a:xfrm>
            <a:off x="765175" y="555775"/>
            <a:ext cx="7467598" cy="523220"/>
          </a:xfrm>
          <a:prstGeom prst="rect">
            <a:avLst/>
          </a:prstGeom>
          <a:noFill/>
        </p:spPr>
        <p:txBody>
          <a:bodyPr wrap="square" rtlCol="0">
            <a:spAutoFit/>
          </a:bodyPr>
          <a:lstStyle/>
          <a:p>
            <a:pPr algn="ctr"/>
            <a:r>
              <a:rPr lang="en-US" sz="2800" b="1"/>
              <a:t>Groups of Shapes</a:t>
            </a:r>
            <a:endParaRPr lang="en-US" sz="8000" b="1"/>
          </a:p>
        </p:txBody>
      </p:sp>
      <p:pic>
        <p:nvPicPr>
          <p:cNvPr id="1026" name="Picture 2" descr="http://www.armoniamusicale.com/wp-content/uploads/tono-semitono-musica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39816">
            <a:off x="2514600" y="3292588"/>
            <a:ext cx="4114800" cy="294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891369"/>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630295" y="1412835"/>
            <a:ext cx="7883411" cy="1938992"/>
          </a:xfrm>
          <a:prstGeom prst="rect">
            <a:avLst/>
          </a:prstGeom>
          <a:noFill/>
        </p:spPr>
        <p:txBody>
          <a:bodyPr wrap="square" rtlCol="0">
            <a:spAutoFit/>
          </a:bodyPr>
          <a:lstStyle/>
          <a:p>
            <a:pPr algn="ctr"/>
            <a:r>
              <a:rPr lang="en-US" sz="2000" b="1">
                <a:solidFill>
                  <a:srgbClr val="00359E"/>
                </a:solidFill>
              </a:rPr>
              <a:t>When the music starts, calmly walk around the room, visiting corners of the room until you and your classmates can make a group of 9 – don’t forget to count yourself!  How many can be in a group?  So if you go to a corner that already has 8 people there, can you stay?  What if there are already 9?   Remember to check all corners of the room.  See if we can all get into groups of 9 before the music stops!</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9</a:t>
            </a:r>
          </a:p>
          <a:p>
            <a:pPr algn="ctr"/>
            <a:r>
              <a:rPr lang="en-US" sz="1400"/>
              <a:t>Fluency</a:t>
            </a:r>
          </a:p>
        </p:txBody>
      </p:sp>
      <p:sp>
        <p:nvSpPr>
          <p:cNvPr id="15" name="TextBox 14"/>
          <p:cNvSpPr txBox="1"/>
          <p:nvPr/>
        </p:nvSpPr>
        <p:spPr>
          <a:xfrm>
            <a:off x="801618" y="775864"/>
            <a:ext cx="7467598" cy="523220"/>
          </a:xfrm>
          <a:prstGeom prst="rect">
            <a:avLst/>
          </a:prstGeom>
          <a:noFill/>
        </p:spPr>
        <p:txBody>
          <a:bodyPr wrap="square" rtlCol="0">
            <a:spAutoFit/>
          </a:bodyPr>
          <a:lstStyle/>
          <a:p>
            <a:pPr algn="ctr"/>
            <a:r>
              <a:rPr lang="en-US" sz="2800" b="1"/>
              <a:t>Groups of 9</a:t>
            </a:r>
            <a:endParaRPr lang="en-US" sz="8000" b="1"/>
          </a:p>
        </p:txBody>
      </p:sp>
      <p:pic>
        <p:nvPicPr>
          <p:cNvPr id="1026" name="Picture 2" descr="http://www.armoniamusicale.com/wp-content/uploads/tono-semitono-musica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39816">
            <a:off x="2514600" y="3292588"/>
            <a:ext cx="4114800" cy="294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556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698" y="320675"/>
            <a:ext cx="7772400" cy="1470025"/>
          </a:xfrm>
        </p:spPr>
        <p:txBody>
          <a:bodyPr>
            <a:normAutofit/>
          </a:bodyPr>
          <a:lstStyle/>
          <a:p>
            <a:r>
              <a:rPr lang="en-US" sz="4800">
                <a:latin typeface="Kristen ITC" panose="03050502040202030202" pitchFamily="66" charset="0"/>
              </a:rPr>
              <a:t>Lesson Links</a:t>
            </a:r>
            <a:br>
              <a:rPr lang="en-US" sz="4800">
                <a:latin typeface="Kristen ITC" panose="03050502040202030202" pitchFamily="66" charset="0"/>
              </a:rPr>
            </a:br>
            <a:r>
              <a:rPr lang="en-US" sz="2400">
                <a:latin typeface="Kristen ITC" panose="03050502040202030202" pitchFamily="66" charset="0"/>
              </a:rPr>
              <a:t>Click on the lesson you want to go to! </a:t>
            </a:r>
            <a:endParaRPr lang="en-US" sz="4800">
              <a:latin typeface="Kristen ITC" panose="03050502040202030202" pitchFamily="66" charset="0"/>
            </a:endParaRPr>
          </a:p>
        </p:txBody>
      </p:sp>
      <p:sp>
        <p:nvSpPr>
          <p:cNvPr id="3" name="Subtitle 2"/>
          <p:cNvSpPr>
            <a:spLocks noGrp="1"/>
          </p:cNvSpPr>
          <p:nvPr>
            <p:ph type="subTitle" idx="1"/>
          </p:nvPr>
        </p:nvSpPr>
        <p:spPr>
          <a:xfrm>
            <a:off x="-114302" y="1981200"/>
            <a:ext cx="8534400" cy="1752600"/>
          </a:xfrm>
          <a:ln>
            <a:noFill/>
          </a:ln>
        </p:spPr>
        <p:txBody>
          <a:bodyPr>
            <a:noAutofit/>
          </a:bodyPr>
          <a:lstStyle/>
          <a:p>
            <a:pPr algn="l"/>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3" action="ppaction://hlinksldjump"/>
              </a:rPr>
              <a:t>Lesson 1</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4" action="ppaction://hlinksldjump"/>
              </a:rPr>
              <a:t>Lesson 6</a:t>
            </a:r>
            <a:r>
              <a:rPr lang="en-US" sz="2400">
                <a:solidFill>
                  <a:srgbClr val="0033CC"/>
                </a:solidFill>
                <a:latin typeface="Kristen ITC" panose="03050502040202030202" pitchFamily="66" charset="0"/>
              </a:rPr>
              <a:t>			</a:t>
            </a:r>
          </a:p>
          <a:p>
            <a:pPr algn="l"/>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5" action="ppaction://hlinksldjump"/>
              </a:rPr>
              <a:t>Lesson 2</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6" action="ppaction://hlinksldjump"/>
              </a:rPr>
              <a:t>Lesson 7</a:t>
            </a:r>
            <a:r>
              <a:rPr lang="en-US" sz="2400">
                <a:solidFill>
                  <a:srgbClr val="0033CC"/>
                </a:solidFill>
                <a:latin typeface="Kristen ITC" panose="03050502040202030202" pitchFamily="66" charset="0"/>
              </a:rPr>
              <a:t>			</a:t>
            </a:r>
          </a:p>
          <a:p>
            <a:pPr algn="l"/>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7" action="ppaction://hlinksldjump"/>
              </a:rPr>
              <a:t>Lesson 3</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8" action="ppaction://hlinksldjump"/>
              </a:rPr>
              <a:t>Lesson 8</a:t>
            </a:r>
            <a:r>
              <a:rPr lang="en-US" sz="2400">
                <a:solidFill>
                  <a:srgbClr val="0033CC"/>
                </a:solidFill>
                <a:latin typeface="Kristen ITC" panose="03050502040202030202" pitchFamily="66" charset="0"/>
              </a:rPr>
              <a:t>		</a:t>
            </a:r>
          </a:p>
          <a:p>
            <a:pPr algn="l"/>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9" action="ppaction://hlinksldjump"/>
              </a:rPr>
              <a:t>Lesson 4</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0" action="ppaction://hlinksldjump"/>
              </a:rPr>
              <a:t>Lesson 9</a:t>
            </a:r>
            <a:endParaRPr lang="en-US" sz="2400">
              <a:solidFill>
                <a:srgbClr val="0033CC"/>
              </a:solidFill>
              <a:latin typeface="Kristen ITC" panose="03050502040202030202" pitchFamily="66" charset="0"/>
            </a:endParaRPr>
          </a:p>
          <a:p>
            <a:pPr algn="l"/>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1" action="ppaction://hlinksldjump"/>
              </a:rPr>
              <a:t>Lesson 5</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2" action="ppaction://hlinksldjump"/>
              </a:rPr>
              <a:t>Lesson 10</a:t>
            </a:r>
            <a:endParaRPr lang="en-US" sz="2400">
              <a:solidFill>
                <a:srgbClr val="0033CC"/>
              </a:solidFill>
              <a:latin typeface="Kristen ITC" panose="03050502040202030202" pitchFamily="66" charset="0"/>
            </a:endParaRPr>
          </a:p>
          <a:p>
            <a:r>
              <a:rPr lang="en-US" sz="2400">
                <a:solidFill>
                  <a:srgbClr val="0033CC"/>
                </a:solidFill>
                <a:latin typeface="Kristen ITC" panose="03050502040202030202" pitchFamily="66" charset="0"/>
                <a:hlinkClick r:id="rId13" action="ppaction://hlinksldjump"/>
              </a:rPr>
              <a:t>PRINTABLES</a:t>
            </a:r>
            <a:endParaRPr lang="en-US" sz="2400">
              <a:solidFill>
                <a:srgbClr val="0033CC"/>
              </a:solidFill>
              <a:latin typeface="Kristen ITC" panose="03050502040202030202" pitchFamily="66" charset="0"/>
            </a:endParaRPr>
          </a:p>
        </p:txBody>
      </p:sp>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ounded Rectangle 17"/>
          <p:cNvSpPr/>
          <p:nvPr/>
        </p:nvSpPr>
        <p:spPr>
          <a:xfrm>
            <a:off x="379111" y="162476"/>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4"/>
          <a:stretch>
            <a:fillRect/>
          </a:stretch>
        </p:blipFill>
        <p:spPr>
          <a:xfrm>
            <a:off x="656663" y="4824690"/>
            <a:ext cx="1200573" cy="1440688"/>
          </a:xfrm>
          <a:prstGeom prst="rect">
            <a:avLst/>
          </a:prstGeom>
        </p:spPr>
      </p:pic>
      <p:pic>
        <p:nvPicPr>
          <p:cNvPr id="8" name="Picture 7"/>
          <p:cNvPicPr>
            <a:picLocks noChangeAspect="1"/>
          </p:cNvPicPr>
          <p:nvPr/>
        </p:nvPicPr>
        <p:blipFill>
          <a:blip r:embed="rId15"/>
          <a:stretch>
            <a:fillRect/>
          </a:stretch>
        </p:blipFill>
        <p:spPr>
          <a:xfrm>
            <a:off x="2613705" y="4916499"/>
            <a:ext cx="1419501" cy="1348879"/>
          </a:xfrm>
          <a:prstGeom prst="rect">
            <a:avLst/>
          </a:prstGeom>
        </p:spPr>
      </p:pic>
      <p:pic>
        <p:nvPicPr>
          <p:cNvPr id="9" name="Picture 8"/>
          <p:cNvPicPr>
            <a:picLocks noChangeAspect="1"/>
          </p:cNvPicPr>
          <p:nvPr/>
        </p:nvPicPr>
        <p:blipFill>
          <a:blip r:embed="rId16"/>
          <a:stretch>
            <a:fillRect/>
          </a:stretch>
        </p:blipFill>
        <p:spPr>
          <a:xfrm>
            <a:off x="4899669" y="4809600"/>
            <a:ext cx="1257071" cy="1454812"/>
          </a:xfrm>
          <a:prstGeom prst="rect">
            <a:avLst/>
          </a:prstGeom>
        </p:spPr>
      </p:pic>
      <p:pic>
        <p:nvPicPr>
          <p:cNvPr id="10" name="Picture 9"/>
          <p:cNvPicPr>
            <a:picLocks noChangeAspect="1"/>
          </p:cNvPicPr>
          <p:nvPr/>
        </p:nvPicPr>
        <p:blipFill>
          <a:blip r:embed="rId17"/>
          <a:stretch>
            <a:fillRect/>
          </a:stretch>
        </p:blipFill>
        <p:spPr>
          <a:xfrm>
            <a:off x="7020536" y="4844911"/>
            <a:ext cx="1250008" cy="1419501"/>
          </a:xfrm>
          <a:prstGeom prst="rect">
            <a:avLst/>
          </a:prstGeom>
        </p:spPr>
      </p:pic>
    </p:spTree>
    <p:extLst>
      <p:ext uri="{BB962C8B-B14F-4D97-AF65-F5344CB8AC3E}">
        <p14:creationId xmlns:p14="http://schemas.microsoft.com/office/powerpoint/2010/main" val="3985668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1</a:t>
            </a:r>
          </a:p>
        </p:txBody>
      </p:sp>
      <p:sp>
        <p:nvSpPr>
          <p:cNvPr id="39" name="TextBox 38"/>
          <p:cNvSpPr txBox="1"/>
          <p:nvPr/>
        </p:nvSpPr>
        <p:spPr>
          <a:xfrm>
            <a:off x="1523999" y="849140"/>
            <a:ext cx="6096001" cy="707886"/>
          </a:xfrm>
          <a:prstGeom prst="rect">
            <a:avLst/>
          </a:prstGeom>
          <a:noFill/>
        </p:spPr>
        <p:txBody>
          <a:bodyPr wrap="square" rtlCol="0">
            <a:spAutoFit/>
          </a:bodyPr>
          <a:lstStyle/>
          <a:p>
            <a:pPr algn="ctr"/>
            <a:r>
              <a:rPr lang="en-US" sz="2000" b="1"/>
              <a:t>Look at my shape. Can you find the one that looks like mine?  Tell me about the shape.</a:t>
            </a:r>
          </a:p>
        </p:txBody>
      </p:sp>
      <p:pic>
        <p:nvPicPr>
          <p:cNvPr id="6" name="Picture 5"/>
          <p:cNvPicPr>
            <a:picLocks noChangeAspect="1"/>
          </p:cNvPicPr>
          <p:nvPr/>
        </p:nvPicPr>
        <p:blipFill>
          <a:blip r:embed="rId3"/>
          <a:stretch>
            <a:fillRect/>
          </a:stretch>
        </p:blipFill>
        <p:spPr>
          <a:xfrm rot="21025876">
            <a:off x="345282" y="4910409"/>
            <a:ext cx="1443037" cy="1456037"/>
          </a:xfrm>
          <a:prstGeom prst="rect">
            <a:avLst/>
          </a:prstGeom>
        </p:spPr>
      </p:pic>
      <p:pic>
        <p:nvPicPr>
          <p:cNvPr id="18" name="Picture 17"/>
          <p:cNvPicPr>
            <a:picLocks noChangeAspect="1"/>
          </p:cNvPicPr>
          <p:nvPr/>
        </p:nvPicPr>
        <p:blipFill>
          <a:blip r:embed="rId3"/>
          <a:stretch>
            <a:fillRect/>
          </a:stretch>
        </p:blipFill>
        <p:spPr>
          <a:xfrm rot="597361" flipH="1">
            <a:off x="7337442" y="4913021"/>
            <a:ext cx="1427315" cy="1456037"/>
          </a:xfrm>
          <a:prstGeom prst="rect">
            <a:avLst/>
          </a:prstGeom>
        </p:spPr>
      </p:pic>
      <p:sp>
        <p:nvSpPr>
          <p:cNvPr id="2" name="Rectangle 1"/>
          <p:cNvSpPr/>
          <p:nvPr/>
        </p:nvSpPr>
        <p:spPr>
          <a:xfrm>
            <a:off x="2971800" y="2590800"/>
            <a:ext cx="3181352" cy="1638205"/>
          </a:xfrm>
          <a:prstGeom prst="rect">
            <a:avLst/>
          </a:prstGeom>
          <a:solidFill>
            <a:srgbClr val="009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344805368"/>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927183" y="1025667"/>
            <a:ext cx="7210159" cy="707886"/>
          </a:xfrm>
          <a:prstGeom prst="rect">
            <a:avLst/>
          </a:prstGeom>
          <a:noFill/>
        </p:spPr>
        <p:txBody>
          <a:bodyPr wrap="square" rtlCol="0">
            <a:spAutoFit/>
          </a:bodyPr>
          <a:lstStyle/>
          <a:p>
            <a:pPr algn="ctr"/>
            <a:r>
              <a:rPr lang="en-US" sz="2000" b="1">
                <a:solidFill>
                  <a:srgbClr val="0000FF"/>
                </a:solidFill>
              </a:rPr>
              <a:t>Touch and count your cubes.  Hide 2 behind your back.  How many can you see?  Write the expression on your board.</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9</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859" y="2360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985" y="3428999"/>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065" y="2337525"/>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124" y="3534851"/>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92" y="4667686"/>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34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1+ppt_w/2"/>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par>
                                <p:cTn id="9" presetID="2" presetClass="exit" presetSubtype="6" fill="hold" nodeType="withEffect">
                                  <p:stCondLst>
                                    <p:cond delay="0"/>
                                  </p:stCondLst>
                                  <p:childTnLst>
                                    <p:anim calcmode="lin" valueType="num">
                                      <p:cBhvr additive="base">
                                        <p:cTn id="10" dur="500"/>
                                        <p:tgtEl>
                                          <p:spTgt spid="16"/>
                                        </p:tgtEl>
                                        <p:attrNameLst>
                                          <p:attrName>ppt_x</p:attrName>
                                        </p:attrNameLst>
                                      </p:cBhvr>
                                      <p:tavLst>
                                        <p:tav tm="0">
                                          <p:val>
                                            <p:strVal val="ppt_x"/>
                                          </p:val>
                                        </p:tav>
                                        <p:tav tm="100000">
                                          <p:val>
                                            <p:strVal val="1+ppt_w/2"/>
                                          </p:val>
                                        </p:tav>
                                      </p:tavLst>
                                    </p:anim>
                                    <p:anim calcmode="lin" valueType="num">
                                      <p:cBhvr additive="base">
                                        <p:cTn id="11" dur="500"/>
                                        <p:tgtEl>
                                          <p:spTgt spid="16"/>
                                        </p:tgtEl>
                                        <p:attrNameLst>
                                          <p:attrName>ppt_y</p:attrName>
                                        </p:attrNameLst>
                                      </p:cBhvr>
                                      <p:tavLst>
                                        <p:tav tm="0">
                                          <p:val>
                                            <p:strVal val="ppt_y"/>
                                          </p:val>
                                        </p:tav>
                                        <p:tav tm="100000">
                                          <p:val>
                                            <p:strVal val="1+ppt_h/2"/>
                                          </p:val>
                                        </p:tav>
                                      </p:tavLst>
                                    </p:anim>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400441" y="1037913"/>
            <a:ext cx="6343118" cy="400110"/>
          </a:xfrm>
          <a:prstGeom prst="rect">
            <a:avLst/>
          </a:prstGeom>
          <a:noFill/>
        </p:spPr>
        <p:txBody>
          <a:bodyPr wrap="square" rtlCol="0">
            <a:spAutoFit/>
          </a:bodyPr>
          <a:lstStyle/>
          <a:p>
            <a:pPr algn="ctr"/>
            <a:r>
              <a:rPr lang="en-US" sz="2000" b="1">
                <a:solidFill>
                  <a:srgbClr val="0000FF"/>
                </a:solidFill>
              </a:rPr>
              <a:t>Put them back together.  How many cubes do you have?</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859" y="2360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985" y="3428999"/>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065" y="2337525"/>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124" y="3534851"/>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92" y="4667686"/>
            <a:ext cx="860557" cy="86055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239000" y="287430"/>
            <a:ext cx="1596912" cy="523220"/>
          </a:xfrm>
          <a:prstGeom prst="rect">
            <a:avLst/>
          </a:prstGeom>
          <a:noFill/>
        </p:spPr>
        <p:txBody>
          <a:bodyPr wrap="none" rtlCol="0">
            <a:spAutoFit/>
          </a:bodyPr>
          <a:lstStyle/>
          <a:p>
            <a:r>
              <a:rPr lang="en-US" sz="1400"/>
              <a:t>Module 2, Lesson 9</a:t>
            </a:r>
          </a:p>
          <a:p>
            <a:pPr algn="ctr"/>
            <a:r>
              <a:rPr lang="en-US" sz="1400"/>
              <a:t>Fluency</a:t>
            </a:r>
          </a:p>
        </p:txBody>
      </p:sp>
    </p:spTree>
    <p:extLst>
      <p:ext uri="{BB962C8B-B14F-4D97-AF65-F5344CB8AC3E}">
        <p14:creationId xmlns:p14="http://schemas.microsoft.com/office/powerpoint/2010/main" val="265780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6" fill="hold" nodeType="afterEffect">
                                  <p:stCondLst>
                                    <p:cond delay="50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6" fill="hold" nodeType="withEffect">
                                  <p:stCondLst>
                                    <p:cond delay="50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50983" y="1042232"/>
            <a:ext cx="7362559" cy="707886"/>
          </a:xfrm>
          <a:prstGeom prst="rect">
            <a:avLst/>
          </a:prstGeom>
          <a:noFill/>
        </p:spPr>
        <p:txBody>
          <a:bodyPr wrap="square" rtlCol="0">
            <a:spAutoFit/>
          </a:bodyPr>
          <a:lstStyle/>
          <a:p>
            <a:pPr algn="ctr"/>
            <a:r>
              <a:rPr lang="en-US" sz="2000" b="1">
                <a:solidFill>
                  <a:srgbClr val="0000FF"/>
                </a:solidFill>
              </a:rPr>
              <a:t>Touch and count your cubes.  Hide 1 behind your back.  How many can you see?  Write the expression on your board.</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859" y="2360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985" y="3428999"/>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065" y="2337525"/>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124" y="3534851"/>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92" y="4667686"/>
            <a:ext cx="860557" cy="86055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9</a:t>
            </a:r>
          </a:p>
          <a:p>
            <a:pPr algn="ctr"/>
            <a:r>
              <a:rPr lang="en-US" sz="1400"/>
              <a:t>Fluency</a:t>
            </a:r>
          </a:p>
        </p:txBody>
      </p:sp>
    </p:spTree>
    <p:extLst>
      <p:ext uri="{BB962C8B-B14F-4D97-AF65-F5344CB8AC3E}">
        <p14:creationId xmlns:p14="http://schemas.microsoft.com/office/powerpoint/2010/main" val="39774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6" fill="hold" nodeType="clickEffect">
                                  <p:stCondLst>
                                    <p:cond delay="0"/>
                                  </p:stCondLst>
                                  <p:childTnLst>
                                    <p:anim calcmode="lin" valueType="num">
                                      <p:cBhvr additive="base">
                                        <p:cTn id="13" dur="500"/>
                                        <p:tgtEl>
                                          <p:spTgt spid="16"/>
                                        </p:tgtEl>
                                        <p:attrNameLst>
                                          <p:attrName>ppt_x</p:attrName>
                                        </p:attrNameLst>
                                      </p:cBhvr>
                                      <p:tavLst>
                                        <p:tav tm="0">
                                          <p:val>
                                            <p:strVal val="ppt_x"/>
                                          </p:val>
                                        </p:tav>
                                        <p:tav tm="100000">
                                          <p:val>
                                            <p:strVal val="1+ppt_w/2"/>
                                          </p:val>
                                        </p:tav>
                                      </p:tavLst>
                                    </p:anim>
                                    <p:anim calcmode="lin" valueType="num">
                                      <p:cBhvr additive="base">
                                        <p:cTn id="14" dur="500"/>
                                        <p:tgtEl>
                                          <p:spTgt spid="16"/>
                                        </p:tgtEl>
                                        <p:attrNameLst>
                                          <p:attrName>ppt_y</p:attrName>
                                        </p:attrNameLst>
                                      </p:cBhvr>
                                      <p:tavLst>
                                        <p:tav tm="0">
                                          <p:val>
                                            <p:strVal val="ppt_y"/>
                                          </p:val>
                                        </p:tav>
                                        <p:tav tm="100000">
                                          <p:val>
                                            <p:strVal val="1+ppt_h/2"/>
                                          </p:val>
                                        </p:tav>
                                      </p:tavLst>
                                    </p:anim>
                                    <p:set>
                                      <p:cBhvr>
                                        <p:cTn id="1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400441" y="1037913"/>
            <a:ext cx="6343118" cy="400110"/>
          </a:xfrm>
          <a:prstGeom prst="rect">
            <a:avLst/>
          </a:prstGeom>
          <a:noFill/>
        </p:spPr>
        <p:txBody>
          <a:bodyPr wrap="square" rtlCol="0">
            <a:spAutoFit/>
          </a:bodyPr>
          <a:lstStyle/>
          <a:p>
            <a:pPr algn="ctr"/>
            <a:r>
              <a:rPr lang="en-US" sz="2000" b="1">
                <a:solidFill>
                  <a:srgbClr val="0000FF"/>
                </a:solidFill>
              </a:rPr>
              <a:t>Put them back together.  How many cubes do you have?</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859" y="2360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985" y="3428999"/>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065" y="2337525"/>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124" y="3534851"/>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92" y="4667686"/>
            <a:ext cx="860557" cy="86055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9</a:t>
            </a:r>
          </a:p>
          <a:p>
            <a:pPr algn="ctr"/>
            <a:r>
              <a:rPr lang="en-US" sz="1400"/>
              <a:t>Fluency</a:t>
            </a:r>
          </a:p>
        </p:txBody>
      </p:sp>
    </p:spTree>
    <p:extLst>
      <p:ext uri="{BB962C8B-B14F-4D97-AF65-F5344CB8AC3E}">
        <p14:creationId xmlns:p14="http://schemas.microsoft.com/office/powerpoint/2010/main" val="43169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2" presetClass="entr" presetSubtype="6" fill="hold" nodeType="with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89083" y="1062321"/>
            <a:ext cx="7286359" cy="707886"/>
          </a:xfrm>
          <a:prstGeom prst="rect">
            <a:avLst/>
          </a:prstGeom>
          <a:noFill/>
        </p:spPr>
        <p:txBody>
          <a:bodyPr wrap="square" rtlCol="0">
            <a:spAutoFit/>
          </a:bodyPr>
          <a:lstStyle/>
          <a:p>
            <a:pPr algn="ctr"/>
            <a:r>
              <a:rPr lang="en-US" sz="2000" b="1">
                <a:solidFill>
                  <a:srgbClr val="0000FF"/>
                </a:solidFill>
              </a:rPr>
              <a:t>Touch and count your cubes.  Hide 3 behind your back.  How many can you see?  Write the expression on your board.</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859" y="2360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985" y="3428999"/>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065" y="2337525"/>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124" y="3534851"/>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92" y="4667686"/>
            <a:ext cx="860557" cy="86055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9</a:t>
            </a:r>
          </a:p>
          <a:p>
            <a:pPr algn="ctr"/>
            <a:r>
              <a:rPr lang="en-US" sz="1400"/>
              <a:t>Fluency</a:t>
            </a:r>
          </a:p>
        </p:txBody>
      </p:sp>
    </p:spTree>
    <p:extLst>
      <p:ext uri="{BB962C8B-B14F-4D97-AF65-F5344CB8AC3E}">
        <p14:creationId xmlns:p14="http://schemas.microsoft.com/office/powerpoint/2010/main" val="37623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6" fill="hold" nodeType="clickEffect">
                                  <p:stCondLst>
                                    <p:cond delay="0"/>
                                  </p:stCondLst>
                                  <p:childTnLst>
                                    <p:anim calcmode="lin" valueType="num">
                                      <p:cBhvr additive="base">
                                        <p:cTn id="13" dur="500"/>
                                        <p:tgtEl>
                                          <p:spTgt spid="16"/>
                                        </p:tgtEl>
                                        <p:attrNameLst>
                                          <p:attrName>ppt_x</p:attrName>
                                        </p:attrNameLst>
                                      </p:cBhvr>
                                      <p:tavLst>
                                        <p:tav tm="0">
                                          <p:val>
                                            <p:strVal val="ppt_x"/>
                                          </p:val>
                                        </p:tav>
                                        <p:tav tm="100000">
                                          <p:val>
                                            <p:strVal val="1+ppt_w/2"/>
                                          </p:val>
                                        </p:tav>
                                      </p:tavLst>
                                    </p:anim>
                                    <p:anim calcmode="lin" valueType="num">
                                      <p:cBhvr additive="base">
                                        <p:cTn id="14" dur="500"/>
                                        <p:tgtEl>
                                          <p:spTgt spid="16"/>
                                        </p:tgtEl>
                                        <p:attrNameLst>
                                          <p:attrName>ppt_y</p:attrName>
                                        </p:attrNameLst>
                                      </p:cBhvr>
                                      <p:tavLst>
                                        <p:tav tm="0">
                                          <p:val>
                                            <p:strVal val="ppt_y"/>
                                          </p:val>
                                        </p:tav>
                                        <p:tav tm="100000">
                                          <p:val>
                                            <p:strVal val="1+ppt_h/2"/>
                                          </p:val>
                                        </p:tav>
                                      </p:tavLst>
                                    </p:anim>
                                    <p:set>
                                      <p:cBhvr>
                                        <p:cTn id="15" dur="1" fill="hold">
                                          <p:stCondLst>
                                            <p:cond delay="499"/>
                                          </p:stCondLst>
                                        </p:cTn>
                                        <p:tgtEl>
                                          <p:spTgt spid="16"/>
                                        </p:tgtEl>
                                        <p:attrNameLst>
                                          <p:attrName>style.visibility</p:attrName>
                                        </p:attrNameLst>
                                      </p:cBhvr>
                                      <p:to>
                                        <p:strVal val="hidden"/>
                                      </p:to>
                                    </p:set>
                                  </p:childTnLst>
                                </p:cTn>
                              </p:par>
                              <p:par>
                                <p:cTn id="16" presetID="2" presetClass="exit" presetSubtype="6" fill="hold" nodeType="withEffect">
                                  <p:stCondLst>
                                    <p:cond delay="0"/>
                                  </p:stCondLst>
                                  <p:childTnLst>
                                    <p:anim calcmode="lin" valueType="num">
                                      <p:cBhvr additive="base">
                                        <p:cTn id="17" dur="500"/>
                                        <p:tgtEl>
                                          <p:spTgt spid="14338"/>
                                        </p:tgtEl>
                                        <p:attrNameLst>
                                          <p:attrName>ppt_x</p:attrName>
                                        </p:attrNameLst>
                                      </p:cBhvr>
                                      <p:tavLst>
                                        <p:tav tm="0">
                                          <p:val>
                                            <p:strVal val="ppt_x"/>
                                          </p:val>
                                        </p:tav>
                                        <p:tav tm="100000">
                                          <p:val>
                                            <p:strVal val="1+ppt_w/2"/>
                                          </p:val>
                                        </p:tav>
                                      </p:tavLst>
                                    </p:anim>
                                    <p:anim calcmode="lin" valueType="num">
                                      <p:cBhvr additive="base">
                                        <p:cTn id="18" dur="500"/>
                                        <p:tgtEl>
                                          <p:spTgt spid="14338"/>
                                        </p:tgtEl>
                                        <p:attrNameLst>
                                          <p:attrName>ppt_y</p:attrName>
                                        </p:attrNameLst>
                                      </p:cBhvr>
                                      <p:tavLst>
                                        <p:tav tm="0">
                                          <p:val>
                                            <p:strVal val="ppt_y"/>
                                          </p:val>
                                        </p:tav>
                                        <p:tav tm="100000">
                                          <p:val>
                                            <p:strVal val="1+ppt_h/2"/>
                                          </p:val>
                                        </p:tav>
                                      </p:tavLst>
                                    </p:anim>
                                    <p:set>
                                      <p:cBhvr>
                                        <p:cTn id="19" dur="1" fill="hold">
                                          <p:stCondLst>
                                            <p:cond delay="499"/>
                                          </p:stCondLst>
                                        </p:cTn>
                                        <p:tgtEl>
                                          <p:spTgt spid="14338"/>
                                        </p:tgtEl>
                                        <p:attrNameLst>
                                          <p:attrName>style.visibility</p:attrName>
                                        </p:attrNameLst>
                                      </p:cBhvr>
                                      <p:to>
                                        <p:strVal val="hidden"/>
                                      </p:to>
                                    </p:set>
                                  </p:childTnLst>
                                </p:cTn>
                              </p:par>
                              <p:par>
                                <p:cTn id="20" presetID="2" presetClass="exit" presetSubtype="6" fill="hold" nodeType="withEffect">
                                  <p:stCondLst>
                                    <p:cond delay="0"/>
                                  </p:stCondLst>
                                  <p:childTnLst>
                                    <p:anim calcmode="lin" valueType="num">
                                      <p:cBhvr additive="base">
                                        <p:cTn id="21" dur="500"/>
                                        <p:tgtEl>
                                          <p:spTgt spid="17"/>
                                        </p:tgtEl>
                                        <p:attrNameLst>
                                          <p:attrName>ppt_x</p:attrName>
                                        </p:attrNameLst>
                                      </p:cBhvr>
                                      <p:tavLst>
                                        <p:tav tm="0">
                                          <p:val>
                                            <p:strVal val="ppt_x"/>
                                          </p:val>
                                        </p:tav>
                                        <p:tav tm="100000">
                                          <p:val>
                                            <p:strVal val="1+ppt_w/2"/>
                                          </p:val>
                                        </p:tav>
                                      </p:tavLst>
                                    </p:anim>
                                    <p:anim calcmode="lin" valueType="num">
                                      <p:cBhvr additive="base">
                                        <p:cTn id="22" dur="500"/>
                                        <p:tgtEl>
                                          <p:spTgt spid="17"/>
                                        </p:tgtEl>
                                        <p:attrNameLst>
                                          <p:attrName>ppt_y</p:attrName>
                                        </p:attrNameLst>
                                      </p:cBhvr>
                                      <p:tavLst>
                                        <p:tav tm="0">
                                          <p:val>
                                            <p:strVal val="ppt_y"/>
                                          </p:val>
                                        </p:tav>
                                        <p:tav tm="100000">
                                          <p:val>
                                            <p:strVal val="1+ppt_h/2"/>
                                          </p:val>
                                        </p:tav>
                                      </p:tavLst>
                                    </p:anim>
                                    <p:set>
                                      <p:cBhvr>
                                        <p:cTn id="2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400441" y="1037913"/>
            <a:ext cx="6343118" cy="400110"/>
          </a:xfrm>
          <a:prstGeom prst="rect">
            <a:avLst/>
          </a:prstGeom>
          <a:noFill/>
        </p:spPr>
        <p:txBody>
          <a:bodyPr wrap="square" rtlCol="0">
            <a:spAutoFit/>
          </a:bodyPr>
          <a:lstStyle/>
          <a:p>
            <a:pPr algn="ctr"/>
            <a:r>
              <a:rPr lang="en-US" sz="2000" b="1">
                <a:solidFill>
                  <a:srgbClr val="0000FF"/>
                </a:solidFill>
              </a:rPr>
              <a:t>Put them back together.  How many cubes do you have?</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859" y="2360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985" y="3428999"/>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065" y="2337525"/>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124" y="3534851"/>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92" y="4667686"/>
            <a:ext cx="860557" cy="86055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9</a:t>
            </a:r>
          </a:p>
          <a:p>
            <a:pPr algn="ctr"/>
            <a:r>
              <a:rPr lang="en-US" sz="1400"/>
              <a:t>Fluency</a:t>
            </a:r>
          </a:p>
        </p:txBody>
      </p:sp>
    </p:spTree>
    <p:extLst>
      <p:ext uri="{BB962C8B-B14F-4D97-AF65-F5344CB8AC3E}">
        <p14:creationId xmlns:p14="http://schemas.microsoft.com/office/powerpoint/2010/main" val="316697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2" presetClass="entr" presetSubtype="6" fill="hold" nodeType="with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500"/>
                                  </p:stCondLst>
                                  <p:childTnLst>
                                    <p:set>
                                      <p:cBhvr>
                                        <p:cTn id="15" dur="1" fill="hold">
                                          <p:stCondLst>
                                            <p:cond delay="0"/>
                                          </p:stCondLst>
                                        </p:cTn>
                                        <p:tgtEl>
                                          <p:spTgt spid="14338"/>
                                        </p:tgtEl>
                                        <p:attrNameLst>
                                          <p:attrName>style.visibility</p:attrName>
                                        </p:attrNameLst>
                                      </p:cBhvr>
                                      <p:to>
                                        <p:strVal val="visible"/>
                                      </p:to>
                                    </p:set>
                                    <p:anim calcmode="lin" valueType="num">
                                      <p:cBhvr additive="base">
                                        <p:cTn id="16" dur="500" fill="hold"/>
                                        <p:tgtEl>
                                          <p:spTgt spid="14338"/>
                                        </p:tgtEl>
                                        <p:attrNameLst>
                                          <p:attrName>ppt_x</p:attrName>
                                        </p:attrNameLst>
                                      </p:cBhvr>
                                      <p:tavLst>
                                        <p:tav tm="0">
                                          <p:val>
                                            <p:strVal val="1+#ppt_w/2"/>
                                          </p:val>
                                        </p:tav>
                                        <p:tav tm="100000">
                                          <p:val>
                                            <p:strVal val="#ppt_x"/>
                                          </p:val>
                                        </p:tav>
                                      </p:tavLst>
                                    </p:anim>
                                    <p:anim calcmode="lin" valueType="num">
                                      <p:cBhvr additive="base">
                                        <p:cTn id="17" dur="500" fill="hold"/>
                                        <p:tgtEl>
                                          <p:spTgt spid="1433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50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1+#ppt_w/2"/>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89083" y="1062321"/>
            <a:ext cx="7286359" cy="707886"/>
          </a:xfrm>
          <a:prstGeom prst="rect">
            <a:avLst/>
          </a:prstGeom>
          <a:noFill/>
        </p:spPr>
        <p:txBody>
          <a:bodyPr wrap="square" rtlCol="0">
            <a:spAutoFit/>
          </a:bodyPr>
          <a:lstStyle/>
          <a:p>
            <a:pPr algn="ctr"/>
            <a:r>
              <a:rPr lang="en-US" sz="2000" b="1">
                <a:solidFill>
                  <a:srgbClr val="0000FF"/>
                </a:solidFill>
              </a:rPr>
              <a:t>Touch and count your cubes.  Hide 4 behind your back.  How many can you see?  Write the expression on your board.</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859" y="2360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985" y="3428999"/>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065" y="2337525"/>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124" y="3534851"/>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92" y="4667686"/>
            <a:ext cx="860557" cy="86055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9</a:t>
            </a:r>
          </a:p>
          <a:p>
            <a:pPr algn="ctr"/>
            <a:r>
              <a:rPr lang="en-US" sz="1400"/>
              <a:t>Fluency</a:t>
            </a:r>
          </a:p>
        </p:txBody>
      </p:sp>
    </p:spTree>
    <p:extLst>
      <p:ext uri="{BB962C8B-B14F-4D97-AF65-F5344CB8AC3E}">
        <p14:creationId xmlns:p14="http://schemas.microsoft.com/office/powerpoint/2010/main" val="330326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6" fill="hold" nodeType="clickEffect">
                                  <p:stCondLst>
                                    <p:cond delay="0"/>
                                  </p:stCondLst>
                                  <p:childTnLst>
                                    <p:anim calcmode="lin" valueType="num">
                                      <p:cBhvr additive="base">
                                        <p:cTn id="13" dur="500"/>
                                        <p:tgtEl>
                                          <p:spTgt spid="16"/>
                                        </p:tgtEl>
                                        <p:attrNameLst>
                                          <p:attrName>ppt_x</p:attrName>
                                        </p:attrNameLst>
                                      </p:cBhvr>
                                      <p:tavLst>
                                        <p:tav tm="0">
                                          <p:val>
                                            <p:strVal val="ppt_x"/>
                                          </p:val>
                                        </p:tav>
                                        <p:tav tm="100000">
                                          <p:val>
                                            <p:strVal val="1+ppt_w/2"/>
                                          </p:val>
                                        </p:tav>
                                      </p:tavLst>
                                    </p:anim>
                                    <p:anim calcmode="lin" valueType="num">
                                      <p:cBhvr additive="base">
                                        <p:cTn id="14" dur="500"/>
                                        <p:tgtEl>
                                          <p:spTgt spid="16"/>
                                        </p:tgtEl>
                                        <p:attrNameLst>
                                          <p:attrName>ppt_y</p:attrName>
                                        </p:attrNameLst>
                                      </p:cBhvr>
                                      <p:tavLst>
                                        <p:tav tm="0">
                                          <p:val>
                                            <p:strVal val="ppt_y"/>
                                          </p:val>
                                        </p:tav>
                                        <p:tav tm="100000">
                                          <p:val>
                                            <p:strVal val="1+ppt_h/2"/>
                                          </p:val>
                                        </p:tav>
                                      </p:tavLst>
                                    </p:anim>
                                    <p:set>
                                      <p:cBhvr>
                                        <p:cTn id="15" dur="1" fill="hold">
                                          <p:stCondLst>
                                            <p:cond delay="499"/>
                                          </p:stCondLst>
                                        </p:cTn>
                                        <p:tgtEl>
                                          <p:spTgt spid="16"/>
                                        </p:tgtEl>
                                        <p:attrNameLst>
                                          <p:attrName>style.visibility</p:attrName>
                                        </p:attrNameLst>
                                      </p:cBhvr>
                                      <p:to>
                                        <p:strVal val="hidden"/>
                                      </p:to>
                                    </p:set>
                                  </p:childTnLst>
                                </p:cTn>
                              </p:par>
                              <p:par>
                                <p:cTn id="16" presetID="2" presetClass="exit" presetSubtype="6" fill="hold" nodeType="withEffect">
                                  <p:stCondLst>
                                    <p:cond delay="0"/>
                                  </p:stCondLst>
                                  <p:childTnLst>
                                    <p:anim calcmode="lin" valueType="num">
                                      <p:cBhvr additive="base">
                                        <p:cTn id="17" dur="500"/>
                                        <p:tgtEl>
                                          <p:spTgt spid="14338"/>
                                        </p:tgtEl>
                                        <p:attrNameLst>
                                          <p:attrName>ppt_x</p:attrName>
                                        </p:attrNameLst>
                                      </p:cBhvr>
                                      <p:tavLst>
                                        <p:tav tm="0">
                                          <p:val>
                                            <p:strVal val="ppt_x"/>
                                          </p:val>
                                        </p:tav>
                                        <p:tav tm="100000">
                                          <p:val>
                                            <p:strVal val="1+ppt_w/2"/>
                                          </p:val>
                                        </p:tav>
                                      </p:tavLst>
                                    </p:anim>
                                    <p:anim calcmode="lin" valueType="num">
                                      <p:cBhvr additive="base">
                                        <p:cTn id="18" dur="500"/>
                                        <p:tgtEl>
                                          <p:spTgt spid="14338"/>
                                        </p:tgtEl>
                                        <p:attrNameLst>
                                          <p:attrName>ppt_y</p:attrName>
                                        </p:attrNameLst>
                                      </p:cBhvr>
                                      <p:tavLst>
                                        <p:tav tm="0">
                                          <p:val>
                                            <p:strVal val="ppt_y"/>
                                          </p:val>
                                        </p:tav>
                                        <p:tav tm="100000">
                                          <p:val>
                                            <p:strVal val="1+ppt_h/2"/>
                                          </p:val>
                                        </p:tav>
                                      </p:tavLst>
                                    </p:anim>
                                    <p:set>
                                      <p:cBhvr>
                                        <p:cTn id="19" dur="1" fill="hold">
                                          <p:stCondLst>
                                            <p:cond delay="499"/>
                                          </p:stCondLst>
                                        </p:cTn>
                                        <p:tgtEl>
                                          <p:spTgt spid="14338"/>
                                        </p:tgtEl>
                                        <p:attrNameLst>
                                          <p:attrName>style.visibility</p:attrName>
                                        </p:attrNameLst>
                                      </p:cBhvr>
                                      <p:to>
                                        <p:strVal val="hidden"/>
                                      </p:to>
                                    </p:set>
                                  </p:childTnLst>
                                </p:cTn>
                              </p:par>
                              <p:par>
                                <p:cTn id="20" presetID="2" presetClass="exit" presetSubtype="6" fill="hold" nodeType="withEffect">
                                  <p:stCondLst>
                                    <p:cond delay="0"/>
                                  </p:stCondLst>
                                  <p:childTnLst>
                                    <p:anim calcmode="lin" valueType="num">
                                      <p:cBhvr additive="base">
                                        <p:cTn id="21" dur="500"/>
                                        <p:tgtEl>
                                          <p:spTgt spid="17"/>
                                        </p:tgtEl>
                                        <p:attrNameLst>
                                          <p:attrName>ppt_x</p:attrName>
                                        </p:attrNameLst>
                                      </p:cBhvr>
                                      <p:tavLst>
                                        <p:tav tm="0">
                                          <p:val>
                                            <p:strVal val="ppt_x"/>
                                          </p:val>
                                        </p:tav>
                                        <p:tav tm="100000">
                                          <p:val>
                                            <p:strVal val="1+ppt_w/2"/>
                                          </p:val>
                                        </p:tav>
                                      </p:tavLst>
                                    </p:anim>
                                    <p:anim calcmode="lin" valueType="num">
                                      <p:cBhvr additive="base">
                                        <p:cTn id="22" dur="500"/>
                                        <p:tgtEl>
                                          <p:spTgt spid="17"/>
                                        </p:tgtEl>
                                        <p:attrNameLst>
                                          <p:attrName>ppt_y</p:attrName>
                                        </p:attrNameLst>
                                      </p:cBhvr>
                                      <p:tavLst>
                                        <p:tav tm="0">
                                          <p:val>
                                            <p:strVal val="ppt_y"/>
                                          </p:val>
                                        </p:tav>
                                        <p:tav tm="100000">
                                          <p:val>
                                            <p:strVal val="1+ppt_h/2"/>
                                          </p:val>
                                        </p:tav>
                                      </p:tavLst>
                                    </p:anim>
                                    <p:set>
                                      <p:cBhvr>
                                        <p:cTn id="23" dur="1" fill="hold">
                                          <p:stCondLst>
                                            <p:cond delay="499"/>
                                          </p:stCondLst>
                                        </p:cTn>
                                        <p:tgtEl>
                                          <p:spTgt spid="17"/>
                                        </p:tgtEl>
                                        <p:attrNameLst>
                                          <p:attrName>style.visibility</p:attrName>
                                        </p:attrNameLst>
                                      </p:cBhvr>
                                      <p:to>
                                        <p:strVal val="hidden"/>
                                      </p:to>
                                    </p:set>
                                  </p:childTnLst>
                                </p:cTn>
                              </p:par>
                              <p:par>
                                <p:cTn id="24" presetID="2" presetClass="exit" presetSubtype="6" fill="hold" nodeType="withEffect">
                                  <p:stCondLst>
                                    <p:cond delay="0"/>
                                  </p:stCondLst>
                                  <p:childTnLst>
                                    <p:anim calcmode="lin" valueType="num">
                                      <p:cBhvr additive="base">
                                        <p:cTn id="25" dur="500"/>
                                        <p:tgtEl>
                                          <p:spTgt spid="23"/>
                                        </p:tgtEl>
                                        <p:attrNameLst>
                                          <p:attrName>ppt_x</p:attrName>
                                        </p:attrNameLst>
                                      </p:cBhvr>
                                      <p:tavLst>
                                        <p:tav tm="0">
                                          <p:val>
                                            <p:strVal val="ppt_x"/>
                                          </p:val>
                                        </p:tav>
                                        <p:tav tm="100000">
                                          <p:val>
                                            <p:strVal val="1+ppt_w/2"/>
                                          </p:val>
                                        </p:tav>
                                      </p:tavLst>
                                    </p:anim>
                                    <p:anim calcmode="lin" valueType="num">
                                      <p:cBhvr additive="base">
                                        <p:cTn id="26" dur="500"/>
                                        <p:tgtEl>
                                          <p:spTgt spid="23"/>
                                        </p:tgtEl>
                                        <p:attrNameLst>
                                          <p:attrName>ppt_y</p:attrName>
                                        </p:attrNameLst>
                                      </p:cBhvr>
                                      <p:tavLst>
                                        <p:tav tm="0">
                                          <p:val>
                                            <p:strVal val="ppt_y"/>
                                          </p:val>
                                        </p:tav>
                                        <p:tav tm="100000">
                                          <p:val>
                                            <p:strVal val="1+ppt_h/2"/>
                                          </p:val>
                                        </p:tav>
                                      </p:tavLst>
                                    </p:anim>
                                    <p:set>
                                      <p:cBhvr>
                                        <p:cTn id="2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400441" y="1037913"/>
            <a:ext cx="6343118" cy="400110"/>
          </a:xfrm>
          <a:prstGeom prst="rect">
            <a:avLst/>
          </a:prstGeom>
          <a:noFill/>
        </p:spPr>
        <p:txBody>
          <a:bodyPr wrap="square" rtlCol="0">
            <a:spAutoFit/>
          </a:bodyPr>
          <a:lstStyle/>
          <a:p>
            <a:pPr algn="ctr"/>
            <a:r>
              <a:rPr lang="en-US" sz="2000" b="1">
                <a:solidFill>
                  <a:srgbClr val="0000FF"/>
                </a:solidFill>
              </a:rPr>
              <a:t>Put them back together.  How many cubes do you have?</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859" y="2360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985" y="3428999"/>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065" y="2337525"/>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124" y="3534851"/>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92" y="4667686"/>
            <a:ext cx="860557" cy="86055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9</a:t>
            </a:r>
          </a:p>
          <a:p>
            <a:pPr algn="ctr"/>
            <a:r>
              <a:rPr lang="en-US" sz="1400"/>
              <a:t>Fluency</a:t>
            </a:r>
          </a:p>
        </p:txBody>
      </p:sp>
    </p:spTree>
    <p:extLst>
      <p:ext uri="{BB962C8B-B14F-4D97-AF65-F5344CB8AC3E}">
        <p14:creationId xmlns:p14="http://schemas.microsoft.com/office/powerpoint/2010/main" val="117908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2" presetClass="entr" presetSubtype="6" fill="hold" nodeType="with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500"/>
                                  </p:stCondLst>
                                  <p:childTnLst>
                                    <p:set>
                                      <p:cBhvr>
                                        <p:cTn id="15" dur="1" fill="hold">
                                          <p:stCondLst>
                                            <p:cond delay="0"/>
                                          </p:stCondLst>
                                        </p:cTn>
                                        <p:tgtEl>
                                          <p:spTgt spid="14338"/>
                                        </p:tgtEl>
                                        <p:attrNameLst>
                                          <p:attrName>style.visibility</p:attrName>
                                        </p:attrNameLst>
                                      </p:cBhvr>
                                      <p:to>
                                        <p:strVal val="visible"/>
                                      </p:to>
                                    </p:set>
                                    <p:anim calcmode="lin" valueType="num">
                                      <p:cBhvr additive="base">
                                        <p:cTn id="16" dur="500" fill="hold"/>
                                        <p:tgtEl>
                                          <p:spTgt spid="14338"/>
                                        </p:tgtEl>
                                        <p:attrNameLst>
                                          <p:attrName>ppt_x</p:attrName>
                                        </p:attrNameLst>
                                      </p:cBhvr>
                                      <p:tavLst>
                                        <p:tav tm="0">
                                          <p:val>
                                            <p:strVal val="1+#ppt_w/2"/>
                                          </p:val>
                                        </p:tav>
                                        <p:tav tm="100000">
                                          <p:val>
                                            <p:strVal val="#ppt_x"/>
                                          </p:val>
                                        </p:tav>
                                      </p:tavLst>
                                    </p:anim>
                                    <p:anim calcmode="lin" valueType="num">
                                      <p:cBhvr additive="base">
                                        <p:cTn id="17" dur="500" fill="hold"/>
                                        <p:tgtEl>
                                          <p:spTgt spid="1433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50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1+#ppt_w/2"/>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stCondLst>
                                    <p:cond delay="50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1+#ppt_w/2"/>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89083" y="1062321"/>
            <a:ext cx="7286359" cy="707886"/>
          </a:xfrm>
          <a:prstGeom prst="rect">
            <a:avLst/>
          </a:prstGeom>
          <a:noFill/>
        </p:spPr>
        <p:txBody>
          <a:bodyPr wrap="square" rtlCol="0">
            <a:spAutoFit/>
          </a:bodyPr>
          <a:lstStyle/>
          <a:p>
            <a:pPr algn="ctr"/>
            <a:r>
              <a:rPr lang="en-US" sz="2000" b="1">
                <a:solidFill>
                  <a:srgbClr val="0000FF"/>
                </a:solidFill>
              </a:rPr>
              <a:t>Touch and count your cubes.  Hide 5 behind your back.  How many can you see?  Write the expression on your board.</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859" y="2360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985" y="3428999"/>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065" y="2337525"/>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124" y="3534851"/>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92" y="4667686"/>
            <a:ext cx="860557" cy="86055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9</a:t>
            </a:r>
          </a:p>
          <a:p>
            <a:pPr algn="ctr"/>
            <a:r>
              <a:rPr lang="en-US" sz="1400"/>
              <a:t>Fluency</a:t>
            </a:r>
          </a:p>
        </p:txBody>
      </p:sp>
    </p:spTree>
    <p:extLst>
      <p:ext uri="{BB962C8B-B14F-4D97-AF65-F5344CB8AC3E}">
        <p14:creationId xmlns:p14="http://schemas.microsoft.com/office/powerpoint/2010/main" val="5224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6" fill="hold" nodeType="clickEffect">
                                  <p:stCondLst>
                                    <p:cond delay="0"/>
                                  </p:stCondLst>
                                  <p:childTnLst>
                                    <p:anim calcmode="lin" valueType="num">
                                      <p:cBhvr additive="base">
                                        <p:cTn id="13" dur="500"/>
                                        <p:tgtEl>
                                          <p:spTgt spid="16"/>
                                        </p:tgtEl>
                                        <p:attrNameLst>
                                          <p:attrName>ppt_x</p:attrName>
                                        </p:attrNameLst>
                                      </p:cBhvr>
                                      <p:tavLst>
                                        <p:tav tm="0">
                                          <p:val>
                                            <p:strVal val="ppt_x"/>
                                          </p:val>
                                        </p:tav>
                                        <p:tav tm="100000">
                                          <p:val>
                                            <p:strVal val="1+ppt_w/2"/>
                                          </p:val>
                                        </p:tav>
                                      </p:tavLst>
                                    </p:anim>
                                    <p:anim calcmode="lin" valueType="num">
                                      <p:cBhvr additive="base">
                                        <p:cTn id="14" dur="500"/>
                                        <p:tgtEl>
                                          <p:spTgt spid="16"/>
                                        </p:tgtEl>
                                        <p:attrNameLst>
                                          <p:attrName>ppt_y</p:attrName>
                                        </p:attrNameLst>
                                      </p:cBhvr>
                                      <p:tavLst>
                                        <p:tav tm="0">
                                          <p:val>
                                            <p:strVal val="ppt_y"/>
                                          </p:val>
                                        </p:tav>
                                        <p:tav tm="100000">
                                          <p:val>
                                            <p:strVal val="1+ppt_h/2"/>
                                          </p:val>
                                        </p:tav>
                                      </p:tavLst>
                                    </p:anim>
                                    <p:set>
                                      <p:cBhvr>
                                        <p:cTn id="15" dur="1" fill="hold">
                                          <p:stCondLst>
                                            <p:cond delay="499"/>
                                          </p:stCondLst>
                                        </p:cTn>
                                        <p:tgtEl>
                                          <p:spTgt spid="16"/>
                                        </p:tgtEl>
                                        <p:attrNameLst>
                                          <p:attrName>style.visibility</p:attrName>
                                        </p:attrNameLst>
                                      </p:cBhvr>
                                      <p:to>
                                        <p:strVal val="hidden"/>
                                      </p:to>
                                    </p:set>
                                  </p:childTnLst>
                                </p:cTn>
                              </p:par>
                              <p:par>
                                <p:cTn id="16" presetID="2" presetClass="exit" presetSubtype="6" fill="hold" nodeType="withEffect">
                                  <p:stCondLst>
                                    <p:cond delay="0"/>
                                  </p:stCondLst>
                                  <p:childTnLst>
                                    <p:anim calcmode="lin" valueType="num">
                                      <p:cBhvr additive="base">
                                        <p:cTn id="17" dur="500"/>
                                        <p:tgtEl>
                                          <p:spTgt spid="14338"/>
                                        </p:tgtEl>
                                        <p:attrNameLst>
                                          <p:attrName>ppt_x</p:attrName>
                                        </p:attrNameLst>
                                      </p:cBhvr>
                                      <p:tavLst>
                                        <p:tav tm="0">
                                          <p:val>
                                            <p:strVal val="ppt_x"/>
                                          </p:val>
                                        </p:tav>
                                        <p:tav tm="100000">
                                          <p:val>
                                            <p:strVal val="1+ppt_w/2"/>
                                          </p:val>
                                        </p:tav>
                                      </p:tavLst>
                                    </p:anim>
                                    <p:anim calcmode="lin" valueType="num">
                                      <p:cBhvr additive="base">
                                        <p:cTn id="18" dur="500"/>
                                        <p:tgtEl>
                                          <p:spTgt spid="14338"/>
                                        </p:tgtEl>
                                        <p:attrNameLst>
                                          <p:attrName>ppt_y</p:attrName>
                                        </p:attrNameLst>
                                      </p:cBhvr>
                                      <p:tavLst>
                                        <p:tav tm="0">
                                          <p:val>
                                            <p:strVal val="ppt_y"/>
                                          </p:val>
                                        </p:tav>
                                        <p:tav tm="100000">
                                          <p:val>
                                            <p:strVal val="1+ppt_h/2"/>
                                          </p:val>
                                        </p:tav>
                                      </p:tavLst>
                                    </p:anim>
                                    <p:set>
                                      <p:cBhvr>
                                        <p:cTn id="19" dur="1" fill="hold">
                                          <p:stCondLst>
                                            <p:cond delay="499"/>
                                          </p:stCondLst>
                                        </p:cTn>
                                        <p:tgtEl>
                                          <p:spTgt spid="14338"/>
                                        </p:tgtEl>
                                        <p:attrNameLst>
                                          <p:attrName>style.visibility</p:attrName>
                                        </p:attrNameLst>
                                      </p:cBhvr>
                                      <p:to>
                                        <p:strVal val="hidden"/>
                                      </p:to>
                                    </p:set>
                                  </p:childTnLst>
                                </p:cTn>
                              </p:par>
                              <p:par>
                                <p:cTn id="20" presetID="2" presetClass="exit" presetSubtype="6" fill="hold" nodeType="withEffect">
                                  <p:stCondLst>
                                    <p:cond delay="0"/>
                                  </p:stCondLst>
                                  <p:childTnLst>
                                    <p:anim calcmode="lin" valueType="num">
                                      <p:cBhvr additive="base">
                                        <p:cTn id="21" dur="500"/>
                                        <p:tgtEl>
                                          <p:spTgt spid="17"/>
                                        </p:tgtEl>
                                        <p:attrNameLst>
                                          <p:attrName>ppt_x</p:attrName>
                                        </p:attrNameLst>
                                      </p:cBhvr>
                                      <p:tavLst>
                                        <p:tav tm="0">
                                          <p:val>
                                            <p:strVal val="ppt_x"/>
                                          </p:val>
                                        </p:tav>
                                        <p:tav tm="100000">
                                          <p:val>
                                            <p:strVal val="1+ppt_w/2"/>
                                          </p:val>
                                        </p:tav>
                                      </p:tavLst>
                                    </p:anim>
                                    <p:anim calcmode="lin" valueType="num">
                                      <p:cBhvr additive="base">
                                        <p:cTn id="22" dur="500"/>
                                        <p:tgtEl>
                                          <p:spTgt spid="17"/>
                                        </p:tgtEl>
                                        <p:attrNameLst>
                                          <p:attrName>ppt_y</p:attrName>
                                        </p:attrNameLst>
                                      </p:cBhvr>
                                      <p:tavLst>
                                        <p:tav tm="0">
                                          <p:val>
                                            <p:strVal val="ppt_y"/>
                                          </p:val>
                                        </p:tav>
                                        <p:tav tm="100000">
                                          <p:val>
                                            <p:strVal val="1+ppt_h/2"/>
                                          </p:val>
                                        </p:tav>
                                      </p:tavLst>
                                    </p:anim>
                                    <p:set>
                                      <p:cBhvr>
                                        <p:cTn id="23" dur="1" fill="hold">
                                          <p:stCondLst>
                                            <p:cond delay="499"/>
                                          </p:stCondLst>
                                        </p:cTn>
                                        <p:tgtEl>
                                          <p:spTgt spid="17"/>
                                        </p:tgtEl>
                                        <p:attrNameLst>
                                          <p:attrName>style.visibility</p:attrName>
                                        </p:attrNameLst>
                                      </p:cBhvr>
                                      <p:to>
                                        <p:strVal val="hidden"/>
                                      </p:to>
                                    </p:set>
                                  </p:childTnLst>
                                </p:cTn>
                              </p:par>
                              <p:par>
                                <p:cTn id="24" presetID="2" presetClass="exit" presetSubtype="6" fill="hold" nodeType="withEffect">
                                  <p:stCondLst>
                                    <p:cond delay="0"/>
                                  </p:stCondLst>
                                  <p:childTnLst>
                                    <p:anim calcmode="lin" valueType="num">
                                      <p:cBhvr additive="base">
                                        <p:cTn id="25" dur="500"/>
                                        <p:tgtEl>
                                          <p:spTgt spid="23"/>
                                        </p:tgtEl>
                                        <p:attrNameLst>
                                          <p:attrName>ppt_x</p:attrName>
                                        </p:attrNameLst>
                                      </p:cBhvr>
                                      <p:tavLst>
                                        <p:tav tm="0">
                                          <p:val>
                                            <p:strVal val="ppt_x"/>
                                          </p:val>
                                        </p:tav>
                                        <p:tav tm="100000">
                                          <p:val>
                                            <p:strVal val="1+ppt_w/2"/>
                                          </p:val>
                                        </p:tav>
                                      </p:tavLst>
                                    </p:anim>
                                    <p:anim calcmode="lin" valueType="num">
                                      <p:cBhvr additive="base">
                                        <p:cTn id="26" dur="500"/>
                                        <p:tgtEl>
                                          <p:spTgt spid="23"/>
                                        </p:tgtEl>
                                        <p:attrNameLst>
                                          <p:attrName>ppt_y</p:attrName>
                                        </p:attrNameLst>
                                      </p:cBhvr>
                                      <p:tavLst>
                                        <p:tav tm="0">
                                          <p:val>
                                            <p:strVal val="ppt_y"/>
                                          </p:val>
                                        </p:tav>
                                        <p:tav tm="100000">
                                          <p:val>
                                            <p:strVal val="1+ppt_h/2"/>
                                          </p:val>
                                        </p:tav>
                                      </p:tavLst>
                                    </p:anim>
                                    <p:set>
                                      <p:cBhvr>
                                        <p:cTn id="27" dur="1" fill="hold">
                                          <p:stCondLst>
                                            <p:cond delay="499"/>
                                          </p:stCondLst>
                                        </p:cTn>
                                        <p:tgtEl>
                                          <p:spTgt spid="23"/>
                                        </p:tgtEl>
                                        <p:attrNameLst>
                                          <p:attrName>style.visibility</p:attrName>
                                        </p:attrNameLst>
                                      </p:cBhvr>
                                      <p:to>
                                        <p:strVal val="hidden"/>
                                      </p:to>
                                    </p:set>
                                  </p:childTnLst>
                                </p:cTn>
                              </p:par>
                              <p:par>
                                <p:cTn id="28" presetID="2" presetClass="exit" presetSubtype="6" fill="hold" nodeType="withEffect">
                                  <p:stCondLst>
                                    <p:cond delay="0"/>
                                  </p:stCondLst>
                                  <p:childTnLst>
                                    <p:anim calcmode="lin" valueType="num">
                                      <p:cBhvr additive="base">
                                        <p:cTn id="29" dur="500"/>
                                        <p:tgtEl>
                                          <p:spTgt spid="22"/>
                                        </p:tgtEl>
                                        <p:attrNameLst>
                                          <p:attrName>ppt_x</p:attrName>
                                        </p:attrNameLst>
                                      </p:cBhvr>
                                      <p:tavLst>
                                        <p:tav tm="0">
                                          <p:val>
                                            <p:strVal val="ppt_x"/>
                                          </p:val>
                                        </p:tav>
                                        <p:tav tm="100000">
                                          <p:val>
                                            <p:strVal val="1+ppt_w/2"/>
                                          </p:val>
                                        </p:tav>
                                      </p:tavLst>
                                    </p:anim>
                                    <p:anim calcmode="lin" valueType="num">
                                      <p:cBhvr additive="base">
                                        <p:cTn id="30" dur="500"/>
                                        <p:tgtEl>
                                          <p:spTgt spid="22"/>
                                        </p:tgtEl>
                                        <p:attrNameLst>
                                          <p:attrName>ppt_y</p:attrName>
                                        </p:attrNameLst>
                                      </p:cBhvr>
                                      <p:tavLst>
                                        <p:tav tm="0">
                                          <p:val>
                                            <p:strVal val="ppt_y"/>
                                          </p:val>
                                        </p:tav>
                                        <p:tav tm="100000">
                                          <p:val>
                                            <p:strVal val="1+ppt_h/2"/>
                                          </p:val>
                                        </p:tav>
                                      </p:tavLst>
                                    </p:anim>
                                    <p:set>
                                      <p:cBhvr>
                                        <p:cTn id="31"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400441" y="1037913"/>
            <a:ext cx="6343118" cy="400110"/>
          </a:xfrm>
          <a:prstGeom prst="rect">
            <a:avLst/>
          </a:prstGeom>
          <a:noFill/>
        </p:spPr>
        <p:txBody>
          <a:bodyPr wrap="square" rtlCol="0">
            <a:spAutoFit/>
          </a:bodyPr>
          <a:lstStyle/>
          <a:p>
            <a:pPr algn="ctr"/>
            <a:r>
              <a:rPr lang="en-US" sz="2000" b="1">
                <a:solidFill>
                  <a:srgbClr val="0000FF"/>
                </a:solidFill>
              </a:rPr>
              <a:t>Put them back together.  How many cubes do you have?</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859" y="2360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985" y="3428999"/>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065" y="2337525"/>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124" y="3534851"/>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92" y="4667686"/>
            <a:ext cx="860557" cy="86055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9</a:t>
            </a:r>
          </a:p>
          <a:p>
            <a:pPr algn="ctr"/>
            <a:r>
              <a:rPr lang="en-US" sz="1400"/>
              <a:t>Fluency</a:t>
            </a:r>
          </a:p>
        </p:txBody>
      </p:sp>
    </p:spTree>
    <p:extLst>
      <p:ext uri="{BB962C8B-B14F-4D97-AF65-F5344CB8AC3E}">
        <p14:creationId xmlns:p14="http://schemas.microsoft.com/office/powerpoint/2010/main" val="298237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2" presetClass="entr" presetSubtype="6" fill="hold" nodeType="with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500"/>
                                  </p:stCondLst>
                                  <p:childTnLst>
                                    <p:set>
                                      <p:cBhvr>
                                        <p:cTn id="15" dur="1" fill="hold">
                                          <p:stCondLst>
                                            <p:cond delay="0"/>
                                          </p:stCondLst>
                                        </p:cTn>
                                        <p:tgtEl>
                                          <p:spTgt spid="14338"/>
                                        </p:tgtEl>
                                        <p:attrNameLst>
                                          <p:attrName>style.visibility</p:attrName>
                                        </p:attrNameLst>
                                      </p:cBhvr>
                                      <p:to>
                                        <p:strVal val="visible"/>
                                      </p:to>
                                    </p:set>
                                    <p:anim calcmode="lin" valueType="num">
                                      <p:cBhvr additive="base">
                                        <p:cTn id="16" dur="500" fill="hold"/>
                                        <p:tgtEl>
                                          <p:spTgt spid="14338"/>
                                        </p:tgtEl>
                                        <p:attrNameLst>
                                          <p:attrName>ppt_x</p:attrName>
                                        </p:attrNameLst>
                                      </p:cBhvr>
                                      <p:tavLst>
                                        <p:tav tm="0">
                                          <p:val>
                                            <p:strVal val="1+#ppt_w/2"/>
                                          </p:val>
                                        </p:tav>
                                        <p:tav tm="100000">
                                          <p:val>
                                            <p:strVal val="#ppt_x"/>
                                          </p:val>
                                        </p:tav>
                                      </p:tavLst>
                                    </p:anim>
                                    <p:anim calcmode="lin" valueType="num">
                                      <p:cBhvr additive="base">
                                        <p:cTn id="17" dur="500" fill="hold"/>
                                        <p:tgtEl>
                                          <p:spTgt spid="1433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50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1+#ppt_w/2"/>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stCondLst>
                                    <p:cond delay="50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1+#ppt_w/2"/>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par>
                                <p:cTn id="26" presetID="2" presetClass="entr" presetSubtype="6" fill="hold" nodeType="withEffect">
                                  <p:stCondLst>
                                    <p:cond delay="50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1+#ppt_w/2"/>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1</a:t>
            </a:r>
          </a:p>
        </p:txBody>
      </p:sp>
      <p:sp>
        <p:nvSpPr>
          <p:cNvPr id="39" name="TextBox 38"/>
          <p:cNvSpPr txBox="1"/>
          <p:nvPr/>
        </p:nvSpPr>
        <p:spPr>
          <a:xfrm>
            <a:off x="1523999" y="849140"/>
            <a:ext cx="6096001" cy="707886"/>
          </a:xfrm>
          <a:prstGeom prst="rect">
            <a:avLst/>
          </a:prstGeom>
          <a:noFill/>
        </p:spPr>
        <p:txBody>
          <a:bodyPr wrap="square" rtlCol="0">
            <a:spAutoFit/>
          </a:bodyPr>
          <a:lstStyle/>
          <a:p>
            <a:pPr algn="ctr"/>
            <a:r>
              <a:rPr lang="en-US" sz="2000" b="1"/>
              <a:t>Look at my shape. Can you find the one that looks like mine?  Tell me about the shape.</a:t>
            </a:r>
          </a:p>
        </p:txBody>
      </p:sp>
      <p:pic>
        <p:nvPicPr>
          <p:cNvPr id="6" name="Picture 5"/>
          <p:cNvPicPr>
            <a:picLocks noChangeAspect="1"/>
          </p:cNvPicPr>
          <p:nvPr/>
        </p:nvPicPr>
        <p:blipFill>
          <a:blip r:embed="rId3"/>
          <a:stretch>
            <a:fillRect/>
          </a:stretch>
        </p:blipFill>
        <p:spPr>
          <a:xfrm rot="21025876">
            <a:off x="345282" y="4910409"/>
            <a:ext cx="1443037" cy="1456037"/>
          </a:xfrm>
          <a:prstGeom prst="rect">
            <a:avLst/>
          </a:prstGeom>
        </p:spPr>
      </p:pic>
      <p:pic>
        <p:nvPicPr>
          <p:cNvPr id="18" name="Picture 17"/>
          <p:cNvPicPr>
            <a:picLocks noChangeAspect="1"/>
          </p:cNvPicPr>
          <p:nvPr/>
        </p:nvPicPr>
        <p:blipFill>
          <a:blip r:embed="rId3"/>
          <a:stretch>
            <a:fillRect/>
          </a:stretch>
        </p:blipFill>
        <p:spPr>
          <a:xfrm rot="597361" flipH="1">
            <a:off x="7337442" y="4913021"/>
            <a:ext cx="1427315" cy="1456037"/>
          </a:xfrm>
          <a:prstGeom prst="rect">
            <a:avLst/>
          </a:prstGeom>
        </p:spPr>
      </p:pic>
      <p:sp>
        <p:nvSpPr>
          <p:cNvPr id="2" name="Isosceles Triangle 1"/>
          <p:cNvSpPr/>
          <p:nvPr/>
        </p:nvSpPr>
        <p:spPr>
          <a:xfrm>
            <a:off x="3676648" y="2324100"/>
            <a:ext cx="1790701" cy="2209800"/>
          </a:xfrm>
          <a:prstGeom prst="triangle">
            <a:avLst/>
          </a:prstGeom>
          <a:solidFill>
            <a:srgbClr val="FF66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6600"/>
              </a:solidFill>
            </a:endParaRPr>
          </a:p>
        </p:txBody>
      </p:sp>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126946655"/>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picgifs.com/clip-art/activities/drawing/clip-art-drawing-3903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01" y="3395870"/>
            <a:ext cx="2076450" cy="298132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69917" y="381000"/>
            <a:ext cx="1596912" cy="307777"/>
          </a:xfrm>
          <a:prstGeom prst="rect">
            <a:avLst/>
          </a:prstGeom>
          <a:noFill/>
        </p:spPr>
        <p:txBody>
          <a:bodyPr wrap="none" rtlCol="0">
            <a:spAutoFit/>
          </a:bodyPr>
          <a:lstStyle/>
          <a:p>
            <a:r>
              <a:rPr lang="en-US" sz="1400"/>
              <a:t>Module 2, Lesson 9</a:t>
            </a:r>
          </a:p>
        </p:txBody>
      </p:sp>
      <p:sp>
        <p:nvSpPr>
          <p:cNvPr id="16" name="TextBox 15"/>
          <p:cNvSpPr txBox="1"/>
          <p:nvPr/>
        </p:nvSpPr>
        <p:spPr>
          <a:xfrm>
            <a:off x="775669" y="1143000"/>
            <a:ext cx="7506074" cy="1569660"/>
          </a:xfrm>
          <a:prstGeom prst="rect">
            <a:avLst/>
          </a:prstGeom>
          <a:noFill/>
        </p:spPr>
        <p:txBody>
          <a:bodyPr wrap="square" rtlCol="0">
            <a:spAutoFit/>
          </a:bodyPr>
          <a:lstStyle/>
          <a:p>
            <a:pPr algn="ctr"/>
            <a:r>
              <a:rPr lang="en-US" sz="2400" b="1"/>
              <a:t>Draw one of the shapes that we have talked about this week.  Can you make a solid with your clay that has the shape your drew as one of its faces?  Share your work with your partner when you are done.</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24260797"/>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9</a:t>
            </a:r>
          </a:p>
        </p:txBody>
      </p:sp>
      <p:sp>
        <p:nvSpPr>
          <p:cNvPr id="39" name="TextBox 38"/>
          <p:cNvSpPr txBox="1"/>
          <p:nvPr/>
        </p:nvSpPr>
        <p:spPr>
          <a:xfrm>
            <a:off x="723468" y="776618"/>
            <a:ext cx="7697063" cy="1692771"/>
          </a:xfrm>
          <a:prstGeom prst="rect">
            <a:avLst/>
          </a:prstGeom>
          <a:noFill/>
        </p:spPr>
        <p:txBody>
          <a:bodyPr wrap="square" rtlCol="0">
            <a:spAutoFit/>
          </a:bodyPr>
          <a:lstStyle/>
          <a:p>
            <a:pPr algn="ctr"/>
            <a:r>
              <a:rPr lang="en-US" sz="2400" b="1"/>
              <a:t>Take out all of your flat shapes and all of your solids,        and arrange them in front of you.</a:t>
            </a:r>
          </a:p>
          <a:p>
            <a:pPr algn="ctr"/>
            <a:endParaRPr lang="en-US" sz="2800" b="1"/>
          </a:p>
          <a:p>
            <a:pPr algn="ctr"/>
            <a:endParaRPr lang="en-US" sz="2800" b="1"/>
          </a:p>
        </p:txBody>
      </p:sp>
      <p:pic>
        <p:nvPicPr>
          <p:cNvPr id="6" name="Picture 8" descr="http://photos.gograph.com/thumbs/CSP/CSP990/k111506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362200"/>
            <a:ext cx="1493486" cy="1968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woodworkscraftsupplies.co.uk/images/1inch%20full%20round%20wooden%20b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247" y="2646143"/>
            <a:ext cx="1397860" cy="13978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s-media-cache-ak0.pinimg.com/236x/e9/61/72/e96172e1eda623078599e34acc435f7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0147" y="2446450"/>
            <a:ext cx="1797248" cy="17972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ecx.images-amazon.com/images/I/51WbWS40i4L._SL1000_.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5342" y="2466603"/>
            <a:ext cx="1799520" cy="17995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800213" y="4523978"/>
            <a:ext cx="1295400" cy="1201379"/>
          </a:xfrm>
          <a:prstGeom prst="rect">
            <a:avLst/>
          </a:prstGeom>
        </p:spPr>
      </p:pic>
      <p:pic>
        <p:nvPicPr>
          <p:cNvPr id="11" name="Picture 10"/>
          <p:cNvPicPr>
            <a:picLocks noChangeAspect="1"/>
          </p:cNvPicPr>
          <p:nvPr/>
        </p:nvPicPr>
        <p:blipFill>
          <a:blip r:embed="rId8"/>
          <a:stretch>
            <a:fillRect/>
          </a:stretch>
        </p:blipFill>
        <p:spPr>
          <a:xfrm>
            <a:off x="5417575" y="4288885"/>
            <a:ext cx="1107614" cy="1699058"/>
          </a:xfrm>
          <a:prstGeom prst="rect">
            <a:avLst/>
          </a:prstGeom>
        </p:spPr>
      </p:pic>
      <p:pic>
        <p:nvPicPr>
          <p:cNvPr id="13" name="Picture 12"/>
          <p:cNvPicPr>
            <a:picLocks noChangeAspect="1"/>
          </p:cNvPicPr>
          <p:nvPr/>
        </p:nvPicPr>
        <p:blipFill>
          <a:blip r:embed="rId9"/>
          <a:stretch>
            <a:fillRect/>
          </a:stretch>
        </p:blipFill>
        <p:spPr>
          <a:xfrm>
            <a:off x="3762728" y="4620457"/>
            <a:ext cx="1171575" cy="1104900"/>
          </a:xfrm>
          <a:prstGeom prst="rect">
            <a:avLst/>
          </a:prstGeom>
        </p:spPr>
      </p:pic>
      <p:pic>
        <p:nvPicPr>
          <p:cNvPr id="14" name="Picture 13"/>
          <p:cNvPicPr>
            <a:picLocks noChangeAspect="1"/>
          </p:cNvPicPr>
          <p:nvPr/>
        </p:nvPicPr>
        <p:blipFill>
          <a:blip r:embed="rId10"/>
          <a:stretch>
            <a:fillRect/>
          </a:stretch>
        </p:blipFill>
        <p:spPr>
          <a:xfrm>
            <a:off x="2256511" y="4662164"/>
            <a:ext cx="1066800" cy="952500"/>
          </a:xfrm>
          <a:prstGeom prst="rect">
            <a:avLst/>
          </a:prstGeom>
        </p:spPr>
      </p:pic>
      <p:pic>
        <p:nvPicPr>
          <p:cNvPr id="15" name="Picture 14"/>
          <p:cNvPicPr>
            <a:picLocks noChangeAspect="1"/>
          </p:cNvPicPr>
          <p:nvPr/>
        </p:nvPicPr>
        <p:blipFill>
          <a:blip r:embed="rId11"/>
          <a:stretch>
            <a:fillRect/>
          </a:stretch>
        </p:blipFill>
        <p:spPr>
          <a:xfrm>
            <a:off x="7008461" y="4715707"/>
            <a:ext cx="1114425" cy="1009650"/>
          </a:xfrm>
          <a:prstGeom prst="rect">
            <a:avLst/>
          </a:prstGeom>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55167081"/>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9</a:t>
            </a:r>
          </a:p>
        </p:txBody>
      </p:sp>
      <p:sp>
        <p:nvSpPr>
          <p:cNvPr id="39" name="TextBox 38"/>
          <p:cNvSpPr txBox="1"/>
          <p:nvPr/>
        </p:nvSpPr>
        <p:spPr>
          <a:xfrm>
            <a:off x="1238034" y="702408"/>
            <a:ext cx="6667932" cy="830997"/>
          </a:xfrm>
          <a:prstGeom prst="rect">
            <a:avLst/>
          </a:prstGeom>
          <a:noFill/>
        </p:spPr>
        <p:txBody>
          <a:bodyPr wrap="square" rtlCol="0">
            <a:spAutoFit/>
          </a:bodyPr>
          <a:lstStyle/>
          <a:p>
            <a:pPr algn="ctr"/>
            <a:r>
              <a:rPr lang="en-US" sz="2400" b="1"/>
              <a:t>Stand up and look at your things as though you were a bird.  What do you see?</a:t>
            </a:r>
          </a:p>
        </p:txBody>
      </p:sp>
      <p:pic>
        <p:nvPicPr>
          <p:cNvPr id="16" name="Picture 8" descr="http://photos.gograph.com/thumbs/CSP/CSP990/k111506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362200"/>
            <a:ext cx="1493486" cy="19681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woodworkscraftsupplies.co.uk/images/1inch%20full%20round%20wooden%20b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247" y="2646143"/>
            <a:ext cx="1397860" cy="13978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s://s-media-cache-ak0.pinimg.com/236x/e9/61/72/e96172e1eda623078599e34acc435f7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0147" y="2446450"/>
            <a:ext cx="1797248" cy="17972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ecx.images-amazon.com/images/I/51WbWS40i4L._SL1000_.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5342" y="2466603"/>
            <a:ext cx="1799520" cy="17995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7"/>
          <a:stretch>
            <a:fillRect/>
          </a:stretch>
        </p:blipFill>
        <p:spPr>
          <a:xfrm>
            <a:off x="800213" y="4523978"/>
            <a:ext cx="1295400" cy="1201379"/>
          </a:xfrm>
          <a:prstGeom prst="rect">
            <a:avLst/>
          </a:prstGeom>
        </p:spPr>
      </p:pic>
      <p:pic>
        <p:nvPicPr>
          <p:cNvPr id="22" name="Picture 21"/>
          <p:cNvPicPr>
            <a:picLocks noChangeAspect="1"/>
          </p:cNvPicPr>
          <p:nvPr/>
        </p:nvPicPr>
        <p:blipFill>
          <a:blip r:embed="rId8"/>
          <a:stretch>
            <a:fillRect/>
          </a:stretch>
        </p:blipFill>
        <p:spPr>
          <a:xfrm>
            <a:off x="5417575" y="4288885"/>
            <a:ext cx="1107614" cy="1699058"/>
          </a:xfrm>
          <a:prstGeom prst="rect">
            <a:avLst/>
          </a:prstGeom>
        </p:spPr>
      </p:pic>
      <p:pic>
        <p:nvPicPr>
          <p:cNvPr id="23" name="Picture 22"/>
          <p:cNvPicPr>
            <a:picLocks noChangeAspect="1"/>
          </p:cNvPicPr>
          <p:nvPr/>
        </p:nvPicPr>
        <p:blipFill>
          <a:blip r:embed="rId9"/>
          <a:stretch>
            <a:fillRect/>
          </a:stretch>
        </p:blipFill>
        <p:spPr>
          <a:xfrm>
            <a:off x="3762728" y="4620457"/>
            <a:ext cx="1171575" cy="1104900"/>
          </a:xfrm>
          <a:prstGeom prst="rect">
            <a:avLst/>
          </a:prstGeom>
        </p:spPr>
      </p:pic>
      <p:pic>
        <p:nvPicPr>
          <p:cNvPr id="24" name="Picture 23"/>
          <p:cNvPicPr>
            <a:picLocks noChangeAspect="1"/>
          </p:cNvPicPr>
          <p:nvPr/>
        </p:nvPicPr>
        <p:blipFill>
          <a:blip r:embed="rId10"/>
          <a:stretch>
            <a:fillRect/>
          </a:stretch>
        </p:blipFill>
        <p:spPr>
          <a:xfrm>
            <a:off x="2256511" y="4662164"/>
            <a:ext cx="1066800" cy="952500"/>
          </a:xfrm>
          <a:prstGeom prst="rect">
            <a:avLst/>
          </a:prstGeom>
        </p:spPr>
      </p:pic>
      <p:pic>
        <p:nvPicPr>
          <p:cNvPr id="25" name="Picture 24"/>
          <p:cNvPicPr>
            <a:picLocks noChangeAspect="1"/>
          </p:cNvPicPr>
          <p:nvPr/>
        </p:nvPicPr>
        <p:blipFill>
          <a:blip r:embed="rId11"/>
          <a:stretch>
            <a:fillRect/>
          </a:stretch>
        </p:blipFill>
        <p:spPr>
          <a:xfrm>
            <a:off x="7008461" y="4715707"/>
            <a:ext cx="1114425" cy="1009650"/>
          </a:xfrm>
          <a:prstGeom prst="rect">
            <a:avLst/>
          </a:prstGeom>
        </p:spPr>
      </p:pic>
      <p:pic>
        <p:nvPicPr>
          <p:cNvPr id="26" name="Picture 2" descr="http://cartoon-birds.clipartonline.net/_/rsrc/1390482358103/blue-birds-cartoon-bird-images/blue_bird_clipart_image_11.png?height=400&amp;width=4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6602896" y="958314"/>
            <a:ext cx="2247843" cy="213042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703696876"/>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http://classroomclipart.com/images/gallery/Clipart/Animals/Insect_Clipart/TN_ant-character-insects-9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067756"/>
            <a:ext cx="2000376" cy="154900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9</a:t>
            </a:r>
          </a:p>
        </p:txBody>
      </p:sp>
      <p:sp>
        <p:nvSpPr>
          <p:cNvPr id="39" name="TextBox 38"/>
          <p:cNvSpPr txBox="1"/>
          <p:nvPr/>
        </p:nvSpPr>
        <p:spPr>
          <a:xfrm>
            <a:off x="1000017" y="660696"/>
            <a:ext cx="7143966" cy="830997"/>
          </a:xfrm>
          <a:prstGeom prst="rect">
            <a:avLst/>
          </a:prstGeom>
          <a:noFill/>
        </p:spPr>
        <p:txBody>
          <a:bodyPr wrap="square" rtlCol="0">
            <a:spAutoFit/>
          </a:bodyPr>
          <a:lstStyle/>
          <a:p>
            <a:pPr algn="ctr"/>
            <a:r>
              <a:rPr lang="en-US" sz="2400" b="1"/>
              <a:t>Now, bend down and look across your desk as though you were an ant.  What do you notice?</a:t>
            </a:r>
          </a:p>
        </p:txBody>
      </p:sp>
      <p:pic>
        <p:nvPicPr>
          <p:cNvPr id="16" name="Picture 8" descr="http://photos.gograph.com/thumbs/CSP/CSP990/k1115061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7123" y="1815292"/>
            <a:ext cx="1493486" cy="19681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woodworkscraftsupplies.co.uk/images/1inch%20full%20round%20wooden%20b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970" y="2099235"/>
            <a:ext cx="1397860" cy="13978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s://s-media-cache-ak0.pinimg.com/236x/e9/61/72/e96172e1eda623078599e34acc435f7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7870" y="1899542"/>
            <a:ext cx="1797248" cy="17972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ecx.images-amazon.com/images/I/51WbWS40i4L._SL1000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3065" y="1919695"/>
            <a:ext cx="1799520" cy="17995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8"/>
          <a:stretch>
            <a:fillRect/>
          </a:stretch>
        </p:blipFill>
        <p:spPr>
          <a:xfrm>
            <a:off x="827936" y="3977070"/>
            <a:ext cx="1295400" cy="1201379"/>
          </a:xfrm>
          <a:prstGeom prst="rect">
            <a:avLst/>
          </a:prstGeom>
        </p:spPr>
      </p:pic>
      <p:pic>
        <p:nvPicPr>
          <p:cNvPr id="22" name="Picture 21"/>
          <p:cNvPicPr>
            <a:picLocks noChangeAspect="1"/>
          </p:cNvPicPr>
          <p:nvPr/>
        </p:nvPicPr>
        <p:blipFill>
          <a:blip r:embed="rId9"/>
          <a:stretch>
            <a:fillRect/>
          </a:stretch>
        </p:blipFill>
        <p:spPr>
          <a:xfrm>
            <a:off x="5445298" y="3741977"/>
            <a:ext cx="1107614" cy="1699058"/>
          </a:xfrm>
          <a:prstGeom prst="rect">
            <a:avLst/>
          </a:prstGeom>
        </p:spPr>
      </p:pic>
      <p:pic>
        <p:nvPicPr>
          <p:cNvPr id="23" name="Picture 22"/>
          <p:cNvPicPr>
            <a:picLocks noChangeAspect="1"/>
          </p:cNvPicPr>
          <p:nvPr/>
        </p:nvPicPr>
        <p:blipFill>
          <a:blip r:embed="rId10"/>
          <a:stretch>
            <a:fillRect/>
          </a:stretch>
        </p:blipFill>
        <p:spPr>
          <a:xfrm>
            <a:off x="3790451" y="4073549"/>
            <a:ext cx="1171575" cy="1104900"/>
          </a:xfrm>
          <a:prstGeom prst="rect">
            <a:avLst/>
          </a:prstGeom>
        </p:spPr>
      </p:pic>
      <p:pic>
        <p:nvPicPr>
          <p:cNvPr id="24" name="Picture 23"/>
          <p:cNvPicPr>
            <a:picLocks noChangeAspect="1"/>
          </p:cNvPicPr>
          <p:nvPr/>
        </p:nvPicPr>
        <p:blipFill>
          <a:blip r:embed="rId11"/>
          <a:stretch>
            <a:fillRect/>
          </a:stretch>
        </p:blipFill>
        <p:spPr>
          <a:xfrm>
            <a:off x="2284234" y="4115256"/>
            <a:ext cx="1066800" cy="952500"/>
          </a:xfrm>
          <a:prstGeom prst="rect">
            <a:avLst/>
          </a:prstGeom>
        </p:spPr>
      </p:pic>
      <p:pic>
        <p:nvPicPr>
          <p:cNvPr id="25" name="Picture 24"/>
          <p:cNvPicPr>
            <a:picLocks noChangeAspect="1"/>
          </p:cNvPicPr>
          <p:nvPr/>
        </p:nvPicPr>
        <p:blipFill>
          <a:blip r:embed="rId12"/>
          <a:stretch>
            <a:fillRect/>
          </a:stretch>
        </p:blipFill>
        <p:spPr>
          <a:xfrm>
            <a:off x="7036184" y="4168799"/>
            <a:ext cx="1114425" cy="1009650"/>
          </a:xfrm>
          <a:prstGeom prst="rect">
            <a:avLst/>
          </a:prstGeom>
        </p:spPr>
      </p:pic>
      <p:sp>
        <p:nvSpPr>
          <p:cNvPr id="26" name="Rectangle 2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421524695"/>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9</a:t>
            </a:r>
          </a:p>
        </p:txBody>
      </p:sp>
      <p:sp>
        <p:nvSpPr>
          <p:cNvPr id="39" name="TextBox 38"/>
          <p:cNvSpPr txBox="1"/>
          <p:nvPr/>
        </p:nvSpPr>
        <p:spPr>
          <a:xfrm>
            <a:off x="621859" y="650983"/>
            <a:ext cx="7900282" cy="1569660"/>
          </a:xfrm>
          <a:prstGeom prst="rect">
            <a:avLst/>
          </a:prstGeom>
          <a:noFill/>
        </p:spPr>
        <p:txBody>
          <a:bodyPr wrap="square" rtlCol="0">
            <a:spAutoFit/>
          </a:bodyPr>
          <a:lstStyle/>
          <a:p>
            <a:pPr algn="ctr"/>
            <a:r>
              <a:rPr lang="en-US" sz="2400" b="1"/>
              <a:t>Do you think we could sort all of the things on your desk?  Look at all of your objects and think about what things they might have in common.  Does anyone have a sorting rule for us to try?  Let’s try some of your ideas!</a:t>
            </a:r>
          </a:p>
        </p:txBody>
      </p:sp>
      <p:pic>
        <p:nvPicPr>
          <p:cNvPr id="16" name="Picture 8" descr="http://photos.gograph.com/thumbs/CSP/CSP990/k111506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362200"/>
            <a:ext cx="1493486" cy="19681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woodworkscraftsupplies.co.uk/images/1inch%20full%20round%20wooden%20b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247" y="2646143"/>
            <a:ext cx="1397860" cy="13978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s://s-media-cache-ak0.pinimg.com/236x/e9/61/72/e96172e1eda623078599e34acc435f7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0147" y="2446450"/>
            <a:ext cx="1797248" cy="17972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ecx.images-amazon.com/images/I/51WbWS40i4L._SL1000_.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5342" y="2466603"/>
            <a:ext cx="1799520" cy="17995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7"/>
          <a:stretch>
            <a:fillRect/>
          </a:stretch>
        </p:blipFill>
        <p:spPr>
          <a:xfrm>
            <a:off x="800213" y="4523978"/>
            <a:ext cx="1295400" cy="1201379"/>
          </a:xfrm>
          <a:prstGeom prst="rect">
            <a:avLst/>
          </a:prstGeom>
        </p:spPr>
      </p:pic>
      <p:pic>
        <p:nvPicPr>
          <p:cNvPr id="22" name="Picture 21"/>
          <p:cNvPicPr>
            <a:picLocks noChangeAspect="1"/>
          </p:cNvPicPr>
          <p:nvPr/>
        </p:nvPicPr>
        <p:blipFill>
          <a:blip r:embed="rId8"/>
          <a:stretch>
            <a:fillRect/>
          </a:stretch>
        </p:blipFill>
        <p:spPr>
          <a:xfrm>
            <a:off x="5417575" y="4288885"/>
            <a:ext cx="1107614" cy="1699058"/>
          </a:xfrm>
          <a:prstGeom prst="rect">
            <a:avLst/>
          </a:prstGeom>
        </p:spPr>
      </p:pic>
      <p:pic>
        <p:nvPicPr>
          <p:cNvPr id="23" name="Picture 22"/>
          <p:cNvPicPr>
            <a:picLocks noChangeAspect="1"/>
          </p:cNvPicPr>
          <p:nvPr/>
        </p:nvPicPr>
        <p:blipFill>
          <a:blip r:embed="rId9"/>
          <a:stretch>
            <a:fillRect/>
          </a:stretch>
        </p:blipFill>
        <p:spPr>
          <a:xfrm>
            <a:off x="3762728" y="4620457"/>
            <a:ext cx="1171575" cy="1104900"/>
          </a:xfrm>
          <a:prstGeom prst="rect">
            <a:avLst/>
          </a:prstGeom>
        </p:spPr>
      </p:pic>
      <p:pic>
        <p:nvPicPr>
          <p:cNvPr id="24" name="Picture 23"/>
          <p:cNvPicPr>
            <a:picLocks noChangeAspect="1"/>
          </p:cNvPicPr>
          <p:nvPr/>
        </p:nvPicPr>
        <p:blipFill>
          <a:blip r:embed="rId10"/>
          <a:stretch>
            <a:fillRect/>
          </a:stretch>
        </p:blipFill>
        <p:spPr>
          <a:xfrm>
            <a:off x="2256511" y="4662164"/>
            <a:ext cx="1066800" cy="952500"/>
          </a:xfrm>
          <a:prstGeom prst="rect">
            <a:avLst/>
          </a:prstGeom>
        </p:spPr>
      </p:pic>
      <p:pic>
        <p:nvPicPr>
          <p:cNvPr id="25" name="Picture 24"/>
          <p:cNvPicPr>
            <a:picLocks noChangeAspect="1"/>
          </p:cNvPicPr>
          <p:nvPr/>
        </p:nvPicPr>
        <p:blipFill>
          <a:blip r:embed="rId11"/>
          <a:stretch>
            <a:fillRect/>
          </a:stretch>
        </p:blipFill>
        <p:spPr>
          <a:xfrm>
            <a:off x="7008461" y="4715707"/>
            <a:ext cx="1114425" cy="1009650"/>
          </a:xfrm>
          <a:prstGeom prst="rect">
            <a:avLst/>
          </a:prstGeom>
        </p:spPr>
      </p:pic>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111684733"/>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cdn.grid.fotosearch.com/CSP/CSP993/k150195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0634" y="1188873"/>
            <a:ext cx="1592030" cy="114908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9</a:t>
            </a:r>
          </a:p>
        </p:txBody>
      </p:sp>
      <p:sp>
        <p:nvSpPr>
          <p:cNvPr id="39" name="TextBox 38"/>
          <p:cNvSpPr txBox="1"/>
          <p:nvPr/>
        </p:nvSpPr>
        <p:spPr>
          <a:xfrm>
            <a:off x="755870" y="675402"/>
            <a:ext cx="7543800" cy="707886"/>
          </a:xfrm>
          <a:prstGeom prst="rect">
            <a:avLst/>
          </a:prstGeom>
          <a:noFill/>
        </p:spPr>
        <p:txBody>
          <a:bodyPr wrap="square" rtlCol="0">
            <a:spAutoFit/>
          </a:bodyPr>
          <a:lstStyle/>
          <a:p>
            <a:pPr algn="ctr"/>
            <a:r>
              <a:rPr lang="en-US" sz="2000" b="1"/>
              <a:t>Listen to my directions.  I will say the name of a shape or solid.  When I do, echo me, find the object, and put it back in its bag.</a:t>
            </a:r>
          </a:p>
        </p:txBody>
      </p:sp>
      <p:pic>
        <p:nvPicPr>
          <p:cNvPr id="16" name="Picture 8" descr="http://photos.gograph.com/thumbs/CSP/CSP990/k1115061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1339" y="2828093"/>
            <a:ext cx="1493486" cy="19681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woodworkscraftsupplies.co.uk/images/1inch%20full%20round%20wooden%20b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186" y="3112036"/>
            <a:ext cx="1397860" cy="13978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s://s-media-cache-ak0.pinimg.com/236x/e9/61/72/e96172e1eda623078599e34acc435f7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2086" y="2912343"/>
            <a:ext cx="1797248" cy="17972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ecx.images-amazon.com/images/I/51WbWS40i4L._SL1000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7281" y="2932496"/>
            <a:ext cx="1799520" cy="17995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8"/>
          <a:stretch>
            <a:fillRect/>
          </a:stretch>
        </p:blipFill>
        <p:spPr>
          <a:xfrm>
            <a:off x="802152" y="4989871"/>
            <a:ext cx="1295400" cy="1201379"/>
          </a:xfrm>
          <a:prstGeom prst="rect">
            <a:avLst/>
          </a:prstGeom>
        </p:spPr>
      </p:pic>
      <p:pic>
        <p:nvPicPr>
          <p:cNvPr id="22" name="Picture 21"/>
          <p:cNvPicPr>
            <a:picLocks noChangeAspect="1"/>
          </p:cNvPicPr>
          <p:nvPr/>
        </p:nvPicPr>
        <p:blipFill>
          <a:blip r:embed="rId9"/>
          <a:stretch>
            <a:fillRect/>
          </a:stretch>
        </p:blipFill>
        <p:spPr>
          <a:xfrm>
            <a:off x="5419514" y="4754778"/>
            <a:ext cx="1107614" cy="1699058"/>
          </a:xfrm>
          <a:prstGeom prst="rect">
            <a:avLst/>
          </a:prstGeom>
        </p:spPr>
      </p:pic>
      <p:pic>
        <p:nvPicPr>
          <p:cNvPr id="23" name="Picture 22"/>
          <p:cNvPicPr>
            <a:picLocks noChangeAspect="1"/>
          </p:cNvPicPr>
          <p:nvPr/>
        </p:nvPicPr>
        <p:blipFill>
          <a:blip r:embed="rId10"/>
          <a:stretch>
            <a:fillRect/>
          </a:stretch>
        </p:blipFill>
        <p:spPr>
          <a:xfrm>
            <a:off x="3764667" y="5086350"/>
            <a:ext cx="1171575" cy="1104900"/>
          </a:xfrm>
          <a:prstGeom prst="rect">
            <a:avLst/>
          </a:prstGeom>
        </p:spPr>
      </p:pic>
      <p:pic>
        <p:nvPicPr>
          <p:cNvPr id="24" name="Picture 23"/>
          <p:cNvPicPr>
            <a:picLocks noChangeAspect="1"/>
          </p:cNvPicPr>
          <p:nvPr/>
        </p:nvPicPr>
        <p:blipFill>
          <a:blip r:embed="rId11"/>
          <a:stretch>
            <a:fillRect/>
          </a:stretch>
        </p:blipFill>
        <p:spPr>
          <a:xfrm>
            <a:off x="2258450" y="5128057"/>
            <a:ext cx="1066800" cy="952500"/>
          </a:xfrm>
          <a:prstGeom prst="rect">
            <a:avLst/>
          </a:prstGeom>
        </p:spPr>
      </p:pic>
      <p:pic>
        <p:nvPicPr>
          <p:cNvPr id="25" name="Picture 24"/>
          <p:cNvPicPr>
            <a:picLocks noChangeAspect="1"/>
          </p:cNvPicPr>
          <p:nvPr/>
        </p:nvPicPr>
        <p:blipFill>
          <a:blip r:embed="rId12"/>
          <a:stretch>
            <a:fillRect/>
          </a:stretch>
        </p:blipFill>
        <p:spPr>
          <a:xfrm>
            <a:off x="7010400" y="5181600"/>
            <a:ext cx="1114425" cy="1009650"/>
          </a:xfrm>
          <a:prstGeom prst="rect">
            <a:avLst/>
          </a:prstGeom>
        </p:spPr>
      </p:pic>
      <p:sp>
        <p:nvSpPr>
          <p:cNvPr id="2" name="TextBox 1"/>
          <p:cNvSpPr txBox="1"/>
          <p:nvPr/>
        </p:nvSpPr>
        <p:spPr>
          <a:xfrm>
            <a:off x="3666797" y="1533224"/>
            <a:ext cx="1721946" cy="1015663"/>
          </a:xfrm>
          <a:prstGeom prst="rect">
            <a:avLst/>
          </a:prstGeom>
          <a:noFill/>
        </p:spPr>
        <p:txBody>
          <a:bodyPr wrap="none" rtlCol="0">
            <a:spAutoFit/>
          </a:bodyPr>
          <a:lstStyle/>
          <a:p>
            <a:pPr algn="ctr"/>
            <a:r>
              <a:rPr lang="en-US" sz="6000" b="1">
                <a:solidFill>
                  <a:srgbClr val="FF0000"/>
                </a:solidFill>
              </a:rPr>
              <a:t>cube</a:t>
            </a:r>
          </a:p>
        </p:txBody>
      </p:sp>
      <p:sp>
        <p:nvSpPr>
          <p:cNvPr id="26" name="TextBox 25"/>
          <p:cNvSpPr txBox="1"/>
          <p:nvPr/>
        </p:nvSpPr>
        <p:spPr>
          <a:xfrm>
            <a:off x="2950318" y="1519922"/>
            <a:ext cx="3154903" cy="1015663"/>
          </a:xfrm>
          <a:prstGeom prst="rect">
            <a:avLst/>
          </a:prstGeom>
          <a:noFill/>
        </p:spPr>
        <p:txBody>
          <a:bodyPr wrap="none" rtlCol="0">
            <a:spAutoFit/>
          </a:bodyPr>
          <a:lstStyle/>
          <a:p>
            <a:pPr algn="ctr"/>
            <a:r>
              <a:rPr lang="en-US" sz="6000" b="1">
                <a:solidFill>
                  <a:srgbClr val="FF0000"/>
                </a:solidFill>
              </a:rPr>
              <a:t>rectangle</a:t>
            </a:r>
          </a:p>
        </p:txBody>
      </p:sp>
      <p:sp>
        <p:nvSpPr>
          <p:cNvPr id="27" name="TextBox 26"/>
          <p:cNvSpPr txBox="1"/>
          <p:nvPr/>
        </p:nvSpPr>
        <p:spPr>
          <a:xfrm>
            <a:off x="3246958" y="1509139"/>
            <a:ext cx="2650084" cy="1015663"/>
          </a:xfrm>
          <a:prstGeom prst="rect">
            <a:avLst/>
          </a:prstGeom>
          <a:noFill/>
        </p:spPr>
        <p:txBody>
          <a:bodyPr wrap="none" rtlCol="0">
            <a:spAutoFit/>
          </a:bodyPr>
          <a:lstStyle/>
          <a:p>
            <a:pPr algn="ctr"/>
            <a:r>
              <a:rPr lang="en-US" sz="6000" b="1">
                <a:solidFill>
                  <a:srgbClr val="FF0000"/>
                </a:solidFill>
              </a:rPr>
              <a:t>triangle</a:t>
            </a:r>
          </a:p>
        </p:txBody>
      </p:sp>
      <p:sp>
        <p:nvSpPr>
          <p:cNvPr id="28" name="TextBox 27"/>
          <p:cNvSpPr txBox="1"/>
          <p:nvPr/>
        </p:nvSpPr>
        <p:spPr>
          <a:xfrm>
            <a:off x="3202875" y="1509138"/>
            <a:ext cx="2738250" cy="1015663"/>
          </a:xfrm>
          <a:prstGeom prst="rect">
            <a:avLst/>
          </a:prstGeom>
          <a:noFill/>
        </p:spPr>
        <p:txBody>
          <a:bodyPr wrap="none" rtlCol="0">
            <a:spAutoFit/>
          </a:bodyPr>
          <a:lstStyle/>
          <a:p>
            <a:pPr algn="ctr"/>
            <a:r>
              <a:rPr lang="en-US" sz="6000" b="1">
                <a:solidFill>
                  <a:srgbClr val="FF0000"/>
                </a:solidFill>
              </a:rPr>
              <a:t>cylinder</a:t>
            </a:r>
          </a:p>
        </p:txBody>
      </p:sp>
      <p:sp>
        <p:nvSpPr>
          <p:cNvPr id="29" name="TextBox 28"/>
          <p:cNvSpPr txBox="1"/>
          <p:nvPr/>
        </p:nvSpPr>
        <p:spPr>
          <a:xfrm>
            <a:off x="3393891" y="1509137"/>
            <a:ext cx="2351286" cy="1015663"/>
          </a:xfrm>
          <a:prstGeom prst="rect">
            <a:avLst/>
          </a:prstGeom>
          <a:noFill/>
        </p:spPr>
        <p:txBody>
          <a:bodyPr wrap="none" rtlCol="0">
            <a:spAutoFit/>
          </a:bodyPr>
          <a:lstStyle/>
          <a:p>
            <a:pPr algn="ctr"/>
            <a:r>
              <a:rPr lang="en-US" sz="6000" b="1">
                <a:solidFill>
                  <a:srgbClr val="FF0000"/>
                </a:solidFill>
              </a:rPr>
              <a:t>square</a:t>
            </a:r>
          </a:p>
        </p:txBody>
      </p:sp>
      <p:sp>
        <p:nvSpPr>
          <p:cNvPr id="30" name="TextBox 29"/>
          <p:cNvSpPr txBox="1"/>
          <p:nvPr/>
        </p:nvSpPr>
        <p:spPr>
          <a:xfrm>
            <a:off x="3348119" y="1495835"/>
            <a:ext cx="2359300" cy="1015663"/>
          </a:xfrm>
          <a:prstGeom prst="rect">
            <a:avLst/>
          </a:prstGeom>
          <a:noFill/>
        </p:spPr>
        <p:txBody>
          <a:bodyPr wrap="none" rtlCol="0">
            <a:spAutoFit/>
          </a:bodyPr>
          <a:lstStyle/>
          <a:p>
            <a:pPr algn="ctr"/>
            <a:r>
              <a:rPr lang="en-US" sz="6000" b="1">
                <a:solidFill>
                  <a:srgbClr val="FF0000"/>
                </a:solidFill>
              </a:rPr>
              <a:t>sphere</a:t>
            </a:r>
          </a:p>
        </p:txBody>
      </p:sp>
      <p:sp>
        <p:nvSpPr>
          <p:cNvPr id="31" name="TextBox 30"/>
          <p:cNvSpPr txBox="1"/>
          <p:nvPr/>
        </p:nvSpPr>
        <p:spPr>
          <a:xfrm>
            <a:off x="3128851" y="1509087"/>
            <a:ext cx="2881366" cy="1015663"/>
          </a:xfrm>
          <a:prstGeom prst="rect">
            <a:avLst/>
          </a:prstGeom>
          <a:noFill/>
        </p:spPr>
        <p:txBody>
          <a:bodyPr wrap="none" rtlCol="0">
            <a:spAutoFit/>
          </a:bodyPr>
          <a:lstStyle/>
          <a:p>
            <a:pPr algn="ctr"/>
            <a:r>
              <a:rPr lang="en-US" sz="6000" b="1">
                <a:solidFill>
                  <a:srgbClr val="FF0000"/>
                </a:solidFill>
              </a:rPr>
              <a:t>hexagon</a:t>
            </a:r>
          </a:p>
        </p:txBody>
      </p:sp>
      <p:sp>
        <p:nvSpPr>
          <p:cNvPr id="32" name="TextBox 31"/>
          <p:cNvSpPr txBox="1"/>
          <p:nvPr/>
        </p:nvSpPr>
        <p:spPr>
          <a:xfrm>
            <a:off x="3716351" y="1498927"/>
            <a:ext cx="1718164" cy="1015663"/>
          </a:xfrm>
          <a:prstGeom prst="rect">
            <a:avLst/>
          </a:prstGeom>
          <a:noFill/>
        </p:spPr>
        <p:txBody>
          <a:bodyPr wrap="none" rtlCol="0">
            <a:spAutoFit/>
          </a:bodyPr>
          <a:lstStyle/>
          <a:p>
            <a:pPr algn="ctr"/>
            <a:r>
              <a:rPr lang="en-US" sz="6000" b="1">
                <a:solidFill>
                  <a:srgbClr val="FF0000"/>
                </a:solidFill>
              </a:rPr>
              <a:t>cone</a:t>
            </a:r>
          </a:p>
        </p:txBody>
      </p:sp>
      <p:sp>
        <p:nvSpPr>
          <p:cNvPr id="33" name="TextBox 32"/>
          <p:cNvSpPr txBox="1"/>
          <p:nvPr/>
        </p:nvSpPr>
        <p:spPr>
          <a:xfrm>
            <a:off x="3640273" y="1509086"/>
            <a:ext cx="1858522" cy="1015663"/>
          </a:xfrm>
          <a:prstGeom prst="rect">
            <a:avLst/>
          </a:prstGeom>
          <a:noFill/>
        </p:spPr>
        <p:txBody>
          <a:bodyPr wrap="none" rtlCol="0">
            <a:spAutoFit/>
          </a:bodyPr>
          <a:lstStyle/>
          <a:p>
            <a:pPr algn="ctr"/>
            <a:r>
              <a:rPr lang="en-US" sz="6000" b="1">
                <a:solidFill>
                  <a:srgbClr val="FF0000"/>
                </a:solidFill>
              </a:rPr>
              <a:t>circle</a:t>
            </a:r>
          </a:p>
        </p:txBody>
      </p:sp>
      <p:sp>
        <p:nvSpPr>
          <p:cNvPr id="34" name="Rectangle 3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0835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1" nodeType="clickEffect">
                                  <p:stCondLst>
                                    <p:cond delay="0"/>
                                  </p:stCondLst>
                                  <p:childTnLst>
                                    <p:anim calcmode="lin" valueType="num">
                                      <p:cBhvr additive="base">
                                        <p:cTn id="12" dur="500"/>
                                        <p:tgtEl>
                                          <p:spTgt spid="2"/>
                                        </p:tgtEl>
                                        <p:attrNameLst>
                                          <p:attrName>ppt_x</p:attrName>
                                        </p:attrNameLst>
                                      </p:cBhvr>
                                      <p:tavLst>
                                        <p:tav tm="0">
                                          <p:val>
                                            <p:strVal val="ppt_x"/>
                                          </p:val>
                                        </p:tav>
                                        <p:tav tm="100000">
                                          <p:val>
                                            <p:strVal val="1+ppt_w/2"/>
                                          </p:val>
                                        </p:tav>
                                      </p:tavLst>
                                    </p:anim>
                                    <p:anim calcmode="lin" valueType="num">
                                      <p:cBhvr additive="base">
                                        <p:cTn id="13" dur="500"/>
                                        <p:tgtEl>
                                          <p:spTgt spid="2"/>
                                        </p:tgtEl>
                                        <p:attrNameLst>
                                          <p:attrName>ppt_y</p:attrName>
                                        </p:attrNameLst>
                                      </p:cBhvr>
                                      <p:tavLst>
                                        <p:tav tm="0">
                                          <p:val>
                                            <p:strVal val="ppt_y"/>
                                          </p:val>
                                        </p:tav>
                                        <p:tav tm="100000">
                                          <p:val>
                                            <p:strVal val="ppt_y"/>
                                          </p:val>
                                        </p:tav>
                                      </p:tavLst>
                                    </p:anim>
                                    <p:set>
                                      <p:cBhvr>
                                        <p:cTn id="14" dur="1" fill="hold">
                                          <p:stCondLst>
                                            <p:cond delay="499"/>
                                          </p:stCondLst>
                                        </p:cTn>
                                        <p:tgtEl>
                                          <p:spTgt spid="2"/>
                                        </p:tgtEl>
                                        <p:attrNameLst>
                                          <p:attrName>style.visibility</p:attrName>
                                        </p:attrNameLst>
                                      </p:cBhvr>
                                      <p:to>
                                        <p:strVal val="hidden"/>
                                      </p:to>
                                    </p:set>
                                  </p:childTnLst>
                                </p:cTn>
                              </p:par>
                              <p:par>
                                <p:cTn id="15" presetID="2" presetClass="exit" presetSubtype="2" fill="hold" nodeType="withEffect">
                                  <p:stCondLst>
                                    <p:cond delay="0"/>
                                  </p:stCondLst>
                                  <p:childTnLst>
                                    <p:anim calcmode="lin" valueType="num">
                                      <p:cBhvr additive="base">
                                        <p:cTn id="16" dur="500"/>
                                        <p:tgtEl>
                                          <p:spTgt spid="20"/>
                                        </p:tgtEl>
                                        <p:attrNameLst>
                                          <p:attrName>ppt_x</p:attrName>
                                        </p:attrNameLst>
                                      </p:cBhvr>
                                      <p:tavLst>
                                        <p:tav tm="0">
                                          <p:val>
                                            <p:strVal val="ppt_x"/>
                                          </p:val>
                                        </p:tav>
                                        <p:tav tm="100000">
                                          <p:val>
                                            <p:strVal val="1+ppt_w/2"/>
                                          </p:val>
                                        </p:tav>
                                      </p:tavLst>
                                    </p:anim>
                                    <p:anim calcmode="lin" valueType="num">
                                      <p:cBhvr additive="base">
                                        <p:cTn id="17" dur="500"/>
                                        <p:tgtEl>
                                          <p:spTgt spid="20"/>
                                        </p:tgtEl>
                                        <p:attrNameLst>
                                          <p:attrName>ppt_y</p:attrName>
                                        </p:attrNameLst>
                                      </p:cBhvr>
                                      <p:tavLst>
                                        <p:tav tm="0">
                                          <p:val>
                                            <p:strVal val="ppt_y"/>
                                          </p:val>
                                        </p:tav>
                                        <p:tav tm="100000">
                                          <p:val>
                                            <p:strVal val="ppt_y"/>
                                          </p:val>
                                        </p:tav>
                                      </p:tavLst>
                                    </p:anim>
                                    <p:set>
                                      <p:cBhvr>
                                        <p:cTn id="18" dur="1" fill="hold">
                                          <p:stCondLst>
                                            <p:cond delay="499"/>
                                          </p:stCondLst>
                                        </p:cTn>
                                        <p:tgtEl>
                                          <p:spTgt spid="20"/>
                                        </p:tgtEl>
                                        <p:attrNameLst>
                                          <p:attrName>style.visibility</p:attrName>
                                        </p:attrNameLst>
                                      </p:cBhvr>
                                      <p:to>
                                        <p:strVal val="hidden"/>
                                      </p:to>
                                    </p:set>
                                  </p:childTnLst>
                                </p:cTn>
                              </p:par>
                            </p:childTnLst>
                          </p:cTn>
                        </p:par>
                        <p:par>
                          <p:cTn id="19" fill="hold">
                            <p:stCondLst>
                              <p:cond delay="500"/>
                            </p:stCondLst>
                            <p:childTnLst>
                              <p:par>
                                <p:cTn id="20" presetID="2" presetClass="entr" presetSubtype="8"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0-#ppt_w/2"/>
                                          </p:val>
                                        </p:tav>
                                        <p:tav tm="100000">
                                          <p:val>
                                            <p:strVal val="#ppt_x"/>
                                          </p:val>
                                        </p:tav>
                                      </p:tavLst>
                                    </p:anim>
                                    <p:anim calcmode="lin" valueType="num">
                                      <p:cBhvr additive="base">
                                        <p:cTn id="2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2" fill="hold" grpId="1" nodeType="clickEffect">
                                  <p:stCondLst>
                                    <p:cond delay="0"/>
                                  </p:stCondLst>
                                  <p:childTnLst>
                                    <p:anim calcmode="lin" valueType="num">
                                      <p:cBhvr additive="base">
                                        <p:cTn id="27" dur="500"/>
                                        <p:tgtEl>
                                          <p:spTgt spid="26"/>
                                        </p:tgtEl>
                                        <p:attrNameLst>
                                          <p:attrName>ppt_x</p:attrName>
                                        </p:attrNameLst>
                                      </p:cBhvr>
                                      <p:tavLst>
                                        <p:tav tm="0">
                                          <p:val>
                                            <p:strVal val="ppt_x"/>
                                          </p:val>
                                        </p:tav>
                                        <p:tav tm="100000">
                                          <p:val>
                                            <p:strVal val="1+ppt_w/2"/>
                                          </p:val>
                                        </p:tav>
                                      </p:tavLst>
                                    </p:anim>
                                    <p:anim calcmode="lin" valueType="num">
                                      <p:cBhvr additive="base">
                                        <p:cTn id="28" dur="500"/>
                                        <p:tgtEl>
                                          <p:spTgt spid="26"/>
                                        </p:tgtEl>
                                        <p:attrNameLst>
                                          <p:attrName>ppt_y</p:attrName>
                                        </p:attrNameLst>
                                      </p:cBhvr>
                                      <p:tavLst>
                                        <p:tav tm="0">
                                          <p:val>
                                            <p:strVal val="ppt_y"/>
                                          </p:val>
                                        </p:tav>
                                        <p:tav tm="100000">
                                          <p:val>
                                            <p:strVal val="ppt_y"/>
                                          </p:val>
                                        </p:tav>
                                      </p:tavLst>
                                    </p:anim>
                                    <p:set>
                                      <p:cBhvr>
                                        <p:cTn id="29" dur="1" fill="hold">
                                          <p:stCondLst>
                                            <p:cond delay="499"/>
                                          </p:stCondLst>
                                        </p:cTn>
                                        <p:tgtEl>
                                          <p:spTgt spid="26"/>
                                        </p:tgtEl>
                                        <p:attrNameLst>
                                          <p:attrName>style.visibility</p:attrName>
                                        </p:attrNameLst>
                                      </p:cBhvr>
                                      <p:to>
                                        <p:strVal val="hidden"/>
                                      </p:to>
                                    </p:set>
                                  </p:childTnLst>
                                </p:cTn>
                              </p:par>
                              <p:par>
                                <p:cTn id="30" presetID="2" presetClass="exit" presetSubtype="2" fill="hold" nodeType="withEffect">
                                  <p:stCondLst>
                                    <p:cond delay="0"/>
                                  </p:stCondLst>
                                  <p:childTnLst>
                                    <p:anim calcmode="lin" valueType="num">
                                      <p:cBhvr additive="base">
                                        <p:cTn id="31" dur="500"/>
                                        <p:tgtEl>
                                          <p:spTgt spid="22"/>
                                        </p:tgtEl>
                                        <p:attrNameLst>
                                          <p:attrName>ppt_x</p:attrName>
                                        </p:attrNameLst>
                                      </p:cBhvr>
                                      <p:tavLst>
                                        <p:tav tm="0">
                                          <p:val>
                                            <p:strVal val="ppt_x"/>
                                          </p:val>
                                        </p:tav>
                                        <p:tav tm="100000">
                                          <p:val>
                                            <p:strVal val="1+ppt_w/2"/>
                                          </p:val>
                                        </p:tav>
                                      </p:tavLst>
                                    </p:anim>
                                    <p:anim calcmode="lin" valueType="num">
                                      <p:cBhvr additive="base">
                                        <p:cTn id="32" dur="500"/>
                                        <p:tgtEl>
                                          <p:spTgt spid="22"/>
                                        </p:tgtEl>
                                        <p:attrNameLst>
                                          <p:attrName>ppt_y</p:attrName>
                                        </p:attrNameLst>
                                      </p:cBhvr>
                                      <p:tavLst>
                                        <p:tav tm="0">
                                          <p:val>
                                            <p:strVal val="ppt_y"/>
                                          </p:val>
                                        </p:tav>
                                        <p:tav tm="100000">
                                          <p:val>
                                            <p:strVal val="ppt_y"/>
                                          </p:val>
                                        </p:tav>
                                      </p:tavLst>
                                    </p:anim>
                                    <p:set>
                                      <p:cBhvr>
                                        <p:cTn id="33" dur="1" fill="hold">
                                          <p:stCondLst>
                                            <p:cond delay="499"/>
                                          </p:stCondLst>
                                        </p:cTn>
                                        <p:tgtEl>
                                          <p:spTgt spid="22"/>
                                        </p:tgtEl>
                                        <p:attrNameLst>
                                          <p:attrName>style.visibility</p:attrName>
                                        </p:attrNameLst>
                                      </p:cBhvr>
                                      <p:to>
                                        <p:strVal val="hidden"/>
                                      </p:to>
                                    </p:set>
                                  </p:childTnLst>
                                </p:cTn>
                              </p:par>
                            </p:childTnLst>
                          </p:cTn>
                        </p:par>
                        <p:par>
                          <p:cTn id="34" fill="hold">
                            <p:stCondLst>
                              <p:cond delay="500"/>
                            </p:stCondLst>
                            <p:childTnLst>
                              <p:par>
                                <p:cTn id="35" presetID="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0-#ppt_w/2"/>
                                          </p:val>
                                        </p:tav>
                                        <p:tav tm="100000">
                                          <p:val>
                                            <p:strVal val="#ppt_x"/>
                                          </p:val>
                                        </p:tav>
                                      </p:tavLst>
                                    </p:anim>
                                    <p:anim calcmode="lin" valueType="num">
                                      <p:cBhvr additive="base">
                                        <p:cTn id="3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2" fill="hold" grpId="1" nodeType="clickEffect">
                                  <p:stCondLst>
                                    <p:cond delay="0"/>
                                  </p:stCondLst>
                                  <p:childTnLst>
                                    <p:anim calcmode="lin" valueType="num">
                                      <p:cBhvr additive="base">
                                        <p:cTn id="42" dur="500"/>
                                        <p:tgtEl>
                                          <p:spTgt spid="27"/>
                                        </p:tgtEl>
                                        <p:attrNameLst>
                                          <p:attrName>ppt_x</p:attrName>
                                        </p:attrNameLst>
                                      </p:cBhvr>
                                      <p:tavLst>
                                        <p:tav tm="0">
                                          <p:val>
                                            <p:strVal val="ppt_x"/>
                                          </p:val>
                                        </p:tav>
                                        <p:tav tm="100000">
                                          <p:val>
                                            <p:strVal val="1+ppt_w/2"/>
                                          </p:val>
                                        </p:tav>
                                      </p:tavLst>
                                    </p:anim>
                                    <p:anim calcmode="lin" valueType="num">
                                      <p:cBhvr additive="base">
                                        <p:cTn id="43" dur="500"/>
                                        <p:tgtEl>
                                          <p:spTgt spid="27"/>
                                        </p:tgtEl>
                                        <p:attrNameLst>
                                          <p:attrName>ppt_y</p:attrName>
                                        </p:attrNameLst>
                                      </p:cBhvr>
                                      <p:tavLst>
                                        <p:tav tm="0">
                                          <p:val>
                                            <p:strVal val="ppt_y"/>
                                          </p:val>
                                        </p:tav>
                                        <p:tav tm="100000">
                                          <p:val>
                                            <p:strVal val="ppt_y"/>
                                          </p:val>
                                        </p:tav>
                                      </p:tavLst>
                                    </p:anim>
                                    <p:set>
                                      <p:cBhvr>
                                        <p:cTn id="44" dur="1" fill="hold">
                                          <p:stCondLst>
                                            <p:cond delay="499"/>
                                          </p:stCondLst>
                                        </p:cTn>
                                        <p:tgtEl>
                                          <p:spTgt spid="27"/>
                                        </p:tgtEl>
                                        <p:attrNameLst>
                                          <p:attrName>style.visibility</p:attrName>
                                        </p:attrNameLst>
                                      </p:cBhvr>
                                      <p:to>
                                        <p:strVal val="hidden"/>
                                      </p:to>
                                    </p:set>
                                  </p:childTnLst>
                                </p:cTn>
                              </p:par>
                              <p:par>
                                <p:cTn id="45" presetID="2" presetClass="exit" presetSubtype="2" fill="hold" nodeType="withEffect">
                                  <p:stCondLst>
                                    <p:cond delay="0"/>
                                  </p:stCondLst>
                                  <p:childTnLst>
                                    <p:anim calcmode="lin" valueType="num">
                                      <p:cBhvr additive="base">
                                        <p:cTn id="46" dur="500"/>
                                        <p:tgtEl>
                                          <p:spTgt spid="21"/>
                                        </p:tgtEl>
                                        <p:attrNameLst>
                                          <p:attrName>ppt_x</p:attrName>
                                        </p:attrNameLst>
                                      </p:cBhvr>
                                      <p:tavLst>
                                        <p:tav tm="0">
                                          <p:val>
                                            <p:strVal val="ppt_x"/>
                                          </p:val>
                                        </p:tav>
                                        <p:tav tm="100000">
                                          <p:val>
                                            <p:strVal val="1+ppt_w/2"/>
                                          </p:val>
                                        </p:tav>
                                      </p:tavLst>
                                    </p:anim>
                                    <p:anim calcmode="lin" valueType="num">
                                      <p:cBhvr additive="base">
                                        <p:cTn id="47" dur="500"/>
                                        <p:tgtEl>
                                          <p:spTgt spid="21"/>
                                        </p:tgtEl>
                                        <p:attrNameLst>
                                          <p:attrName>ppt_y</p:attrName>
                                        </p:attrNameLst>
                                      </p:cBhvr>
                                      <p:tavLst>
                                        <p:tav tm="0">
                                          <p:val>
                                            <p:strVal val="ppt_y"/>
                                          </p:val>
                                        </p:tav>
                                        <p:tav tm="100000">
                                          <p:val>
                                            <p:strVal val="ppt_y"/>
                                          </p:val>
                                        </p:tav>
                                      </p:tavLst>
                                    </p:anim>
                                    <p:set>
                                      <p:cBhvr>
                                        <p:cTn id="48" dur="1" fill="hold">
                                          <p:stCondLst>
                                            <p:cond delay="499"/>
                                          </p:stCondLst>
                                        </p:cTn>
                                        <p:tgtEl>
                                          <p:spTgt spid="21"/>
                                        </p:tgtEl>
                                        <p:attrNameLst>
                                          <p:attrName>style.visibility</p:attrName>
                                        </p:attrNameLst>
                                      </p:cBhvr>
                                      <p:to>
                                        <p:strVal val="hidden"/>
                                      </p:to>
                                    </p:set>
                                  </p:childTnLst>
                                </p:cTn>
                              </p:par>
                            </p:childTnLst>
                          </p:cTn>
                        </p:par>
                        <p:par>
                          <p:cTn id="49" fill="hold">
                            <p:stCondLst>
                              <p:cond delay="500"/>
                            </p:stCondLst>
                            <p:childTnLst>
                              <p:par>
                                <p:cTn id="50" presetID="2" presetClass="entr" presetSubtype="8" fill="hold" grpId="0" nodeType="after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0-#ppt_w/2"/>
                                          </p:val>
                                        </p:tav>
                                        <p:tav tm="100000">
                                          <p:val>
                                            <p:strVal val="#ppt_x"/>
                                          </p:val>
                                        </p:tav>
                                      </p:tavLst>
                                    </p:anim>
                                    <p:anim calcmode="lin" valueType="num">
                                      <p:cBhvr additive="base">
                                        <p:cTn id="53"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xit" presetSubtype="2" fill="hold" grpId="1" nodeType="clickEffect">
                                  <p:stCondLst>
                                    <p:cond delay="0"/>
                                  </p:stCondLst>
                                  <p:childTnLst>
                                    <p:anim calcmode="lin" valueType="num">
                                      <p:cBhvr additive="base">
                                        <p:cTn id="57" dur="500"/>
                                        <p:tgtEl>
                                          <p:spTgt spid="28"/>
                                        </p:tgtEl>
                                        <p:attrNameLst>
                                          <p:attrName>ppt_x</p:attrName>
                                        </p:attrNameLst>
                                      </p:cBhvr>
                                      <p:tavLst>
                                        <p:tav tm="0">
                                          <p:val>
                                            <p:strVal val="ppt_x"/>
                                          </p:val>
                                        </p:tav>
                                        <p:tav tm="100000">
                                          <p:val>
                                            <p:strVal val="1+ppt_w/2"/>
                                          </p:val>
                                        </p:tav>
                                      </p:tavLst>
                                    </p:anim>
                                    <p:anim calcmode="lin" valueType="num">
                                      <p:cBhvr additive="base">
                                        <p:cTn id="58" dur="500"/>
                                        <p:tgtEl>
                                          <p:spTgt spid="28"/>
                                        </p:tgtEl>
                                        <p:attrNameLst>
                                          <p:attrName>ppt_y</p:attrName>
                                        </p:attrNameLst>
                                      </p:cBhvr>
                                      <p:tavLst>
                                        <p:tav tm="0">
                                          <p:val>
                                            <p:strVal val="ppt_y"/>
                                          </p:val>
                                        </p:tav>
                                        <p:tav tm="100000">
                                          <p:val>
                                            <p:strVal val="ppt_y"/>
                                          </p:val>
                                        </p:tav>
                                      </p:tavLst>
                                    </p:anim>
                                    <p:set>
                                      <p:cBhvr>
                                        <p:cTn id="59" dur="1" fill="hold">
                                          <p:stCondLst>
                                            <p:cond delay="499"/>
                                          </p:stCondLst>
                                        </p:cTn>
                                        <p:tgtEl>
                                          <p:spTgt spid="28"/>
                                        </p:tgtEl>
                                        <p:attrNameLst>
                                          <p:attrName>style.visibility</p:attrName>
                                        </p:attrNameLst>
                                      </p:cBhvr>
                                      <p:to>
                                        <p:strVal val="hidden"/>
                                      </p:to>
                                    </p:set>
                                  </p:childTnLst>
                                </p:cTn>
                              </p:par>
                              <p:par>
                                <p:cTn id="60" presetID="2" presetClass="exit" presetSubtype="2" fill="hold" nodeType="withEffect">
                                  <p:stCondLst>
                                    <p:cond delay="0"/>
                                  </p:stCondLst>
                                  <p:childTnLst>
                                    <p:anim calcmode="lin" valueType="num">
                                      <p:cBhvr additive="base">
                                        <p:cTn id="61" dur="500"/>
                                        <p:tgtEl>
                                          <p:spTgt spid="16"/>
                                        </p:tgtEl>
                                        <p:attrNameLst>
                                          <p:attrName>ppt_x</p:attrName>
                                        </p:attrNameLst>
                                      </p:cBhvr>
                                      <p:tavLst>
                                        <p:tav tm="0">
                                          <p:val>
                                            <p:strVal val="ppt_x"/>
                                          </p:val>
                                        </p:tav>
                                        <p:tav tm="100000">
                                          <p:val>
                                            <p:strVal val="1+ppt_w/2"/>
                                          </p:val>
                                        </p:tav>
                                      </p:tavLst>
                                    </p:anim>
                                    <p:anim calcmode="lin" valueType="num">
                                      <p:cBhvr additive="base">
                                        <p:cTn id="62" dur="500"/>
                                        <p:tgtEl>
                                          <p:spTgt spid="16"/>
                                        </p:tgtEl>
                                        <p:attrNameLst>
                                          <p:attrName>ppt_y</p:attrName>
                                        </p:attrNameLst>
                                      </p:cBhvr>
                                      <p:tavLst>
                                        <p:tav tm="0">
                                          <p:val>
                                            <p:strVal val="ppt_y"/>
                                          </p:val>
                                        </p:tav>
                                        <p:tav tm="100000">
                                          <p:val>
                                            <p:strVal val="ppt_y"/>
                                          </p:val>
                                        </p:tav>
                                      </p:tavLst>
                                    </p:anim>
                                    <p:set>
                                      <p:cBhvr>
                                        <p:cTn id="63" dur="1" fill="hold">
                                          <p:stCondLst>
                                            <p:cond delay="499"/>
                                          </p:stCondLst>
                                        </p:cTn>
                                        <p:tgtEl>
                                          <p:spTgt spid="16"/>
                                        </p:tgtEl>
                                        <p:attrNameLst>
                                          <p:attrName>style.visibility</p:attrName>
                                        </p:attrNameLst>
                                      </p:cBhvr>
                                      <p:to>
                                        <p:strVal val="hidden"/>
                                      </p:to>
                                    </p:set>
                                  </p:childTnLst>
                                </p:cTn>
                              </p:par>
                            </p:childTnLst>
                          </p:cTn>
                        </p:par>
                        <p:par>
                          <p:cTn id="64" fill="hold">
                            <p:stCondLst>
                              <p:cond delay="500"/>
                            </p:stCondLst>
                            <p:childTnLst>
                              <p:par>
                                <p:cTn id="65" presetID="2" presetClass="entr" presetSubtype="8"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0-#ppt_w/2"/>
                                          </p:val>
                                        </p:tav>
                                        <p:tav tm="100000">
                                          <p:val>
                                            <p:strVal val="#ppt_x"/>
                                          </p:val>
                                        </p:tav>
                                      </p:tavLst>
                                    </p:anim>
                                    <p:anim calcmode="lin" valueType="num">
                                      <p:cBhvr additive="base">
                                        <p:cTn id="6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xit" presetSubtype="2" fill="hold" grpId="1" nodeType="clickEffect">
                                  <p:stCondLst>
                                    <p:cond delay="0"/>
                                  </p:stCondLst>
                                  <p:childTnLst>
                                    <p:anim calcmode="lin" valueType="num">
                                      <p:cBhvr additive="base">
                                        <p:cTn id="72" dur="500"/>
                                        <p:tgtEl>
                                          <p:spTgt spid="29"/>
                                        </p:tgtEl>
                                        <p:attrNameLst>
                                          <p:attrName>ppt_x</p:attrName>
                                        </p:attrNameLst>
                                      </p:cBhvr>
                                      <p:tavLst>
                                        <p:tav tm="0">
                                          <p:val>
                                            <p:strVal val="ppt_x"/>
                                          </p:val>
                                        </p:tav>
                                        <p:tav tm="100000">
                                          <p:val>
                                            <p:strVal val="1+ppt_w/2"/>
                                          </p:val>
                                        </p:tav>
                                      </p:tavLst>
                                    </p:anim>
                                    <p:anim calcmode="lin" valueType="num">
                                      <p:cBhvr additive="base">
                                        <p:cTn id="73" dur="500"/>
                                        <p:tgtEl>
                                          <p:spTgt spid="29"/>
                                        </p:tgtEl>
                                        <p:attrNameLst>
                                          <p:attrName>ppt_y</p:attrName>
                                        </p:attrNameLst>
                                      </p:cBhvr>
                                      <p:tavLst>
                                        <p:tav tm="0">
                                          <p:val>
                                            <p:strVal val="ppt_y"/>
                                          </p:val>
                                        </p:tav>
                                        <p:tav tm="100000">
                                          <p:val>
                                            <p:strVal val="ppt_y"/>
                                          </p:val>
                                        </p:tav>
                                      </p:tavLst>
                                    </p:anim>
                                    <p:set>
                                      <p:cBhvr>
                                        <p:cTn id="74" dur="1" fill="hold">
                                          <p:stCondLst>
                                            <p:cond delay="499"/>
                                          </p:stCondLst>
                                        </p:cTn>
                                        <p:tgtEl>
                                          <p:spTgt spid="29"/>
                                        </p:tgtEl>
                                        <p:attrNameLst>
                                          <p:attrName>style.visibility</p:attrName>
                                        </p:attrNameLst>
                                      </p:cBhvr>
                                      <p:to>
                                        <p:strVal val="hidden"/>
                                      </p:to>
                                    </p:set>
                                  </p:childTnLst>
                                </p:cTn>
                              </p:par>
                              <p:par>
                                <p:cTn id="75" presetID="2" presetClass="exit" presetSubtype="2" fill="hold" nodeType="withEffect">
                                  <p:stCondLst>
                                    <p:cond delay="0"/>
                                  </p:stCondLst>
                                  <p:childTnLst>
                                    <p:anim calcmode="lin" valueType="num">
                                      <p:cBhvr additive="base">
                                        <p:cTn id="76" dur="500"/>
                                        <p:tgtEl>
                                          <p:spTgt spid="25"/>
                                        </p:tgtEl>
                                        <p:attrNameLst>
                                          <p:attrName>ppt_x</p:attrName>
                                        </p:attrNameLst>
                                      </p:cBhvr>
                                      <p:tavLst>
                                        <p:tav tm="0">
                                          <p:val>
                                            <p:strVal val="ppt_x"/>
                                          </p:val>
                                        </p:tav>
                                        <p:tav tm="100000">
                                          <p:val>
                                            <p:strVal val="1+ppt_w/2"/>
                                          </p:val>
                                        </p:tav>
                                      </p:tavLst>
                                    </p:anim>
                                    <p:anim calcmode="lin" valueType="num">
                                      <p:cBhvr additive="base">
                                        <p:cTn id="77" dur="500"/>
                                        <p:tgtEl>
                                          <p:spTgt spid="25"/>
                                        </p:tgtEl>
                                        <p:attrNameLst>
                                          <p:attrName>ppt_y</p:attrName>
                                        </p:attrNameLst>
                                      </p:cBhvr>
                                      <p:tavLst>
                                        <p:tav tm="0">
                                          <p:val>
                                            <p:strVal val="ppt_y"/>
                                          </p:val>
                                        </p:tav>
                                        <p:tav tm="100000">
                                          <p:val>
                                            <p:strVal val="ppt_y"/>
                                          </p:val>
                                        </p:tav>
                                      </p:tavLst>
                                    </p:anim>
                                    <p:set>
                                      <p:cBhvr>
                                        <p:cTn id="78" dur="1" fill="hold">
                                          <p:stCondLst>
                                            <p:cond delay="499"/>
                                          </p:stCondLst>
                                        </p:cTn>
                                        <p:tgtEl>
                                          <p:spTgt spid="25"/>
                                        </p:tgtEl>
                                        <p:attrNameLst>
                                          <p:attrName>style.visibility</p:attrName>
                                        </p:attrNameLst>
                                      </p:cBhvr>
                                      <p:to>
                                        <p:strVal val="hidden"/>
                                      </p:to>
                                    </p:set>
                                  </p:childTnLst>
                                </p:cTn>
                              </p:par>
                            </p:childTnLst>
                          </p:cTn>
                        </p:par>
                        <p:par>
                          <p:cTn id="79" fill="hold">
                            <p:stCondLst>
                              <p:cond delay="500"/>
                            </p:stCondLst>
                            <p:childTnLst>
                              <p:par>
                                <p:cTn id="80" presetID="2" presetClass="entr" presetSubtype="8" fill="hold" grpId="0" nodeType="after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additive="base">
                                        <p:cTn id="82" dur="500" fill="hold"/>
                                        <p:tgtEl>
                                          <p:spTgt spid="30"/>
                                        </p:tgtEl>
                                        <p:attrNameLst>
                                          <p:attrName>ppt_x</p:attrName>
                                        </p:attrNameLst>
                                      </p:cBhvr>
                                      <p:tavLst>
                                        <p:tav tm="0">
                                          <p:val>
                                            <p:strVal val="0-#ppt_w/2"/>
                                          </p:val>
                                        </p:tav>
                                        <p:tav tm="100000">
                                          <p:val>
                                            <p:strVal val="#ppt_x"/>
                                          </p:val>
                                        </p:tav>
                                      </p:tavLst>
                                    </p:anim>
                                    <p:anim calcmode="lin" valueType="num">
                                      <p:cBhvr additive="base">
                                        <p:cTn id="83"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xit" presetSubtype="2" fill="hold" grpId="1" nodeType="clickEffect">
                                  <p:stCondLst>
                                    <p:cond delay="0"/>
                                  </p:stCondLst>
                                  <p:childTnLst>
                                    <p:anim calcmode="lin" valueType="num">
                                      <p:cBhvr additive="base">
                                        <p:cTn id="87" dur="500"/>
                                        <p:tgtEl>
                                          <p:spTgt spid="30"/>
                                        </p:tgtEl>
                                        <p:attrNameLst>
                                          <p:attrName>ppt_x</p:attrName>
                                        </p:attrNameLst>
                                      </p:cBhvr>
                                      <p:tavLst>
                                        <p:tav tm="0">
                                          <p:val>
                                            <p:strVal val="ppt_x"/>
                                          </p:val>
                                        </p:tav>
                                        <p:tav tm="100000">
                                          <p:val>
                                            <p:strVal val="1+ppt_w/2"/>
                                          </p:val>
                                        </p:tav>
                                      </p:tavLst>
                                    </p:anim>
                                    <p:anim calcmode="lin" valueType="num">
                                      <p:cBhvr additive="base">
                                        <p:cTn id="88" dur="500"/>
                                        <p:tgtEl>
                                          <p:spTgt spid="30"/>
                                        </p:tgtEl>
                                        <p:attrNameLst>
                                          <p:attrName>ppt_y</p:attrName>
                                        </p:attrNameLst>
                                      </p:cBhvr>
                                      <p:tavLst>
                                        <p:tav tm="0">
                                          <p:val>
                                            <p:strVal val="ppt_y"/>
                                          </p:val>
                                        </p:tav>
                                        <p:tav tm="100000">
                                          <p:val>
                                            <p:strVal val="ppt_y"/>
                                          </p:val>
                                        </p:tav>
                                      </p:tavLst>
                                    </p:anim>
                                    <p:set>
                                      <p:cBhvr>
                                        <p:cTn id="89" dur="1" fill="hold">
                                          <p:stCondLst>
                                            <p:cond delay="499"/>
                                          </p:stCondLst>
                                        </p:cTn>
                                        <p:tgtEl>
                                          <p:spTgt spid="30"/>
                                        </p:tgtEl>
                                        <p:attrNameLst>
                                          <p:attrName>style.visibility</p:attrName>
                                        </p:attrNameLst>
                                      </p:cBhvr>
                                      <p:to>
                                        <p:strVal val="hidden"/>
                                      </p:to>
                                    </p:set>
                                  </p:childTnLst>
                                </p:cTn>
                              </p:par>
                              <p:par>
                                <p:cTn id="90" presetID="2" presetClass="exit" presetSubtype="2" fill="hold" nodeType="withEffect">
                                  <p:stCondLst>
                                    <p:cond delay="0"/>
                                  </p:stCondLst>
                                  <p:childTnLst>
                                    <p:anim calcmode="lin" valueType="num">
                                      <p:cBhvr additive="base">
                                        <p:cTn id="91" dur="500"/>
                                        <p:tgtEl>
                                          <p:spTgt spid="17"/>
                                        </p:tgtEl>
                                        <p:attrNameLst>
                                          <p:attrName>ppt_x</p:attrName>
                                        </p:attrNameLst>
                                      </p:cBhvr>
                                      <p:tavLst>
                                        <p:tav tm="0">
                                          <p:val>
                                            <p:strVal val="ppt_x"/>
                                          </p:val>
                                        </p:tav>
                                        <p:tav tm="100000">
                                          <p:val>
                                            <p:strVal val="1+ppt_w/2"/>
                                          </p:val>
                                        </p:tav>
                                      </p:tavLst>
                                    </p:anim>
                                    <p:anim calcmode="lin" valueType="num">
                                      <p:cBhvr additive="base">
                                        <p:cTn id="92" dur="500"/>
                                        <p:tgtEl>
                                          <p:spTgt spid="17"/>
                                        </p:tgtEl>
                                        <p:attrNameLst>
                                          <p:attrName>ppt_y</p:attrName>
                                        </p:attrNameLst>
                                      </p:cBhvr>
                                      <p:tavLst>
                                        <p:tav tm="0">
                                          <p:val>
                                            <p:strVal val="ppt_y"/>
                                          </p:val>
                                        </p:tav>
                                        <p:tav tm="100000">
                                          <p:val>
                                            <p:strVal val="ppt_y"/>
                                          </p:val>
                                        </p:tav>
                                      </p:tavLst>
                                    </p:anim>
                                    <p:set>
                                      <p:cBhvr>
                                        <p:cTn id="93" dur="1" fill="hold">
                                          <p:stCondLst>
                                            <p:cond delay="499"/>
                                          </p:stCondLst>
                                        </p:cTn>
                                        <p:tgtEl>
                                          <p:spTgt spid="17"/>
                                        </p:tgtEl>
                                        <p:attrNameLst>
                                          <p:attrName>style.visibility</p:attrName>
                                        </p:attrNameLst>
                                      </p:cBhvr>
                                      <p:to>
                                        <p:strVal val="hidden"/>
                                      </p:to>
                                    </p:set>
                                  </p:childTnLst>
                                </p:cTn>
                              </p:par>
                            </p:childTnLst>
                          </p:cTn>
                        </p:par>
                        <p:par>
                          <p:cTn id="94" fill="hold">
                            <p:stCondLst>
                              <p:cond delay="500"/>
                            </p:stCondLst>
                            <p:childTnLst>
                              <p:par>
                                <p:cTn id="95" presetID="2" presetClass="entr" presetSubtype="8" fill="hold" grpId="0" nodeType="afterEffect">
                                  <p:stCondLst>
                                    <p:cond delay="0"/>
                                  </p:stCondLst>
                                  <p:childTnLst>
                                    <p:set>
                                      <p:cBhvr>
                                        <p:cTn id="96" dur="1" fill="hold">
                                          <p:stCondLst>
                                            <p:cond delay="0"/>
                                          </p:stCondLst>
                                        </p:cTn>
                                        <p:tgtEl>
                                          <p:spTgt spid="31"/>
                                        </p:tgtEl>
                                        <p:attrNameLst>
                                          <p:attrName>style.visibility</p:attrName>
                                        </p:attrNameLst>
                                      </p:cBhvr>
                                      <p:to>
                                        <p:strVal val="visible"/>
                                      </p:to>
                                    </p:set>
                                    <p:anim calcmode="lin" valueType="num">
                                      <p:cBhvr additive="base">
                                        <p:cTn id="97" dur="500" fill="hold"/>
                                        <p:tgtEl>
                                          <p:spTgt spid="31"/>
                                        </p:tgtEl>
                                        <p:attrNameLst>
                                          <p:attrName>ppt_x</p:attrName>
                                        </p:attrNameLst>
                                      </p:cBhvr>
                                      <p:tavLst>
                                        <p:tav tm="0">
                                          <p:val>
                                            <p:strVal val="0-#ppt_w/2"/>
                                          </p:val>
                                        </p:tav>
                                        <p:tav tm="100000">
                                          <p:val>
                                            <p:strVal val="#ppt_x"/>
                                          </p:val>
                                        </p:tav>
                                      </p:tavLst>
                                    </p:anim>
                                    <p:anim calcmode="lin" valueType="num">
                                      <p:cBhvr additive="base">
                                        <p:cTn id="9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xit" presetSubtype="2" fill="hold" grpId="1" nodeType="clickEffect">
                                  <p:stCondLst>
                                    <p:cond delay="0"/>
                                  </p:stCondLst>
                                  <p:childTnLst>
                                    <p:anim calcmode="lin" valueType="num">
                                      <p:cBhvr additive="base">
                                        <p:cTn id="102" dur="500"/>
                                        <p:tgtEl>
                                          <p:spTgt spid="31"/>
                                        </p:tgtEl>
                                        <p:attrNameLst>
                                          <p:attrName>ppt_x</p:attrName>
                                        </p:attrNameLst>
                                      </p:cBhvr>
                                      <p:tavLst>
                                        <p:tav tm="0">
                                          <p:val>
                                            <p:strVal val="ppt_x"/>
                                          </p:val>
                                        </p:tav>
                                        <p:tav tm="100000">
                                          <p:val>
                                            <p:strVal val="1+ppt_w/2"/>
                                          </p:val>
                                        </p:tav>
                                      </p:tavLst>
                                    </p:anim>
                                    <p:anim calcmode="lin" valueType="num">
                                      <p:cBhvr additive="base">
                                        <p:cTn id="103" dur="500"/>
                                        <p:tgtEl>
                                          <p:spTgt spid="31"/>
                                        </p:tgtEl>
                                        <p:attrNameLst>
                                          <p:attrName>ppt_y</p:attrName>
                                        </p:attrNameLst>
                                      </p:cBhvr>
                                      <p:tavLst>
                                        <p:tav tm="0">
                                          <p:val>
                                            <p:strVal val="ppt_y"/>
                                          </p:val>
                                        </p:tav>
                                        <p:tav tm="100000">
                                          <p:val>
                                            <p:strVal val="ppt_y"/>
                                          </p:val>
                                        </p:tav>
                                      </p:tavLst>
                                    </p:anim>
                                    <p:set>
                                      <p:cBhvr>
                                        <p:cTn id="104" dur="1" fill="hold">
                                          <p:stCondLst>
                                            <p:cond delay="499"/>
                                          </p:stCondLst>
                                        </p:cTn>
                                        <p:tgtEl>
                                          <p:spTgt spid="31"/>
                                        </p:tgtEl>
                                        <p:attrNameLst>
                                          <p:attrName>style.visibility</p:attrName>
                                        </p:attrNameLst>
                                      </p:cBhvr>
                                      <p:to>
                                        <p:strVal val="hidden"/>
                                      </p:to>
                                    </p:set>
                                  </p:childTnLst>
                                </p:cTn>
                              </p:par>
                              <p:par>
                                <p:cTn id="105" presetID="2" presetClass="exit" presetSubtype="2" fill="hold" nodeType="withEffect">
                                  <p:stCondLst>
                                    <p:cond delay="0"/>
                                  </p:stCondLst>
                                  <p:childTnLst>
                                    <p:anim calcmode="lin" valueType="num">
                                      <p:cBhvr additive="base">
                                        <p:cTn id="106" dur="500"/>
                                        <p:tgtEl>
                                          <p:spTgt spid="23"/>
                                        </p:tgtEl>
                                        <p:attrNameLst>
                                          <p:attrName>ppt_x</p:attrName>
                                        </p:attrNameLst>
                                      </p:cBhvr>
                                      <p:tavLst>
                                        <p:tav tm="0">
                                          <p:val>
                                            <p:strVal val="ppt_x"/>
                                          </p:val>
                                        </p:tav>
                                        <p:tav tm="100000">
                                          <p:val>
                                            <p:strVal val="1+ppt_w/2"/>
                                          </p:val>
                                        </p:tav>
                                      </p:tavLst>
                                    </p:anim>
                                    <p:anim calcmode="lin" valueType="num">
                                      <p:cBhvr additive="base">
                                        <p:cTn id="107" dur="500"/>
                                        <p:tgtEl>
                                          <p:spTgt spid="23"/>
                                        </p:tgtEl>
                                        <p:attrNameLst>
                                          <p:attrName>ppt_y</p:attrName>
                                        </p:attrNameLst>
                                      </p:cBhvr>
                                      <p:tavLst>
                                        <p:tav tm="0">
                                          <p:val>
                                            <p:strVal val="ppt_y"/>
                                          </p:val>
                                        </p:tav>
                                        <p:tav tm="100000">
                                          <p:val>
                                            <p:strVal val="ppt_y"/>
                                          </p:val>
                                        </p:tav>
                                      </p:tavLst>
                                    </p:anim>
                                    <p:set>
                                      <p:cBhvr>
                                        <p:cTn id="108" dur="1" fill="hold">
                                          <p:stCondLst>
                                            <p:cond delay="499"/>
                                          </p:stCondLst>
                                        </p:cTn>
                                        <p:tgtEl>
                                          <p:spTgt spid="23"/>
                                        </p:tgtEl>
                                        <p:attrNameLst>
                                          <p:attrName>style.visibility</p:attrName>
                                        </p:attrNameLst>
                                      </p:cBhvr>
                                      <p:to>
                                        <p:strVal val="hidden"/>
                                      </p:to>
                                    </p:set>
                                  </p:childTnLst>
                                </p:cTn>
                              </p:par>
                            </p:childTnLst>
                          </p:cTn>
                        </p:par>
                        <p:par>
                          <p:cTn id="109" fill="hold">
                            <p:stCondLst>
                              <p:cond delay="500"/>
                            </p:stCondLst>
                            <p:childTnLst>
                              <p:par>
                                <p:cTn id="110" presetID="2" presetClass="entr" presetSubtype="8" fill="hold" grpId="0" nodeType="afterEffect">
                                  <p:stCondLst>
                                    <p:cond delay="0"/>
                                  </p:stCondLst>
                                  <p:childTnLst>
                                    <p:set>
                                      <p:cBhvr>
                                        <p:cTn id="111" dur="1" fill="hold">
                                          <p:stCondLst>
                                            <p:cond delay="0"/>
                                          </p:stCondLst>
                                        </p:cTn>
                                        <p:tgtEl>
                                          <p:spTgt spid="32"/>
                                        </p:tgtEl>
                                        <p:attrNameLst>
                                          <p:attrName>style.visibility</p:attrName>
                                        </p:attrNameLst>
                                      </p:cBhvr>
                                      <p:to>
                                        <p:strVal val="visible"/>
                                      </p:to>
                                    </p:set>
                                    <p:anim calcmode="lin" valueType="num">
                                      <p:cBhvr additive="base">
                                        <p:cTn id="112" dur="500" fill="hold"/>
                                        <p:tgtEl>
                                          <p:spTgt spid="32"/>
                                        </p:tgtEl>
                                        <p:attrNameLst>
                                          <p:attrName>ppt_x</p:attrName>
                                        </p:attrNameLst>
                                      </p:cBhvr>
                                      <p:tavLst>
                                        <p:tav tm="0">
                                          <p:val>
                                            <p:strVal val="0-#ppt_w/2"/>
                                          </p:val>
                                        </p:tav>
                                        <p:tav tm="100000">
                                          <p:val>
                                            <p:strVal val="#ppt_x"/>
                                          </p:val>
                                        </p:tav>
                                      </p:tavLst>
                                    </p:anim>
                                    <p:anim calcmode="lin" valueType="num">
                                      <p:cBhvr additive="base">
                                        <p:cTn id="113"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xit" presetSubtype="2" fill="hold" grpId="1" nodeType="clickEffect">
                                  <p:stCondLst>
                                    <p:cond delay="0"/>
                                  </p:stCondLst>
                                  <p:childTnLst>
                                    <p:anim calcmode="lin" valueType="num">
                                      <p:cBhvr additive="base">
                                        <p:cTn id="117" dur="500"/>
                                        <p:tgtEl>
                                          <p:spTgt spid="32"/>
                                        </p:tgtEl>
                                        <p:attrNameLst>
                                          <p:attrName>ppt_x</p:attrName>
                                        </p:attrNameLst>
                                      </p:cBhvr>
                                      <p:tavLst>
                                        <p:tav tm="0">
                                          <p:val>
                                            <p:strVal val="ppt_x"/>
                                          </p:val>
                                        </p:tav>
                                        <p:tav tm="100000">
                                          <p:val>
                                            <p:strVal val="1+ppt_w/2"/>
                                          </p:val>
                                        </p:tav>
                                      </p:tavLst>
                                    </p:anim>
                                    <p:anim calcmode="lin" valueType="num">
                                      <p:cBhvr additive="base">
                                        <p:cTn id="118" dur="500"/>
                                        <p:tgtEl>
                                          <p:spTgt spid="32"/>
                                        </p:tgtEl>
                                        <p:attrNameLst>
                                          <p:attrName>ppt_y</p:attrName>
                                        </p:attrNameLst>
                                      </p:cBhvr>
                                      <p:tavLst>
                                        <p:tav tm="0">
                                          <p:val>
                                            <p:strVal val="ppt_y"/>
                                          </p:val>
                                        </p:tav>
                                        <p:tav tm="100000">
                                          <p:val>
                                            <p:strVal val="ppt_y"/>
                                          </p:val>
                                        </p:tav>
                                      </p:tavLst>
                                    </p:anim>
                                    <p:set>
                                      <p:cBhvr>
                                        <p:cTn id="119" dur="1" fill="hold">
                                          <p:stCondLst>
                                            <p:cond delay="499"/>
                                          </p:stCondLst>
                                        </p:cTn>
                                        <p:tgtEl>
                                          <p:spTgt spid="32"/>
                                        </p:tgtEl>
                                        <p:attrNameLst>
                                          <p:attrName>style.visibility</p:attrName>
                                        </p:attrNameLst>
                                      </p:cBhvr>
                                      <p:to>
                                        <p:strVal val="hidden"/>
                                      </p:to>
                                    </p:set>
                                  </p:childTnLst>
                                </p:cTn>
                              </p:par>
                              <p:par>
                                <p:cTn id="120" presetID="2" presetClass="exit" presetSubtype="2" fill="hold" nodeType="withEffect">
                                  <p:stCondLst>
                                    <p:cond delay="0"/>
                                  </p:stCondLst>
                                  <p:childTnLst>
                                    <p:anim calcmode="lin" valueType="num">
                                      <p:cBhvr additive="base">
                                        <p:cTn id="121" dur="500"/>
                                        <p:tgtEl>
                                          <p:spTgt spid="18"/>
                                        </p:tgtEl>
                                        <p:attrNameLst>
                                          <p:attrName>ppt_x</p:attrName>
                                        </p:attrNameLst>
                                      </p:cBhvr>
                                      <p:tavLst>
                                        <p:tav tm="0">
                                          <p:val>
                                            <p:strVal val="ppt_x"/>
                                          </p:val>
                                        </p:tav>
                                        <p:tav tm="100000">
                                          <p:val>
                                            <p:strVal val="1+ppt_w/2"/>
                                          </p:val>
                                        </p:tav>
                                      </p:tavLst>
                                    </p:anim>
                                    <p:anim calcmode="lin" valueType="num">
                                      <p:cBhvr additive="base">
                                        <p:cTn id="122" dur="500"/>
                                        <p:tgtEl>
                                          <p:spTgt spid="18"/>
                                        </p:tgtEl>
                                        <p:attrNameLst>
                                          <p:attrName>ppt_y</p:attrName>
                                        </p:attrNameLst>
                                      </p:cBhvr>
                                      <p:tavLst>
                                        <p:tav tm="0">
                                          <p:val>
                                            <p:strVal val="ppt_y"/>
                                          </p:val>
                                        </p:tav>
                                        <p:tav tm="100000">
                                          <p:val>
                                            <p:strVal val="ppt_y"/>
                                          </p:val>
                                        </p:tav>
                                      </p:tavLst>
                                    </p:anim>
                                    <p:set>
                                      <p:cBhvr>
                                        <p:cTn id="123" dur="1" fill="hold">
                                          <p:stCondLst>
                                            <p:cond delay="499"/>
                                          </p:stCondLst>
                                        </p:cTn>
                                        <p:tgtEl>
                                          <p:spTgt spid="18"/>
                                        </p:tgtEl>
                                        <p:attrNameLst>
                                          <p:attrName>style.visibility</p:attrName>
                                        </p:attrNameLst>
                                      </p:cBhvr>
                                      <p:to>
                                        <p:strVal val="hidden"/>
                                      </p:to>
                                    </p:set>
                                  </p:childTnLst>
                                </p:cTn>
                              </p:par>
                            </p:childTnLst>
                          </p:cTn>
                        </p:par>
                        <p:par>
                          <p:cTn id="124" fill="hold">
                            <p:stCondLst>
                              <p:cond delay="500"/>
                            </p:stCondLst>
                            <p:childTnLst>
                              <p:par>
                                <p:cTn id="125" presetID="2" presetClass="entr" presetSubtype="8" fill="hold" grpId="0" nodeType="afterEffect">
                                  <p:stCondLst>
                                    <p:cond delay="0"/>
                                  </p:stCondLst>
                                  <p:childTnLst>
                                    <p:set>
                                      <p:cBhvr>
                                        <p:cTn id="126" dur="1" fill="hold">
                                          <p:stCondLst>
                                            <p:cond delay="0"/>
                                          </p:stCondLst>
                                        </p:cTn>
                                        <p:tgtEl>
                                          <p:spTgt spid="33"/>
                                        </p:tgtEl>
                                        <p:attrNameLst>
                                          <p:attrName>style.visibility</p:attrName>
                                        </p:attrNameLst>
                                      </p:cBhvr>
                                      <p:to>
                                        <p:strVal val="visible"/>
                                      </p:to>
                                    </p:set>
                                    <p:anim calcmode="lin" valueType="num">
                                      <p:cBhvr additive="base">
                                        <p:cTn id="127" dur="500" fill="hold"/>
                                        <p:tgtEl>
                                          <p:spTgt spid="33"/>
                                        </p:tgtEl>
                                        <p:attrNameLst>
                                          <p:attrName>ppt_x</p:attrName>
                                        </p:attrNameLst>
                                      </p:cBhvr>
                                      <p:tavLst>
                                        <p:tav tm="0">
                                          <p:val>
                                            <p:strVal val="0-#ppt_w/2"/>
                                          </p:val>
                                        </p:tav>
                                        <p:tav tm="100000">
                                          <p:val>
                                            <p:strVal val="#ppt_x"/>
                                          </p:val>
                                        </p:tav>
                                      </p:tavLst>
                                    </p:anim>
                                    <p:anim calcmode="lin" valueType="num">
                                      <p:cBhvr additive="base">
                                        <p:cTn id="12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xit" presetSubtype="2" fill="hold" grpId="1" nodeType="clickEffect">
                                  <p:stCondLst>
                                    <p:cond delay="0"/>
                                  </p:stCondLst>
                                  <p:childTnLst>
                                    <p:anim calcmode="lin" valueType="num">
                                      <p:cBhvr additive="base">
                                        <p:cTn id="132" dur="500"/>
                                        <p:tgtEl>
                                          <p:spTgt spid="33"/>
                                        </p:tgtEl>
                                        <p:attrNameLst>
                                          <p:attrName>ppt_x</p:attrName>
                                        </p:attrNameLst>
                                      </p:cBhvr>
                                      <p:tavLst>
                                        <p:tav tm="0">
                                          <p:val>
                                            <p:strVal val="ppt_x"/>
                                          </p:val>
                                        </p:tav>
                                        <p:tav tm="100000">
                                          <p:val>
                                            <p:strVal val="1+ppt_w/2"/>
                                          </p:val>
                                        </p:tav>
                                      </p:tavLst>
                                    </p:anim>
                                    <p:anim calcmode="lin" valueType="num">
                                      <p:cBhvr additive="base">
                                        <p:cTn id="133" dur="500"/>
                                        <p:tgtEl>
                                          <p:spTgt spid="33"/>
                                        </p:tgtEl>
                                        <p:attrNameLst>
                                          <p:attrName>ppt_y</p:attrName>
                                        </p:attrNameLst>
                                      </p:cBhvr>
                                      <p:tavLst>
                                        <p:tav tm="0">
                                          <p:val>
                                            <p:strVal val="ppt_y"/>
                                          </p:val>
                                        </p:tav>
                                        <p:tav tm="100000">
                                          <p:val>
                                            <p:strVal val="ppt_y"/>
                                          </p:val>
                                        </p:tav>
                                      </p:tavLst>
                                    </p:anim>
                                    <p:set>
                                      <p:cBhvr>
                                        <p:cTn id="134" dur="1" fill="hold">
                                          <p:stCondLst>
                                            <p:cond delay="499"/>
                                          </p:stCondLst>
                                        </p:cTn>
                                        <p:tgtEl>
                                          <p:spTgt spid="33"/>
                                        </p:tgtEl>
                                        <p:attrNameLst>
                                          <p:attrName>style.visibility</p:attrName>
                                        </p:attrNameLst>
                                      </p:cBhvr>
                                      <p:to>
                                        <p:strVal val="hidden"/>
                                      </p:to>
                                    </p:set>
                                  </p:childTnLst>
                                </p:cTn>
                              </p:par>
                              <p:par>
                                <p:cTn id="135" presetID="2" presetClass="exit" presetSubtype="2" fill="hold" nodeType="withEffect">
                                  <p:stCondLst>
                                    <p:cond delay="0"/>
                                  </p:stCondLst>
                                  <p:childTnLst>
                                    <p:anim calcmode="lin" valueType="num">
                                      <p:cBhvr additive="base">
                                        <p:cTn id="136" dur="500"/>
                                        <p:tgtEl>
                                          <p:spTgt spid="24"/>
                                        </p:tgtEl>
                                        <p:attrNameLst>
                                          <p:attrName>ppt_x</p:attrName>
                                        </p:attrNameLst>
                                      </p:cBhvr>
                                      <p:tavLst>
                                        <p:tav tm="0">
                                          <p:val>
                                            <p:strVal val="ppt_x"/>
                                          </p:val>
                                        </p:tav>
                                        <p:tav tm="100000">
                                          <p:val>
                                            <p:strVal val="1+ppt_w/2"/>
                                          </p:val>
                                        </p:tav>
                                      </p:tavLst>
                                    </p:anim>
                                    <p:anim calcmode="lin" valueType="num">
                                      <p:cBhvr additive="base">
                                        <p:cTn id="137" dur="500"/>
                                        <p:tgtEl>
                                          <p:spTgt spid="24"/>
                                        </p:tgtEl>
                                        <p:attrNameLst>
                                          <p:attrName>ppt_y</p:attrName>
                                        </p:attrNameLst>
                                      </p:cBhvr>
                                      <p:tavLst>
                                        <p:tav tm="0">
                                          <p:val>
                                            <p:strVal val="ppt_y"/>
                                          </p:val>
                                        </p:tav>
                                        <p:tav tm="100000">
                                          <p:val>
                                            <p:strVal val="ppt_y"/>
                                          </p:val>
                                        </p:tav>
                                      </p:tavLst>
                                    </p:anim>
                                    <p:set>
                                      <p:cBhvr>
                                        <p:cTn id="13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857373" y="657735"/>
            <a:ext cx="5429252" cy="6064819"/>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4"/>
          <a:stretch>
            <a:fillRect/>
          </a:stretch>
        </p:blipFill>
        <p:spPr>
          <a:xfrm>
            <a:off x="268287" y="255588"/>
            <a:ext cx="8607425" cy="419100"/>
          </a:xfrm>
          <a:prstGeom prst="rect">
            <a:avLst/>
          </a:prstGeom>
        </p:spPr>
      </p:pic>
    </p:spTree>
    <p:extLst>
      <p:ext uri="{BB962C8B-B14F-4D97-AF65-F5344CB8AC3E}">
        <p14:creationId xmlns:p14="http://schemas.microsoft.com/office/powerpoint/2010/main" val="3490016991"/>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899" y="4114800"/>
            <a:ext cx="1441675" cy="17287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029200" y="1603574"/>
            <a:ext cx="3038475" cy="75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979764" y="1603574"/>
            <a:ext cx="7187784" cy="1304925"/>
          </a:xfrm>
          <a:prstGeom prst="rect">
            <a:avLst/>
          </a:prstGeom>
        </p:spPr>
      </p:pic>
    </p:spTree>
    <p:extLst>
      <p:ext uri="{BB962C8B-B14F-4D97-AF65-F5344CB8AC3E}">
        <p14:creationId xmlns:p14="http://schemas.microsoft.com/office/powerpoint/2010/main" val="271389499"/>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154984"/>
          </a:xfrm>
          <a:prstGeom prst="rect">
            <a:avLst/>
          </a:prstGeom>
          <a:noFill/>
        </p:spPr>
        <p:txBody>
          <a:bodyPr wrap="square" rtlCol="0">
            <a:spAutoFit/>
          </a:bodyPr>
          <a:lstStyle/>
          <a:p>
            <a:pPr algn="ctr"/>
            <a:r>
              <a:rPr lang="en-US" sz="4800" b="1">
                <a:latin typeface="Kristen ITC" panose="03050502040202030202" pitchFamily="66" charset="0"/>
              </a:rPr>
              <a:t>Lesson 10</a:t>
            </a:r>
          </a:p>
          <a:p>
            <a:pPr algn="ctr"/>
            <a:endParaRPr lang="en-US" sz="1400">
              <a:latin typeface="Kristen ITC" panose="03050502040202030202" pitchFamily="66" charset="0"/>
            </a:endParaRPr>
          </a:p>
          <a:p>
            <a:pPr algn="ctr"/>
            <a:endParaRPr lang="en-US" sz="1400">
              <a:latin typeface="Kristen ITC" panose="03050502040202030202" pitchFamily="66" charset="0"/>
            </a:endParaRPr>
          </a:p>
          <a:p>
            <a:pPr algn="ctr"/>
            <a:endParaRPr lang="en-US" sz="1400">
              <a:latin typeface="Kristen ITC" panose="03050502040202030202" pitchFamily="66" charset="0"/>
            </a:endParaRPr>
          </a:p>
          <a:p>
            <a:pPr algn="ctr"/>
            <a:endParaRPr lang="en-US" sz="1400">
              <a:latin typeface="Kristen ITC" panose="03050502040202030202" pitchFamily="66" charset="0"/>
            </a:endParaRPr>
          </a:p>
          <a:p>
            <a:pPr algn="ctr"/>
            <a:r>
              <a:rPr lang="en-US" sz="3200">
                <a:latin typeface="Kristen ITC" panose="03050502040202030202" pitchFamily="66" charset="0"/>
              </a:rPr>
              <a:t>I can create a display of different flat shapes with a corresponding solid shape.</a:t>
            </a:r>
          </a:p>
          <a:p>
            <a:pPr algn="ctr"/>
            <a:endParaRPr lang="en-US">
              <a:latin typeface="Kristen ITC" panose="03050502040202030202" pitchFamily="66" charset="0"/>
            </a:endParaRPr>
          </a:p>
          <a:p>
            <a:pPr algn="ctr"/>
            <a:endParaRPr lang="en-US">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572017168"/>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69134" y="1126980"/>
            <a:ext cx="8205732" cy="1938992"/>
          </a:xfrm>
          <a:prstGeom prst="rect">
            <a:avLst/>
          </a:prstGeom>
          <a:noFill/>
        </p:spPr>
        <p:txBody>
          <a:bodyPr wrap="square" rtlCol="0">
            <a:spAutoFit/>
          </a:bodyPr>
          <a:lstStyle/>
          <a:p>
            <a:pPr algn="ctr"/>
            <a:r>
              <a:rPr lang="en-US" sz="2000" b="1">
                <a:solidFill>
                  <a:srgbClr val="00359E"/>
                </a:solidFill>
              </a:rPr>
              <a:t>Choose a shape and meet me at the rug.  Look at your shape.  Raise your hand if you know the name of your shape.  When I give the signal, whisper the name of your shape to yourself.  Ready?  Look around the room.  Do you see signs with pictures of shapes?  Do you see your shape?  When I start the music, I want you to calmly walk to the sign that has the same shape as yours.  When I point to your group, say the name of your shape.</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2, Lesson 10</a:t>
            </a:r>
          </a:p>
          <a:p>
            <a:pPr algn="ctr"/>
            <a:r>
              <a:rPr lang="en-US" sz="1400"/>
              <a:t>Fluency</a:t>
            </a:r>
          </a:p>
        </p:txBody>
      </p:sp>
      <p:sp>
        <p:nvSpPr>
          <p:cNvPr id="15" name="TextBox 14"/>
          <p:cNvSpPr txBox="1"/>
          <p:nvPr/>
        </p:nvSpPr>
        <p:spPr>
          <a:xfrm>
            <a:off x="765175" y="555775"/>
            <a:ext cx="7467598" cy="523220"/>
          </a:xfrm>
          <a:prstGeom prst="rect">
            <a:avLst/>
          </a:prstGeom>
          <a:noFill/>
        </p:spPr>
        <p:txBody>
          <a:bodyPr wrap="square" rtlCol="0">
            <a:spAutoFit/>
          </a:bodyPr>
          <a:lstStyle/>
          <a:p>
            <a:pPr algn="ctr"/>
            <a:r>
              <a:rPr lang="en-US" sz="2800" b="1"/>
              <a:t>Groups of Shapes</a:t>
            </a:r>
            <a:endParaRPr lang="en-US" sz="8000" b="1"/>
          </a:p>
        </p:txBody>
      </p:sp>
      <p:pic>
        <p:nvPicPr>
          <p:cNvPr id="1026" name="Picture 2" descr="http://www.armoniamusicale.com/wp-content/uploads/tono-semitono-musica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39816">
            <a:off x="2514600" y="3292588"/>
            <a:ext cx="4114800" cy="294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386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1</a:t>
            </a:r>
          </a:p>
        </p:txBody>
      </p:sp>
      <p:sp>
        <p:nvSpPr>
          <p:cNvPr id="39" name="TextBox 38"/>
          <p:cNvSpPr txBox="1"/>
          <p:nvPr/>
        </p:nvSpPr>
        <p:spPr>
          <a:xfrm>
            <a:off x="1523999" y="849140"/>
            <a:ext cx="6096001" cy="707886"/>
          </a:xfrm>
          <a:prstGeom prst="rect">
            <a:avLst/>
          </a:prstGeom>
          <a:noFill/>
        </p:spPr>
        <p:txBody>
          <a:bodyPr wrap="square" rtlCol="0">
            <a:spAutoFit/>
          </a:bodyPr>
          <a:lstStyle/>
          <a:p>
            <a:pPr algn="ctr"/>
            <a:r>
              <a:rPr lang="en-US" sz="2000" b="1"/>
              <a:t>Look at my shape. Can you find the one that looks like mine?  Tell me about the shape.</a:t>
            </a:r>
          </a:p>
        </p:txBody>
      </p:sp>
      <p:pic>
        <p:nvPicPr>
          <p:cNvPr id="6" name="Picture 5"/>
          <p:cNvPicPr>
            <a:picLocks noChangeAspect="1"/>
          </p:cNvPicPr>
          <p:nvPr/>
        </p:nvPicPr>
        <p:blipFill>
          <a:blip r:embed="rId3"/>
          <a:stretch>
            <a:fillRect/>
          </a:stretch>
        </p:blipFill>
        <p:spPr>
          <a:xfrm rot="21025876">
            <a:off x="345282" y="4910409"/>
            <a:ext cx="1443037" cy="1456037"/>
          </a:xfrm>
          <a:prstGeom prst="rect">
            <a:avLst/>
          </a:prstGeom>
        </p:spPr>
      </p:pic>
      <p:pic>
        <p:nvPicPr>
          <p:cNvPr id="18" name="Picture 17"/>
          <p:cNvPicPr>
            <a:picLocks noChangeAspect="1"/>
          </p:cNvPicPr>
          <p:nvPr/>
        </p:nvPicPr>
        <p:blipFill>
          <a:blip r:embed="rId3"/>
          <a:stretch>
            <a:fillRect/>
          </a:stretch>
        </p:blipFill>
        <p:spPr>
          <a:xfrm rot="597361" flipH="1">
            <a:off x="7337442" y="4913021"/>
            <a:ext cx="1427315" cy="1456037"/>
          </a:xfrm>
          <a:prstGeom prst="rect">
            <a:avLst/>
          </a:prstGeom>
        </p:spPr>
      </p:pic>
      <p:sp>
        <p:nvSpPr>
          <p:cNvPr id="2" name="Trapezoid 1"/>
          <p:cNvSpPr/>
          <p:nvPr/>
        </p:nvSpPr>
        <p:spPr>
          <a:xfrm>
            <a:off x="3619498" y="2667000"/>
            <a:ext cx="1905001" cy="1524000"/>
          </a:xfrm>
          <a:prstGeom prst="trapezoid">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859396517"/>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2, Lesson 10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851999" y="1143497"/>
            <a:ext cx="5293948" cy="646331"/>
          </a:xfrm>
          <a:prstGeom prst="rect">
            <a:avLst/>
          </a:prstGeom>
          <a:noFill/>
        </p:spPr>
        <p:txBody>
          <a:bodyPr wrap="square" rtlCol="0">
            <a:spAutoFit/>
          </a:bodyPr>
          <a:lstStyle/>
          <a:p>
            <a:pPr algn="ctr"/>
            <a:r>
              <a:rPr lang="en-US" b="1">
                <a:solidFill>
                  <a:srgbClr val="00B0F0"/>
                </a:solidFill>
              </a:rPr>
              <a:t>Raise your hand when you know how many dots are on top.  Bottom?</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162175" y="2085975"/>
            <a:ext cx="4819650" cy="2686050"/>
          </a:xfrm>
          <a:prstGeom prst="rect">
            <a:avLst/>
          </a:prstGeom>
        </p:spPr>
      </p:pic>
      <p:pic>
        <p:nvPicPr>
          <p:cNvPr id="307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241472"/>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2, Lesson 10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851999" y="1143497"/>
            <a:ext cx="5293948" cy="646331"/>
          </a:xfrm>
          <a:prstGeom prst="rect">
            <a:avLst/>
          </a:prstGeom>
          <a:noFill/>
        </p:spPr>
        <p:txBody>
          <a:bodyPr wrap="square" rtlCol="0">
            <a:spAutoFit/>
          </a:bodyPr>
          <a:lstStyle/>
          <a:p>
            <a:pPr algn="ctr"/>
            <a:r>
              <a:rPr lang="en-US" b="1">
                <a:solidFill>
                  <a:srgbClr val="00B0F0"/>
                </a:solidFill>
              </a:rPr>
              <a:t>We can show this 5-group on our hands.  Five on top, 1 on the bottom, like this.</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2" name="Picture 4" descr="http://pngimg.com/upload/hands_PNG9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0501" y="2062496"/>
            <a:ext cx="1143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4009924" y="3794452"/>
            <a:ext cx="975767" cy="1688828"/>
          </a:xfrm>
          <a:prstGeom prst="rect">
            <a:avLst/>
          </a:prstGeom>
        </p:spPr>
      </p:pic>
      <p:pic>
        <p:nvPicPr>
          <p:cNvPr id="18"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557407"/>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2, Lesson 10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851999" y="1143497"/>
            <a:ext cx="5293948" cy="646331"/>
          </a:xfrm>
          <a:prstGeom prst="rect">
            <a:avLst/>
          </a:prstGeom>
          <a:noFill/>
        </p:spPr>
        <p:txBody>
          <a:bodyPr wrap="square" rtlCol="0">
            <a:spAutoFit/>
          </a:bodyPr>
          <a:lstStyle/>
          <a:p>
            <a:pPr algn="ctr"/>
            <a:r>
              <a:rPr lang="en-US" b="1">
                <a:solidFill>
                  <a:srgbClr val="00B0F0"/>
                </a:solidFill>
              </a:rPr>
              <a:t>Push your hands out as you count on from 5, like this. (Click)  Try it with me!</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2" name="Picture 4" descr="http://pngimg.com/upload/hands_PNG9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1396" y="2011655"/>
            <a:ext cx="1143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3310819" y="3743611"/>
            <a:ext cx="975767" cy="1688828"/>
          </a:xfrm>
          <a:prstGeom prst="rect">
            <a:avLst/>
          </a:prstGeom>
        </p:spPr>
      </p:pic>
      <p:sp>
        <p:nvSpPr>
          <p:cNvPr id="3" name="TextBox 2"/>
          <p:cNvSpPr txBox="1"/>
          <p:nvPr/>
        </p:nvSpPr>
        <p:spPr>
          <a:xfrm>
            <a:off x="4863495" y="2627429"/>
            <a:ext cx="1326517" cy="646331"/>
          </a:xfrm>
          <a:prstGeom prst="rect">
            <a:avLst/>
          </a:prstGeom>
          <a:noFill/>
        </p:spPr>
        <p:txBody>
          <a:bodyPr wrap="none" rtlCol="0">
            <a:spAutoFit/>
          </a:bodyPr>
          <a:lstStyle/>
          <a:p>
            <a:r>
              <a:rPr lang="en-US" sz="3600" b="1"/>
              <a:t>Five…</a:t>
            </a:r>
          </a:p>
        </p:txBody>
      </p:sp>
      <p:sp>
        <p:nvSpPr>
          <p:cNvPr id="15" name="TextBox 14"/>
          <p:cNvSpPr txBox="1"/>
          <p:nvPr/>
        </p:nvSpPr>
        <p:spPr>
          <a:xfrm>
            <a:off x="4863495" y="4394129"/>
            <a:ext cx="728084" cy="646331"/>
          </a:xfrm>
          <a:prstGeom prst="rect">
            <a:avLst/>
          </a:prstGeom>
          <a:noFill/>
        </p:spPr>
        <p:txBody>
          <a:bodyPr wrap="none" rtlCol="0">
            <a:spAutoFit/>
          </a:bodyPr>
          <a:lstStyle/>
          <a:p>
            <a:r>
              <a:rPr lang="en-US" sz="3600" b="1"/>
              <a:t>Six</a:t>
            </a:r>
          </a:p>
        </p:txBody>
      </p:sp>
      <p:pic>
        <p:nvPicPr>
          <p:cNvPr id="16"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99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autoRev="1" fill="hold" nodeType="clickEffect">
                                  <p:stCondLst>
                                    <p:cond delay="0"/>
                                  </p:stCondLst>
                                  <p:childTnLst>
                                    <p:animScale>
                                      <p:cBhvr>
                                        <p:cTn id="13" dur="500" fill="hold"/>
                                        <p:tgtEl>
                                          <p:spTgt spid="2052"/>
                                        </p:tgtEl>
                                      </p:cBhvr>
                                      <p:by x="150000" y="150000"/>
                                    </p:animScale>
                                  </p:childTnLst>
                                </p:cTn>
                              </p:par>
                              <p:par>
                                <p:cTn id="14" presetID="6" presetClass="emph" presetSubtype="0" autoRev="1" fill="hold" grpId="0" nodeType="withEffect">
                                  <p:stCondLst>
                                    <p:cond delay="0"/>
                                  </p:stCondLst>
                                  <p:childTnLst>
                                    <p:animScale>
                                      <p:cBhvr>
                                        <p:cTn id="15" dur="500" fill="hold"/>
                                        <p:tgtEl>
                                          <p:spTgt spid="3"/>
                                        </p:tgtEl>
                                      </p:cBhvr>
                                      <p:by x="150000" y="150000"/>
                                    </p:animScale>
                                  </p:childTnLst>
                                </p:cTn>
                              </p:par>
                            </p:childTnLst>
                          </p:cTn>
                        </p:par>
                        <p:par>
                          <p:cTn id="16" fill="hold">
                            <p:stCondLst>
                              <p:cond delay="1000"/>
                            </p:stCondLst>
                            <p:childTnLst>
                              <p:par>
                                <p:cTn id="17" presetID="6" presetClass="emph" presetSubtype="0" autoRev="1" fill="hold" nodeType="afterEffect">
                                  <p:stCondLst>
                                    <p:cond delay="500"/>
                                  </p:stCondLst>
                                  <p:childTnLst>
                                    <p:animScale>
                                      <p:cBhvr>
                                        <p:cTn id="18" dur="500" fill="hold"/>
                                        <p:tgtEl>
                                          <p:spTgt spid="7"/>
                                        </p:tgtEl>
                                      </p:cBhvr>
                                      <p:by x="150000" y="150000"/>
                                    </p:animScale>
                                  </p:childTnLst>
                                </p:cTn>
                              </p:par>
                              <p:par>
                                <p:cTn id="19" presetID="6" presetClass="emph" presetSubtype="0" autoRev="1" fill="hold" grpId="0" nodeType="withEffect">
                                  <p:stCondLst>
                                    <p:cond delay="500"/>
                                  </p:stCondLst>
                                  <p:childTnLst>
                                    <p:animScale>
                                      <p:cBhvr>
                                        <p:cTn id="20" dur="5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15" grpId="0"/>
    </p:bld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2, Lesson 10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say the number sentence.</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2166937" y="2090737"/>
            <a:ext cx="4810125" cy="2676525"/>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23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2, Lesson 10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say the number sentence.</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152650" y="2071687"/>
            <a:ext cx="4838700" cy="2714625"/>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90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2, Lesson 10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say the number sentence.</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2185987" y="2095500"/>
            <a:ext cx="4772025" cy="2667000"/>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77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2, Lesson 10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say the number sentence.</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81225" y="2090737"/>
            <a:ext cx="4781550" cy="2676525"/>
          </a:xfrm>
          <a:prstGeom prst="rect">
            <a:avLst/>
          </a:prstGeom>
        </p:spPr>
      </p:pic>
    </p:spTree>
    <p:extLst>
      <p:ext uri="{BB962C8B-B14F-4D97-AF65-F5344CB8AC3E}">
        <p14:creationId xmlns:p14="http://schemas.microsoft.com/office/powerpoint/2010/main" val="259480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2, Lesson 10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say the number sentence.</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209800" y="2066512"/>
            <a:ext cx="4781550" cy="2705100"/>
          </a:xfrm>
          <a:prstGeom prst="rect">
            <a:avLst/>
          </a:prstGeom>
        </p:spPr>
      </p:pic>
    </p:spTree>
    <p:extLst>
      <p:ext uri="{BB962C8B-B14F-4D97-AF65-F5344CB8AC3E}">
        <p14:creationId xmlns:p14="http://schemas.microsoft.com/office/powerpoint/2010/main" val="3210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2, Lesson 10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say the number sentence.</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85987" y="2081212"/>
            <a:ext cx="4772025" cy="2695575"/>
          </a:xfrm>
          <a:prstGeom prst="rect">
            <a:avLst/>
          </a:prstGeom>
        </p:spPr>
      </p:pic>
    </p:spTree>
    <p:extLst>
      <p:ext uri="{BB962C8B-B14F-4D97-AF65-F5344CB8AC3E}">
        <p14:creationId xmlns:p14="http://schemas.microsoft.com/office/powerpoint/2010/main" val="202533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239000" y="304800"/>
            <a:ext cx="1688283" cy="307777"/>
          </a:xfrm>
          <a:prstGeom prst="rect">
            <a:avLst/>
          </a:prstGeom>
          <a:noFill/>
        </p:spPr>
        <p:txBody>
          <a:bodyPr wrap="none" rtlCol="0">
            <a:spAutoFit/>
          </a:bodyPr>
          <a:lstStyle/>
          <a:p>
            <a:r>
              <a:rPr lang="en-US" sz="1400"/>
              <a:t>Module 2, Lesson 10</a:t>
            </a:r>
          </a:p>
        </p:txBody>
      </p:sp>
      <p:sp>
        <p:nvSpPr>
          <p:cNvPr id="8" name="TextBox 7"/>
          <p:cNvSpPr txBox="1"/>
          <p:nvPr/>
        </p:nvSpPr>
        <p:spPr>
          <a:xfrm>
            <a:off x="563298" y="764977"/>
            <a:ext cx="8017404" cy="4247317"/>
          </a:xfrm>
          <a:prstGeom prst="rect">
            <a:avLst/>
          </a:prstGeom>
          <a:noFill/>
        </p:spPr>
        <p:txBody>
          <a:bodyPr wrap="square" rtlCol="0">
            <a:spAutoFit/>
          </a:bodyPr>
          <a:lstStyle/>
          <a:p>
            <a:pPr algn="ctr"/>
            <a:r>
              <a:rPr lang="en-US" b="1"/>
              <a:t>We are going to have a Shape Fair today!  I’m going to call you and your partner up to choose a shape from my bag.  You will work with your partner to create an exhibit about that shape.  You will go to a station and use the materials there to show what you know.  You have cutouts, pictures, craft supplies, and drawing materials.  What are some of the things you could do to show what you’ve learned about a shape?</a:t>
            </a:r>
          </a:p>
          <a:p>
            <a:pPr algn="ctr"/>
            <a:endParaRPr lang="en-US" b="1"/>
          </a:p>
          <a:p>
            <a:pPr algn="ctr"/>
            <a:r>
              <a:rPr lang="en-US" b="1"/>
              <a:t>There will be a bag of solids at your station as well.  Could they help you            show your shape?</a:t>
            </a:r>
          </a:p>
          <a:p>
            <a:pPr algn="ctr"/>
            <a:endParaRPr lang="en-US" b="1"/>
          </a:p>
          <a:p>
            <a:pPr algn="ctr"/>
            <a:r>
              <a:rPr lang="en-US" b="1"/>
              <a:t>One last mission:  I have a work mat for you to use.  On the mat, the left side says, “These are ________.”  The other side says, “These are not _______.”  You will draw your shape in the blank spaces and then use this mat to do some sorting.  Show some things that do and don’t match your shape in order to help you visitors understand the shape better.</a:t>
            </a:r>
          </a:p>
        </p:txBody>
      </p:sp>
      <p:pic>
        <p:nvPicPr>
          <p:cNvPr id="49164" name="Picture 12" descr="http://images.clipartpanda.com/party-clip-art-aceo4Akc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4829216"/>
            <a:ext cx="1544016" cy="17979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http://images.clipartpanda.com/party-clip-art-aceo4Akc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2009" y="4829216"/>
            <a:ext cx="1544016" cy="179792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463523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1</a:t>
            </a:r>
          </a:p>
        </p:txBody>
      </p:sp>
      <p:sp>
        <p:nvSpPr>
          <p:cNvPr id="39" name="TextBox 38"/>
          <p:cNvSpPr txBox="1"/>
          <p:nvPr/>
        </p:nvSpPr>
        <p:spPr>
          <a:xfrm>
            <a:off x="498258" y="643881"/>
            <a:ext cx="8107483" cy="1015663"/>
          </a:xfrm>
          <a:prstGeom prst="rect">
            <a:avLst/>
          </a:prstGeom>
          <a:noFill/>
        </p:spPr>
        <p:txBody>
          <a:bodyPr wrap="square" rtlCol="0">
            <a:spAutoFit/>
          </a:bodyPr>
          <a:lstStyle/>
          <a:p>
            <a:pPr algn="ctr"/>
            <a:r>
              <a:rPr lang="en-US" sz="2000" b="1"/>
              <a:t>Arrange your shapes on your desktop.  Do they have anything in common?  Now, bend down so that you are looking across the edge of your desktop.  Can you see your shapes now?  Are any of them sticking up?</a:t>
            </a:r>
          </a:p>
        </p:txBody>
      </p:sp>
      <p:pic>
        <p:nvPicPr>
          <p:cNvPr id="9" name="Picture 8"/>
          <p:cNvPicPr>
            <a:picLocks noChangeAspect="1"/>
          </p:cNvPicPr>
          <p:nvPr/>
        </p:nvPicPr>
        <p:blipFill>
          <a:blip r:embed="rId3"/>
          <a:stretch>
            <a:fillRect/>
          </a:stretch>
        </p:blipFill>
        <p:spPr>
          <a:xfrm>
            <a:off x="7351601" y="4974022"/>
            <a:ext cx="1005836" cy="975356"/>
          </a:xfrm>
          <a:prstGeom prst="rect">
            <a:avLst/>
          </a:prstGeom>
        </p:spPr>
      </p:pic>
      <p:pic>
        <p:nvPicPr>
          <p:cNvPr id="10" name="Picture 9"/>
          <p:cNvPicPr>
            <a:picLocks noChangeAspect="1"/>
          </p:cNvPicPr>
          <p:nvPr/>
        </p:nvPicPr>
        <p:blipFill>
          <a:blip r:embed="rId4"/>
          <a:stretch>
            <a:fillRect/>
          </a:stretch>
        </p:blipFill>
        <p:spPr>
          <a:xfrm>
            <a:off x="5653072" y="2742715"/>
            <a:ext cx="1158234" cy="838196"/>
          </a:xfrm>
          <a:prstGeom prst="rect">
            <a:avLst/>
          </a:prstGeom>
        </p:spPr>
      </p:pic>
      <p:pic>
        <p:nvPicPr>
          <p:cNvPr id="11" name="Picture 10"/>
          <p:cNvPicPr>
            <a:picLocks noChangeAspect="1"/>
          </p:cNvPicPr>
          <p:nvPr/>
        </p:nvPicPr>
        <p:blipFill>
          <a:blip r:embed="rId5"/>
          <a:stretch>
            <a:fillRect/>
          </a:stretch>
        </p:blipFill>
        <p:spPr>
          <a:xfrm>
            <a:off x="7493224" y="3463308"/>
            <a:ext cx="1158236" cy="792477"/>
          </a:xfrm>
          <a:prstGeom prst="rect">
            <a:avLst/>
          </a:prstGeom>
        </p:spPr>
      </p:pic>
      <p:pic>
        <p:nvPicPr>
          <p:cNvPr id="13" name="Picture 12"/>
          <p:cNvPicPr>
            <a:picLocks noChangeAspect="1"/>
          </p:cNvPicPr>
          <p:nvPr/>
        </p:nvPicPr>
        <p:blipFill>
          <a:blip r:embed="rId6"/>
          <a:stretch>
            <a:fillRect/>
          </a:stretch>
        </p:blipFill>
        <p:spPr>
          <a:xfrm>
            <a:off x="7526921" y="1875943"/>
            <a:ext cx="1158235" cy="990596"/>
          </a:xfrm>
          <a:prstGeom prst="rect">
            <a:avLst/>
          </a:prstGeom>
        </p:spPr>
      </p:pic>
      <p:pic>
        <p:nvPicPr>
          <p:cNvPr id="14" name="Picture 13"/>
          <p:cNvPicPr>
            <a:picLocks noChangeAspect="1"/>
          </p:cNvPicPr>
          <p:nvPr/>
        </p:nvPicPr>
        <p:blipFill>
          <a:blip r:embed="rId7"/>
          <a:stretch>
            <a:fillRect/>
          </a:stretch>
        </p:blipFill>
        <p:spPr>
          <a:xfrm>
            <a:off x="3454480" y="2951317"/>
            <a:ext cx="929636" cy="1097275"/>
          </a:xfrm>
          <a:prstGeom prst="rect">
            <a:avLst/>
          </a:prstGeom>
        </p:spPr>
      </p:pic>
      <p:pic>
        <p:nvPicPr>
          <p:cNvPr id="15" name="Picture 14"/>
          <p:cNvPicPr>
            <a:picLocks noChangeAspect="1"/>
          </p:cNvPicPr>
          <p:nvPr/>
        </p:nvPicPr>
        <p:blipFill>
          <a:blip r:embed="rId8"/>
          <a:stretch>
            <a:fillRect/>
          </a:stretch>
        </p:blipFill>
        <p:spPr>
          <a:xfrm>
            <a:off x="6142526" y="3987097"/>
            <a:ext cx="1066796" cy="990596"/>
          </a:xfrm>
          <a:prstGeom prst="rect">
            <a:avLst/>
          </a:prstGeom>
        </p:spPr>
      </p:pic>
      <p:pic>
        <p:nvPicPr>
          <p:cNvPr id="16" name="Picture 15"/>
          <p:cNvPicPr>
            <a:picLocks noChangeAspect="1"/>
          </p:cNvPicPr>
          <p:nvPr/>
        </p:nvPicPr>
        <p:blipFill>
          <a:blip r:embed="rId9"/>
          <a:stretch>
            <a:fillRect/>
          </a:stretch>
        </p:blipFill>
        <p:spPr>
          <a:xfrm>
            <a:off x="4082555" y="4255785"/>
            <a:ext cx="1142995" cy="1005836"/>
          </a:xfrm>
          <a:prstGeom prst="rect">
            <a:avLst/>
          </a:prstGeom>
        </p:spPr>
      </p:pic>
      <p:pic>
        <p:nvPicPr>
          <p:cNvPr id="17" name="Picture 16"/>
          <p:cNvPicPr>
            <a:picLocks noChangeAspect="1"/>
          </p:cNvPicPr>
          <p:nvPr/>
        </p:nvPicPr>
        <p:blipFill>
          <a:blip r:embed="rId10"/>
          <a:stretch>
            <a:fillRect/>
          </a:stretch>
        </p:blipFill>
        <p:spPr>
          <a:xfrm>
            <a:off x="813514" y="2412845"/>
            <a:ext cx="1097276" cy="975356"/>
          </a:xfrm>
          <a:prstGeom prst="rect">
            <a:avLst/>
          </a:prstGeom>
        </p:spPr>
      </p:pic>
      <p:pic>
        <p:nvPicPr>
          <p:cNvPr id="20" name="Picture 19"/>
          <p:cNvPicPr>
            <a:picLocks noChangeAspect="1"/>
          </p:cNvPicPr>
          <p:nvPr/>
        </p:nvPicPr>
        <p:blipFill>
          <a:blip r:embed="rId5"/>
          <a:stretch>
            <a:fillRect/>
          </a:stretch>
        </p:blipFill>
        <p:spPr>
          <a:xfrm>
            <a:off x="5296111" y="5440308"/>
            <a:ext cx="1158234" cy="396238"/>
          </a:xfrm>
          <a:prstGeom prst="rect">
            <a:avLst/>
          </a:prstGeom>
        </p:spPr>
      </p:pic>
      <p:pic>
        <p:nvPicPr>
          <p:cNvPr id="21" name="Picture 20"/>
          <p:cNvPicPr>
            <a:picLocks noChangeAspect="1"/>
          </p:cNvPicPr>
          <p:nvPr/>
        </p:nvPicPr>
        <p:blipFill>
          <a:blip r:embed="rId4"/>
          <a:stretch>
            <a:fillRect/>
          </a:stretch>
        </p:blipFill>
        <p:spPr>
          <a:xfrm>
            <a:off x="1569917" y="4807506"/>
            <a:ext cx="807604" cy="1141872"/>
          </a:xfrm>
          <a:prstGeom prst="rect">
            <a:avLst/>
          </a:prstGeom>
        </p:spPr>
      </p:pic>
      <p:pic>
        <p:nvPicPr>
          <p:cNvPr id="22" name="Picture 21"/>
          <p:cNvPicPr>
            <a:picLocks noChangeAspect="1"/>
          </p:cNvPicPr>
          <p:nvPr/>
        </p:nvPicPr>
        <p:blipFill>
          <a:blip r:embed="rId11"/>
          <a:stretch>
            <a:fillRect/>
          </a:stretch>
        </p:blipFill>
        <p:spPr>
          <a:xfrm>
            <a:off x="4552000" y="1838498"/>
            <a:ext cx="882262" cy="853801"/>
          </a:xfrm>
          <a:prstGeom prst="rect">
            <a:avLst/>
          </a:prstGeom>
        </p:spPr>
      </p:pic>
      <p:pic>
        <p:nvPicPr>
          <p:cNvPr id="23" name="Picture 22"/>
          <p:cNvPicPr>
            <a:picLocks noChangeAspect="1"/>
          </p:cNvPicPr>
          <p:nvPr/>
        </p:nvPicPr>
        <p:blipFill>
          <a:blip r:embed="rId12"/>
          <a:stretch>
            <a:fillRect/>
          </a:stretch>
        </p:blipFill>
        <p:spPr>
          <a:xfrm rot="5400000">
            <a:off x="2442800" y="2012628"/>
            <a:ext cx="1080380" cy="717227"/>
          </a:xfrm>
          <a:prstGeom prst="rect">
            <a:avLst/>
          </a:prstGeom>
        </p:spPr>
      </p:pic>
      <p:sp>
        <p:nvSpPr>
          <p:cNvPr id="25" name="Pie 24"/>
          <p:cNvSpPr/>
          <p:nvPr/>
        </p:nvSpPr>
        <p:spPr>
          <a:xfrm>
            <a:off x="2090177" y="3676567"/>
            <a:ext cx="928659" cy="971850"/>
          </a:xfrm>
          <a:prstGeom prst="pi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2631002" y="6073994"/>
            <a:ext cx="3872215" cy="523220"/>
          </a:xfrm>
          <a:prstGeom prst="rect">
            <a:avLst/>
          </a:prstGeom>
          <a:noFill/>
        </p:spPr>
        <p:txBody>
          <a:bodyPr wrap="none" rtlCol="0">
            <a:spAutoFit/>
          </a:bodyPr>
          <a:lstStyle/>
          <a:p>
            <a:pPr algn="ctr"/>
            <a:r>
              <a:rPr lang="en-US" sz="2800" b="1">
                <a:solidFill>
                  <a:srgbClr val="FF0000"/>
                </a:solidFill>
              </a:rPr>
              <a:t>These are all flat shapes!</a:t>
            </a:r>
          </a:p>
        </p:txBody>
      </p:sp>
      <p:sp>
        <p:nvSpPr>
          <p:cNvPr id="27" name="Rectangle 2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658467808"/>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s://s-media-cache-ak0.pinimg.com/736x/78/81/da/7881dabbd94ddc4c3558fee82186e07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845"/>
            <a:ext cx="9601200" cy="169545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74636" y="6358229"/>
            <a:ext cx="1688283" cy="307777"/>
          </a:xfrm>
          <a:prstGeom prst="rect">
            <a:avLst/>
          </a:prstGeom>
          <a:noFill/>
        </p:spPr>
        <p:txBody>
          <a:bodyPr wrap="none" rtlCol="0">
            <a:spAutoFit/>
          </a:bodyPr>
          <a:lstStyle/>
          <a:p>
            <a:r>
              <a:rPr lang="en-US" sz="1400"/>
              <a:t>Module 2, Lesson 10</a:t>
            </a:r>
          </a:p>
        </p:txBody>
      </p:sp>
      <p:sp>
        <p:nvSpPr>
          <p:cNvPr id="3" name="Rectangle 2"/>
          <p:cNvSpPr/>
          <p:nvPr/>
        </p:nvSpPr>
        <p:spPr>
          <a:xfrm>
            <a:off x="2692190" y="1801469"/>
            <a:ext cx="3935693" cy="36317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1500" b="1">
                <a:ln/>
                <a:solidFill>
                  <a:srgbClr val="0000FF"/>
                </a:solidFill>
                <a:effectLst>
                  <a:glow rad="228600">
                    <a:schemeClr val="accent1">
                      <a:satMod val="175000"/>
                      <a:alpha val="40000"/>
                    </a:schemeClr>
                  </a:glow>
                </a:effectLst>
              </a:rPr>
              <a:t>Shape</a:t>
            </a:r>
          </a:p>
          <a:p>
            <a:pPr algn="ctr"/>
            <a:r>
              <a:rPr lang="en-US" sz="11500" b="1">
                <a:ln/>
                <a:solidFill>
                  <a:srgbClr val="0000FF"/>
                </a:solidFill>
                <a:effectLst>
                  <a:glow rad="228600">
                    <a:schemeClr val="accent1">
                      <a:satMod val="175000"/>
                      <a:alpha val="40000"/>
                    </a:schemeClr>
                  </a:glow>
                </a:effectLst>
              </a:rPr>
              <a:t>Fair</a:t>
            </a:r>
          </a:p>
        </p:txBody>
      </p:sp>
      <p:pic>
        <p:nvPicPr>
          <p:cNvPr id="11" name="Picture 10"/>
          <p:cNvPicPr>
            <a:picLocks noChangeAspect="1"/>
          </p:cNvPicPr>
          <p:nvPr/>
        </p:nvPicPr>
        <p:blipFill>
          <a:blip r:embed="rId4"/>
          <a:stretch>
            <a:fillRect/>
          </a:stretch>
        </p:blipFill>
        <p:spPr>
          <a:xfrm>
            <a:off x="612670" y="1545846"/>
            <a:ext cx="1619250" cy="1943100"/>
          </a:xfrm>
          <a:prstGeom prst="rect">
            <a:avLst/>
          </a:prstGeom>
        </p:spPr>
      </p:pic>
      <p:pic>
        <p:nvPicPr>
          <p:cNvPr id="13" name="Picture 12"/>
          <p:cNvPicPr>
            <a:picLocks noChangeAspect="1"/>
          </p:cNvPicPr>
          <p:nvPr/>
        </p:nvPicPr>
        <p:blipFill>
          <a:blip r:embed="rId5"/>
          <a:stretch>
            <a:fillRect/>
          </a:stretch>
        </p:blipFill>
        <p:spPr>
          <a:xfrm>
            <a:off x="1066800" y="4353375"/>
            <a:ext cx="1914525" cy="1819275"/>
          </a:xfrm>
          <a:prstGeom prst="rect">
            <a:avLst/>
          </a:prstGeom>
        </p:spPr>
      </p:pic>
      <p:pic>
        <p:nvPicPr>
          <p:cNvPr id="14" name="Picture 13"/>
          <p:cNvPicPr>
            <a:picLocks noChangeAspect="1"/>
          </p:cNvPicPr>
          <p:nvPr/>
        </p:nvPicPr>
        <p:blipFill>
          <a:blip r:embed="rId6"/>
          <a:stretch>
            <a:fillRect/>
          </a:stretch>
        </p:blipFill>
        <p:spPr>
          <a:xfrm>
            <a:off x="6186488" y="4224457"/>
            <a:ext cx="1695450" cy="1962150"/>
          </a:xfrm>
          <a:prstGeom prst="rect">
            <a:avLst/>
          </a:prstGeom>
        </p:spPr>
      </p:pic>
      <p:pic>
        <p:nvPicPr>
          <p:cNvPr id="15" name="Picture 14"/>
          <p:cNvPicPr>
            <a:picLocks noChangeAspect="1"/>
          </p:cNvPicPr>
          <p:nvPr/>
        </p:nvPicPr>
        <p:blipFill>
          <a:blip r:embed="rId7"/>
          <a:stretch>
            <a:fillRect/>
          </a:stretch>
        </p:blipFill>
        <p:spPr>
          <a:xfrm>
            <a:off x="7034213" y="1444799"/>
            <a:ext cx="1685925" cy="1914525"/>
          </a:xfrm>
          <a:prstGeom prst="rect">
            <a:avLst/>
          </a:prstGeom>
        </p:spPr>
      </p:pic>
      <p:sp>
        <p:nvSpPr>
          <p:cNvPr id="2" name="Rectangle 1"/>
          <p:cNvSpPr/>
          <p:nvPr/>
        </p:nvSpPr>
        <p:spPr>
          <a:xfrm>
            <a:off x="1231795" y="4217701"/>
            <a:ext cx="381000" cy="271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413653" y="4166432"/>
            <a:ext cx="381000" cy="271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03342612"/>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899" y="4114800"/>
            <a:ext cx="1441675" cy="17287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029200" y="1603574"/>
            <a:ext cx="3038475" cy="75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1015176" y="1748195"/>
            <a:ext cx="7078775" cy="1402186"/>
          </a:xfrm>
          <a:prstGeom prst="rect">
            <a:avLst/>
          </a:prstGeom>
        </p:spPr>
      </p:pic>
    </p:spTree>
    <p:extLst>
      <p:ext uri="{BB962C8B-B14F-4D97-AF65-F5344CB8AC3E}">
        <p14:creationId xmlns:p14="http://schemas.microsoft.com/office/powerpoint/2010/main" val="380796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1</a:t>
            </a:r>
          </a:p>
        </p:txBody>
      </p:sp>
      <p:sp>
        <p:nvSpPr>
          <p:cNvPr id="39" name="TextBox 38"/>
          <p:cNvSpPr txBox="1"/>
          <p:nvPr/>
        </p:nvSpPr>
        <p:spPr>
          <a:xfrm>
            <a:off x="518258" y="771603"/>
            <a:ext cx="8107483" cy="1754326"/>
          </a:xfrm>
          <a:prstGeom prst="rect">
            <a:avLst/>
          </a:prstGeom>
          <a:noFill/>
        </p:spPr>
        <p:txBody>
          <a:bodyPr wrap="square" rtlCol="0">
            <a:spAutoFit/>
          </a:bodyPr>
          <a:lstStyle/>
          <a:p>
            <a:pPr algn="ctr"/>
            <a:r>
              <a:rPr lang="en-US" b="1"/>
              <a:t>Put your shapes back in the bag.  It’s time to play shape detectives!  Detectives need to have special equipment, so I’m going to give you and your partner a magnifying glass to use if you need it.  You are going to go on a shape hunt around the room.  Whenever you see an interesting shape, tell your partner about it, and draw it on your paper.  Take your bag of shapes with you to use as clues.  Maybe you will find shapes in the room that match shapes in your bag!</a:t>
            </a:r>
          </a:p>
        </p:txBody>
      </p:sp>
      <p:pic>
        <p:nvPicPr>
          <p:cNvPr id="5" name="Picture 4"/>
          <p:cNvPicPr>
            <a:picLocks noChangeAspect="1"/>
          </p:cNvPicPr>
          <p:nvPr/>
        </p:nvPicPr>
        <p:blipFill>
          <a:blip r:embed="rId3"/>
          <a:stretch>
            <a:fillRect/>
          </a:stretch>
        </p:blipFill>
        <p:spPr>
          <a:xfrm>
            <a:off x="6248400" y="3149424"/>
            <a:ext cx="2511312" cy="3365676"/>
          </a:xfrm>
          <a:prstGeom prst="rect">
            <a:avLst/>
          </a:prstGeom>
        </p:spPr>
      </p:pic>
      <p:pic>
        <p:nvPicPr>
          <p:cNvPr id="3076" name="Picture 4" descr="https://s-media-cache-ak0.pinimg.com/736x/a9/de/3a/a9de3a29fb6388dde98cf0ebf16908c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11287" y="3259217"/>
            <a:ext cx="2660512" cy="325588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177152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307975" y="219869"/>
            <a:ext cx="8607425" cy="490537"/>
          </a:xfrm>
          <a:prstGeom prst="rect">
            <a:avLst/>
          </a:prstGeom>
        </p:spPr>
      </p:pic>
      <p:pic>
        <p:nvPicPr>
          <p:cNvPr id="7" name="Picture 6"/>
          <p:cNvPicPr>
            <a:picLocks noChangeAspect="1"/>
          </p:cNvPicPr>
          <p:nvPr/>
        </p:nvPicPr>
        <p:blipFill>
          <a:blip r:embed="rId4"/>
          <a:stretch>
            <a:fillRect/>
          </a:stretch>
        </p:blipFill>
        <p:spPr>
          <a:xfrm>
            <a:off x="771525" y="769937"/>
            <a:ext cx="7600950" cy="5705475"/>
          </a:xfrm>
          <a:prstGeom prst="rect">
            <a:avLst/>
          </a:prstGeom>
        </p:spPr>
      </p:pic>
      <p:pic>
        <p:nvPicPr>
          <p:cNvPr id="8" name="Picture 7"/>
          <p:cNvPicPr>
            <a:picLocks noChangeAspect="1"/>
          </p:cNvPicPr>
          <p:nvPr/>
        </p:nvPicPr>
        <p:blipFill>
          <a:blip r:embed="rId5"/>
          <a:stretch>
            <a:fillRect/>
          </a:stretch>
        </p:blipFill>
        <p:spPr>
          <a:xfrm>
            <a:off x="4800600" y="2514600"/>
            <a:ext cx="1376363" cy="553118"/>
          </a:xfrm>
          <a:prstGeom prst="rect">
            <a:avLst/>
          </a:prstGeom>
        </p:spPr>
      </p:pic>
      <p:pic>
        <p:nvPicPr>
          <p:cNvPr id="9" name="Picture 8"/>
          <p:cNvPicPr>
            <a:picLocks noChangeAspect="1"/>
          </p:cNvPicPr>
          <p:nvPr/>
        </p:nvPicPr>
        <p:blipFill>
          <a:blip r:embed="rId6"/>
          <a:stretch>
            <a:fillRect/>
          </a:stretch>
        </p:blipFill>
        <p:spPr>
          <a:xfrm>
            <a:off x="510415" y="2500317"/>
            <a:ext cx="1366424" cy="538931"/>
          </a:xfrm>
          <a:prstGeom prst="rect">
            <a:avLst/>
          </a:prstGeom>
        </p:spPr>
      </p:pic>
      <p:pic>
        <p:nvPicPr>
          <p:cNvPr id="10" name="Picture 9"/>
          <p:cNvPicPr>
            <a:picLocks noChangeAspect="1"/>
          </p:cNvPicPr>
          <p:nvPr/>
        </p:nvPicPr>
        <p:blipFill>
          <a:blip r:embed="rId7"/>
          <a:stretch>
            <a:fillRect/>
          </a:stretch>
        </p:blipFill>
        <p:spPr>
          <a:xfrm>
            <a:off x="6619047" y="2513841"/>
            <a:ext cx="1362075" cy="539690"/>
          </a:xfrm>
          <a:prstGeom prst="rect">
            <a:avLst/>
          </a:prstGeom>
        </p:spPr>
      </p:pic>
      <p:pic>
        <p:nvPicPr>
          <p:cNvPr id="11" name="Picture 10"/>
          <p:cNvPicPr>
            <a:picLocks noChangeAspect="1"/>
          </p:cNvPicPr>
          <p:nvPr/>
        </p:nvPicPr>
        <p:blipFill>
          <a:blip r:embed="rId8"/>
          <a:stretch>
            <a:fillRect/>
          </a:stretch>
        </p:blipFill>
        <p:spPr>
          <a:xfrm>
            <a:off x="2397081" y="2685941"/>
            <a:ext cx="1371112" cy="527684"/>
          </a:xfrm>
          <a:prstGeom prst="rect">
            <a:avLst/>
          </a:prstGeom>
        </p:spPr>
      </p:pic>
      <p:pic>
        <p:nvPicPr>
          <p:cNvPr id="12" name="Picture 11"/>
          <p:cNvPicPr>
            <a:picLocks noChangeAspect="1"/>
          </p:cNvPicPr>
          <p:nvPr/>
        </p:nvPicPr>
        <p:blipFill>
          <a:blip r:embed="rId9"/>
          <a:stretch>
            <a:fillRect/>
          </a:stretch>
        </p:blipFill>
        <p:spPr>
          <a:xfrm>
            <a:off x="4800600" y="3394398"/>
            <a:ext cx="1376363" cy="543642"/>
          </a:xfrm>
          <a:prstGeom prst="rect">
            <a:avLst/>
          </a:prstGeom>
        </p:spPr>
      </p:pic>
      <p:pic>
        <p:nvPicPr>
          <p:cNvPr id="13" name="Picture 12"/>
          <p:cNvPicPr>
            <a:picLocks noChangeAspect="1"/>
          </p:cNvPicPr>
          <p:nvPr/>
        </p:nvPicPr>
        <p:blipFill>
          <a:blip r:embed="rId10"/>
          <a:stretch>
            <a:fillRect/>
          </a:stretch>
        </p:blipFill>
        <p:spPr>
          <a:xfrm>
            <a:off x="6612524" y="3370272"/>
            <a:ext cx="1379676" cy="546664"/>
          </a:xfrm>
          <a:prstGeom prst="rect">
            <a:avLst/>
          </a:prstGeom>
        </p:spPr>
      </p:pic>
      <p:pic>
        <p:nvPicPr>
          <p:cNvPr id="14" name="Picture 13"/>
          <p:cNvPicPr>
            <a:picLocks noChangeAspect="1"/>
          </p:cNvPicPr>
          <p:nvPr/>
        </p:nvPicPr>
        <p:blipFill>
          <a:blip r:embed="rId11"/>
          <a:stretch>
            <a:fillRect/>
          </a:stretch>
        </p:blipFill>
        <p:spPr>
          <a:xfrm>
            <a:off x="4800600" y="4231590"/>
            <a:ext cx="1386613" cy="536615"/>
          </a:xfrm>
          <a:prstGeom prst="rect">
            <a:avLst/>
          </a:prstGeom>
        </p:spPr>
      </p:pic>
      <p:pic>
        <p:nvPicPr>
          <p:cNvPr id="15" name="Picture 14"/>
          <p:cNvPicPr>
            <a:picLocks noChangeAspect="1"/>
          </p:cNvPicPr>
          <p:nvPr/>
        </p:nvPicPr>
        <p:blipFill>
          <a:blip r:embed="rId12"/>
          <a:stretch>
            <a:fillRect/>
          </a:stretch>
        </p:blipFill>
        <p:spPr>
          <a:xfrm>
            <a:off x="6619048" y="4228277"/>
            <a:ext cx="1389008" cy="539928"/>
          </a:xfrm>
          <a:prstGeom prst="rect">
            <a:avLst/>
          </a:prstGeom>
        </p:spPr>
      </p:pic>
      <p:pic>
        <p:nvPicPr>
          <p:cNvPr id="16" name="Picture 15"/>
          <p:cNvPicPr>
            <a:picLocks noChangeAspect="1"/>
          </p:cNvPicPr>
          <p:nvPr/>
        </p:nvPicPr>
        <p:blipFill>
          <a:blip r:embed="rId13"/>
          <a:stretch>
            <a:fillRect/>
          </a:stretch>
        </p:blipFill>
        <p:spPr>
          <a:xfrm>
            <a:off x="4830547" y="5061754"/>
            <a:ext cx="1346416" cy="530921"/>
          </a:xfrm>
          <a:prstGeom prst="rect">
            <a:avLst/>
          </a:prstGeom>
        </p:spPr>
      </p:pic>
      <p:pic>
        <p:nvPicPr>
          <p:cNvPr id="17" name="Picture 16"/>
          <p:cNvPicPr>
            <a:picLocks noChangeAspect="1"/>
          </p:cNvPicPr>
          <p:nvPr/>
        </p:nvPicPr>
        <p:blipFill>
          <a:blip r:embed="rId14"/>
          <a:stretch>
            <a:fillRect/>
          </a:stretch>
        </p:blipFill>
        <p:spPr>
          <a:xfrm>
            <a:off x="676143" y="3437296"/>
            <a:ext cx="1366424" cy="541413"/>
          </a:xfrm>
          <a:prstGeom prst="rect">
            <a:avLst/>
          </a:prstGeom>
        </p:spPr>
      </p:pic>
      <p:pic>
        <p:nvPicPr>
          <p:cNvPr id="18" name="Picture 17"/>
          <p:cNvPicPr>
            <a:picLocks noChangeAspect="1"/>
          </p:cNvPicPr>
          <p:nvPr/>
        </p:nvPicPr>
        <p:blipFill>
          <a:blip r:embed="rId15"/>
          <a:stretch>
            <a:fillRect/>
          </a:stretch>
        </p:blipFill>
        <p:spPr>
          <a:xfrm>
            <a:off x="6619047" y="5044629"/>
            <a:ext cx="1362075" cy="538795"/>
          </a:xfrm>
          <a:prstGeom prst="rect">
            <a:avLst/>
          </a:prstGeom>
        </p:spPr>
      </p:pic>
      <p:pic>
        <p:nvPicPr>
          <p:cNvPr id="19" name="Picture 18"/>
          <p:cNvPicPr>
            <a:picLocks noChangeAspect="1"/>
          </p:cNvPicPr>
          <p:nvPr/>
        </p:nvPicPr>
        <p:blipFill>
          <a:blip r:embed="rId16"/>
          <a:stretch>
            <a:fillRect/>
          </a:stretch>
        </p:blipFill>
        <p:spPr>
          <a:xfrm>
            <a:off x="2397081" y="3507232"/>
            <a:ext cx="1371112" cy="532971"/>
          </a:xfrm>
          <a:prstGeom prst="rect">
            <a:avLst/>
          </a:prstGeom>
        </p:spPr>
      </p:pic>
      <p:pic>
        <p:nvPicPr>
          <p:cNvPr id="20" name="Picture 19"/>
          <p:cNvPicPr>
            <a:picLocks noChangeAspect="1"/>
          </p:cNvPicPr>
          <p:nvPr/>
        </p:nvPicPr>
        <p:blipFill>
          <a:blip r:embed="rId17"/>
          <a:stretch>
            <a:fillRect/>
          </a:stretch>
        </p:blipFill>
        <p:spPr>
          <a:xfrm>
            <a:off x="4830548" y="5850639"/>
            <a:ext cx="1346416" cy="519151"/>
          </a:xfrm>
          <a:prstGeom prst="rect">
            <a:avLst/>
          </a:prstGeom>
        </p:spPr>
      </p:pic>
      <p:pic>
        <p:nvPicPr>
          <p:cNvPr id="21" name="Picture 20"/>
          <p:cNvPicPr>
            <a:picLocks noChangeAspect="1"/>
          </p:cNvPicPr>
          <p:nvPr/>
        </p:nvPicPr>
        <p:blipFill>
          <a:blip r:embed="rId18"/>
          <a:stretch>
            <a:fillRect/>
          </a:stretch>
        </p:blipFill>
        <p:spPr>
          <a:xfrm>
            <a:off x="6599272" y="5815829"/>
            <a:ext cx="1436696" cy="553961"/>
          </a:xfrm>
          <a:prstGeom prst="rect">
            <a:avLst/>
          </a:prstGeom>
        </p:spPr>
      </p:pic>
    </p:spTree>
    <p:extLst>
      <p:ext uri="{BB962C8B-B14F-4D97-AF65-F5344CB8AC3E}">
        <p14:creationId xmlns:p14="http://schemas.microsoft.com/office/powerpoint/2010/main" val="366404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ppt_x"/>
                                          </p:val>
                                        </p:tav>
                                        <p:tav tm="100000">
                                          <p:val>
                                            <p:strVal val="#ppt_x"/>
                                          </p:val>
                                        </p:tav>
                                      </p:tavLst>
                                    </p:anim>
                                    <p:anim calcmode="lin" valueType="num">
                                      <p:cBhvr additive="base">
                                        <p:cTn id="8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151799" y="1905000"/>
            <a:ext cx="6843714" cy="1414903"/>
          </a:xfrm>
          <a:prstGeom prst="rect">
            <a:avLst/>
          </a:prstGeom>
        </p:spPr>
      </p:pic>
      <p:pic>
        <p:nvPicPr>
          <p:cNvPr id="8" name="Picture 2" descr="Image result for aha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3899" y="4114800"/>
            <a:ext cx="1441675" cy="1728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902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124206"/>
          </a:xfrm>
          <a:prstGeom prst="rect">
            <a:avLst/>
          </a:prstGeom>
          <a:noFill/>
        </p:spPr>
        <p:txBody>
          <a:bodyPr wrap="square" rtlCol="0">
            <a:spAutoFit/>
          </a:bodyPr>
          <a:lstStyle/>
          <a:p>
            <a:pPr algn="ctr"/>
            <a:r>
              <a:rPr lang="en-US" sz="4800" b="1">
                <a:latin typeface="Kristen ITC" panose="03050502040202030202" pitchFamily="66" charset="0"/>
              </a:rPr>
              <a:t>Lesson 2</a:t>
            </a:r>
          </a:p>
          <a:p>
            <a:pPr algn="ctr"/>
            <a:endParaRPr lang="en-US" sz="3600">
              <a:latin typeface="Kristen ITC" panose="03050502040202030202" pitchFamily="66" charset="0"/>
            </a:endParaRPr>
          </a:p>
          <a:p>
            <a:pPr algn="ctr"/>
            <a:endParaRPr lang="en-US" sz="1400">
              <a:latin typeface="Kristen ITC" panose="03050502040202030202" pitchFamily="66" charset="0"/>
            </a:endParaRPr>
          </a:p>
          <a:p>
            <a:pPr algn="ctr"/>
            <a:r>
              <a:rPr lang="en-US" sz="4000">
                <a:latin typeface="Kristen ITC" panose="03050502040202030202" pitchFamily="66" charset="0"/>
              </a:rPr>
              <a:t>I can identify shapes as triangles.</a:t>
            </a:r>
          </a:p>
          <a:p>
            <a:pPr algn="ctr"/>
            <a:endParaRPr lang="en-US" sz="28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669691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191090" y="1046511"/>
            <a:ext cx="6227706" cy="707886"/>
          </a:xfrm>
          <a:prstGeom prst="rect">
            <a:avLst/>
          </a:prstGeom>
          <a:noFill/>
        </p:spPr>
        <p:txBody>
          <a:bodyPr wrap="square" rtlCol="0">
            <a:spAutoFit/>
          </a:bodyPr>
          <a:lstStyle/>
          <a:p>
            <a:pPr algn="ctr"/>
            <a:r>
              <a:rPr lang="en-US" sz="2000" b="1">
                <a:solidFill>
                  <a:srgbClr val="0000FF"/>
                </a:solidFill>
              </a:rPr>
              <a:t>Touch and count the corners of the triangle.  Touch and count your beans.</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2</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3 With Triangles and Beans</a:t>
            </a:r>
            <a:endParaRPr lang="en-US" sz="8000" b="1"/>
          </a:p>
        </p:txBody>
      </p:sp>
      <p:sp>
        <p:nvSpPr>
          <p:cNvPr id="3" name="Isosceles Triangle 2"/>
          <p:cNvSpPr/>
          <p:nvPr/>
        </p:nvSpPr>
        <p:spPr>
          <a:xfrm>
            <a:off x="2780943" y="2106319"/>
            <a:ext cx="3048000" cy="2438400"/>
          </a:xfrm>
          <a:prstGeom prst="triangl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384" y="4133008"/>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4663" y="4800600"/>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5334000"/>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lipartix.com/wp-content/uploads/2016/04/Frog-clip-art-cute-clipart-image-6-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1882" y="4006684"/>
            <a:ext cx="2429181" cy="2455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274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60375" y="1086341"/>
            <a:ext cx="8257710" cy="707886"/>
          </a:xfrm>
          <a:prstGeom prst="rect">
            <a:avLst/>
          </a:prstGeom>
          <a:noFill/>
        </p:spPr>
        <p:txBody>
          <a:bodyPr wrap="square" rtlCol="0">
            <a:spAutoFit/>
          </a:bodyPr>
          <a:lstStyle/>
          <a:p>
            <a:pPr algn="ctr"/>
            <a:r>
              <a:rPr lang="en-US" sz="2000" b="1">
                <a:solidFill>
                  <a:srgbClr val="0000FF"/>
                </a:solidFill>
              </a:rPr>
              <a:t>Our job is to make 3.  Put 2 of your beans on the corner of your triangle.  Keep the other one in your hand.  How many beans are on your triangle?</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2</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3 With Triangles and Beans</a:t>
            </a:r>
            <a:endParaRPr lang="en-US" sz="8000" b="1"/>
          </a:p>
        </p:txBody>
      </p:sp>
      <p:sp>
        <p:nvSpPr>
          <p:cNvPr id="3" name="Isosceles Triangle 2"/>
          <p:cNvSpPr/>
          <p:nvPr/>
        </p:nvSpPr>
        <p:spPr>
          <a:xfrm>
            <a:off x="2780943" y="2106319"/>
            <a:ext cx="3048000" cy="2438400"/>
          </a:xfrm>
          <a:prstGeom prst="triangl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384" y="4133008"/>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4663" y="4800600"/>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5334000"/>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lipartix.com/wp-content/uploads/2016/04/Frog-clip-art-cute-clipart-image-6-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1882" y="4006684"/>
            <a:ext cx="2429181" cy="24554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2593" y="195119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3047" y="3959087"/>
            <a:ext cx="604700" cy="86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9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16"/>
                                        </p:tgtEl>
                                        <p:attrNameLst>
                                          <p:attrName>style.visibility</p:attrName>
                                        </p:attrNameLst>
                                      </p:cBhvr>
                                      <p:to>
                                        <p:strVal val="visible"/>
                                      </p:to>
                                    </p:set>
                                  </p:childTnLst>
                                </p:cTn>
                              </p:par>
                            </p:childTnLst>
                          </p:cTn>
                        </p:par>
                        <p:par>
                          <p:cTn id="17" fill="hold">
                            <p:stCondLst>
                              <p:cond delay="500"/>
                            </p:stCondLst>
                            <p:childTnLst>
                              <p:par>
                                <p:cTn id="18" presetID="1" presetClass="exit" presetSubtype="0" fill="hold" nodeType="afterEffect">
                                  <p:stCondLst>
                                    <p:cond delay="500"/>
                                  </p:stCondLst>
                                  <p:childTnLst>
                                    <p:set>
                                      <p:cBhvr>
                                        <p:cTn id="19" dur="1" fill="hold">
                                          <p:stCondLst>
                                            <p:cond delay="0"/>
                                          </p:stCondLst>
                                        </p:cTn>
                                        <p:tgtEl>
                                          <p:spTgt spid="22"/>
                                        </p:tgtEl>
                                        <p:attrNameLst>
                                          <p:attrName>style.visibility</p:attrName>
                                        </p:attrNameLst>
                                      </p:cBhvr>
                                      <p:to>
                                        <p:strVal val="hidden"/>
                                      </p:to>
                                    </p:set>
                                  </p:childTnLst>
                                </p:cTn>
                              </p:par>
                            </p:childTnLst>
                          </p:cTn>
                        </p:par>
                        <p:par>
                          <p:cTn id="20" fill="hold">
                            <p:stCondLst>
                              <p:cond delay="1000"/>
                            </p:stCondLst>
                            <p:childTnLst>
                              <p:par>
                                <p:cTn id="21" presetID="1" presetClass="entr" presetSubtype="0" fill="hold" nodeType="afterEffect">
                                  <p:stCondLst>
                                    <p:cond delay="50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8020669" y="241538"/>
            <a:ext cx="859210" cy="307777"/>
          </a:xfrm>
          <a:prstGeom prst="rect">
            <a:avLst/>
          </a:prstGeom>
          <a:noFill/>
        </p:spPr>
        <p:txBody>
          <a:bodyPr wrap="none" rtlCol="0">
            <a:spAutoFit/>
          </a:bodyPr>
          <a:lstStyle/>
          <a:p>
            <a:r>
              <a:rPr lang="en-US" sz="1400"/>
              <a:t>Template</a:t>
            </a:r>
          </a:p>
        </p:txBody>
      </p:sp>
      <p:sp>
        <p:nvSpPr>
          <p:cNvPr id="19" name="Rectangle 1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39" name="TextBox 38"/>
          <p:cNvSpPr txBox="1"/>
          <p:nvPr/>
        </p:nvSpPr>
        <p:spPr>
          <a:xfrm>
            <a:off x="1523999" y="175727"/>
            <a:ext cx="6096001" cy="400110"/>
          </a:xfrm>
          <a:prstGeom prst="rect">
            <a:avLst/>
          </a:prstGeom>
          <a:noFill/>
        </p:spPr>
        <p:txBody>
          <a:bodyPr wrap="square" rtlCol="0">
            <a:spAutoFit/>
          </a:bodyPr>
          <a:lstStyle/>
          <a:p>
            <a:pPr algn="ctr"/>
            <a:r>
              <a:rPr lang="en-US" sz="2000" b="1"/>
              <a:t>Colorful shape template for Lesson 1 Mystery Bags.</a:t>
            </a:r>
          </a:p>
        </p:txBody>
      </p:sp>
      <p:pic>
        <p:nvPicPr>
          <p:cNvPr id="2" name="Picture 1"/>
          <p:cNvPicPr>
            <a:picLocks noChangeAspect="1"/>
          </p:cNvPicPr>
          <p:nvPr/>
        </p:nvPicPr>
        <p:blipFill>
          <a:blip r:embed="rId3"/>
          <a:stretch>
            <a:fillRect/>
          </a:stretch>
        </p:blipFill>
        <p:spPr>
          <a:xfrm>
            <a:off x="5839202" y="788318"/>
            <a:ext cx="1285821" cy="1246857"/>
          </a:xfrm>
          <a:prstGeom prst="rect">
            <a:avLst/>
          </a:prstGeom>
        </p:spPr>
      </p:pic>
      <p:pic>
        <p:nvPicPr>
          <p:cNvPr id="3" name="Picture 2"/>
          <p:cNvPicPr>
            <a:picLocks noChangeAspect="1"/>
          </p:cNvPicPr>
          <p:nvPr/>
        </p:nvPicPr>
        <p:blipFill>
          <a:blip r:embed="rId4"/>
          <a:stretch>
            <a:fillRect/>
          </a:stretch>
        </p:blipFill>
        <p:spPr>
          <a:xfrm>
            <a:off x="6174519" y="3927795"/>
            <a:ext cx="1480641" cy="1071517"/>
          </a:xfrm>
          <a:prstGeom prst="rect">
            <a:avLst/>
          </a:prstGeom>
        </p:spPr>
      </p:pic>
      <p:pic>
        <p:nvPicPr>
          <p:cNvPr id="8" name="Picture 7"/>
          <p:cNvPicPr>
            <a:picLocks noChangeAspect="1"/>
          </p:cNvPicPr>
          <p:nvPr/>
        </p:nvPicPr>
        <p:blipFill>
          <a:blip r:embed="rId5"/>
          <a:stretch>
            <a:fillRect/>
          </a:stretch>
        </p:blipFill>
        <p:spPr>
          <a:xfrm>
            <a:off x="7126623" y="1058003"/>
            <a:ext cx="1480642" cy="1266339"/>
          </a:xfrm>
          <a:prstGeom prst="rect">
            <a:avLst/>
          </a:prstGeom>
        </p:spPr>
      </p:pic>
      <p:pic>
        <p:nvPicPr>
          <p:cNvPr id="9" name="Picture 8"/>
          <p:cNvPicPr>
            <a:picLocks noChangeAspect="1"/>
          </p:cNvPicPr>
          <p:nvPr/>
        </p:nvPicPr>
        <p:blipFill>
          <a:blip r:embed="rId6"/>
          <a:stretch>
            <a:fillRect/>
          </a:stretch>
        </p:blipFill>
        <p:spPr>
          <a:xfrm>
            <a:off x="2170537" y="2759041"/>
            <a:ext cx="1188410" cy="1402713"/>
          </a:xfrm>
          <a:prstGeom prst="rect">
            <a:avLst/>
          </a:prstGeom>
        </p:spPr>
      </p:pic>
      <p:pic>
        <p:nvPicPr>
          <p:cNvPr id="10" name="Picture 9"/>
          <p:cNvPicPr>
            <a:picLocks noChangeAspect="1"/>
          </p:cNvPicPr>
          <p:nvPr/>
        </p:nvPicPr>
        <p:blipFill>
          <a:blip r:embed="rId7"/>
          <a:stretch>
            <a:fillRect/>
          </a:stretch>
        </p:blipFill>
        <p:spPr>
          <a:xfrm>
            <a:off x="4659895" y="4838828"/>
            <a:ext cx="1363750" cy="1266339"/>
          </a:xfrm>
          <a:prstGeom prst="rect">
            <a:avLst/>
          </a:prstGeom>
        </p:spPr>
      </p:pic>
      <p:pic>
        <p:nvPicPr>
          <p:cNvPr id="13" name="Picture 12"/>
          <p:cNvPicPr>
            <a:picLocks noChangeAspect="1"/>
          </p:cNvPicPr>
          <p:nvPr/>
        </p:nvPicPr>
        <p:blipFill>
          <a:blip r:embed="rId8"/>
          <a:stretch>
            <a:fillRect/>
          </a:stretch>
        </p:blipFill>
        <p:spPr>
          <a:xfrm>
            <a:off x="716694" y="1933123"/>
            <a:ext cx="1402715" cy="1246857"/>
          </a:xfrm>
          <a:prstGeom prst="rect">
            <a:avLst/>
          </a:prstGeom>
        </p:spPr>
      </p:pic>
      <p:pic>
        <p:nvPicPr>
          <p:cNvPr id="20" name="Picture 19"/>
          <p:cNvPicPr>
            <a:picLocks noChangeAspect="1"/>
          </p:cNvPicPr>
          <p:nvPr/>
        </p:nvPicPr>
        <p:blipFill>
          <a:blip r:embed="rId9"/>
          <a:stretch>
            <a:fillRect/>
          </a:stretch>
        </p:blipFill>
        <p:spPr>
          <a:xfrm>
            <a:off x="6349312" y="5599838"/>
            <a:ext cx="1480641" cy="506535"/>
          </a:xfrm>
          <a:prstGeom prst="rect">
            <a:avLst/>
          </a:prstGeom>
        </p:spPr>
      </p:pic>
      <p:pic>
        <p:nvPicPr>
          <p:cNvPr id="14" name="Picture 13"/>
          <p:cNvPicPr>
            <a:picLocks noChangeAspect="1"/>
          </p:cNvPicPr>
          <p:nvPr/>
        </p:nvPicPr>
        <p:blipFill>
          <a:blip r:embed="rId10"/>
          <a:stretch>
            <a:fillRect/>
          </a:stretch>
        </p:blipFill>
        <p:spPr>
          <a:xfrm>
            <a:off x="4462547" y="1638279"/>
            <a:ext cx="1127849" cy="1091466"/>
          </a:xfrm>
          <a:prstGeom prst="rect">
            <a:avLst/>
          </a:prstGeom>
        </p:spPr>
      </p:pic>
      <p:pic>
        <p:nvPicPr>
          <p:cNvPr id="15" name="Picture 14"/>
          <p:cNvPicPr>
            <a:picLocks noChangeAspect="1"/>
          </p:cNvPicPr>
          <p:nvPr/>
        </p:nvPicPr>
        <p:blipFill>
          <a:blip r:embed="rId11"/>
          <a:stretch>
            <a:fillRect/>
          </a:stretch>
        </p:blipFill>
        <p:spPr>
          <a:xfrm rot="5400000">
            <a:off x="509558" y="4519256"/>
            <a:ext cx="1381113" cy="916873"/>
          </a:xfrm>
          <a:prstGeom prst="rect">
            <a:avLst/>
          </a:prstGeom>
        </p:spPr>
      </p:pic>
      <p:sp>
        <p:nvSpPr>
          <p:cNvPr id="22" name="Pie 21"/>
          <p:cNvSpPr/>
          <p:nvPr/>
        </p:nvSpPr>
        <p:spPr>
          <a:xfrm>
            <a:off x="2693682" y="1219803"/>
            <a:ext cx="1174362" cy="1242375"/>
          </a:xfrm>
          <a:prstGeom prst="pi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p:cNvPicPr>
            <a:picLocks noChangeAspect="1"/>
          </p:cNvPicPr>
          <p:nvPr/>
        </p:nvPicPr>
        <p:blipFill>
          <a:blip r:embed="rId12"/>
          <a:stretch>
            <a:fillRect/>
          </a:stretch>
        </p:blipFill>
        <p:spPr>
          <a:xfrm>
            <a:off x="3880610" y="3179980"/>
            <a:ext cx="1461160" cy="1285821"/>
          </a:xfrm>
          <a:prstGeom prst="rect">
            <a:avLst/>
          </a:prstGeom>
        </p:spPr>
      </p:pic>
      <p:pic>
        <p:nvPicPr>
          <p:cNvPr id="7" name="Picture 6"/>
          <p:cNvPicPr>
            <a:picLocks noChangeAspect="1"/>
          </p:cNvPicPr>
          <p:nvPr/>
        </p:nvPicPr>
        <p:blipFill>
          <a:blip r:embed="rId9"/>
          <a:stretch>
            <a:fillRect/>
          </a:stretch>
        </p:blipFill>
        <p:spPr>
          <a:xfrm>
            <a:off x="6497312" y="2556551"/>
            <a:ext cx="1480643" cy="1013071"/>
          </a:xfrm>
          <a:prstGeom prst="rect">
            <a:avLst/>
          </a:prstGeom>
        </p:spPr>
      </p:pic>
      <p:sp>
        <p:nvSpPr>
          <p:cNvPr id="24" name="Trapezoid 23"/>
          <p:cNvSpPr/>
          <p:nvPr/>
        </p:nvSpPr>
        <p:spPr>
          <a:xfrm>
            <a:off x="2123589" y="5015588"/>
            <a:ext cx="1235357" cy="1053129"/>
          </a:xfrm>
          <a:prstGeom prst="trapezoid">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289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54930" y="1136477"/>
            <a:ext cx="8034139" cy="584775"/>
          </a:xfrm>
          <a:prstGeom prst="rect">
            <a:avLst/>
          </a:prstGeom>
          <a:noFill/>
        </p:spPr>
        <p:txBody>
          <a:bodyPr wrap="square" rtlCol="0">
            <a:spAutoFit/>
          </a:bodyPr>
          <a:lstStyle/>
          <a:p>
            <a:pPr algn="ctr"/>
            <a:r>
              <a:rPr lang="en-US" sz="1600" b="1">
                <a:solidFill>
                  <a:srgbClr val="0000FF"/>
                </a:solidFill>
              </a:rPr>
              <a:t>We can tell how to make 3 like this:  2 and 1 make 3.  Echo me, please.  Write the equation on your white board.  Show me 1 bean on your triangle.  Keep the rest in your hand.  </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2</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3 With Triangles and Beans</a:t>
            </a:r>
            <a:endParaRPr lang="en-US" sz="8000" b="1"/>
          </a:p>
        </p:txBody>
      </p:sp>
      <p:sp>
        <p:nvSpPr>
          <p:cNvPr id="3" name="Isosceles Triangle 2"/>
          <p:cNvSpPr/>
          <p:nvPr/>
        </p:nvSpPr>
        <p:spPr>
          <a:xfrm>
            <a:off x="2780943" y="2106319"/>
            <a:ext cx="3048000" cy="2438400"/>
          </a:xfrm>
          <a:prstGeom prst="triangl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5334000"/>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lipartix.com/wp-content/uploads/2016/04/Frog-clip-art-cute-clipart-image-6-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1882" y="4006684"/>
            <a:ext cx="2429181" cy="24554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2593" y="195119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3047" y="3959087"/>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8752" y="5547929"/>
            <a:ext cx="604700" cy="86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02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7"/>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20162" y="1028947"/>
            <a:ext cx="8257710" cy="584775"/>
          </a:xfrm>
          <a:prstGeom prst="rect">
            <a:avLst/>
          </a:prstGeom>
          <a:noFill/>
        </p:spPr>
        <p:txBody>
          <a:bodyPr wrap="square" rtlCol="0">
            <a:spAutoFit/>
          </a:bodyPr>
          <a:lstStyle/>
          <a:p>
            <a:pPr algn="ctr"/>
            <a:r>
              <a:rPr lang="en-US" sz="1600" b="1">
                <a:solidFill>
                  <a:srgbClr val="0000FF"/>
                </a:solidFill>
              </a:rPr>
              <a:t>How many beans are on your triangle?  How many beans in your hand?  Raise your hand when you can say the sentence.  Start with 1.  Write the equation on your white board.</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2</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3 With Triangles and Beans</a:t>
            </a:r>
            <a:endParaRPr lang="en-US" sz="8000" b="1"/>
          </a:p>
        </p:txBody>
      </p:sp>
      <p:sp>
        <p:nvSpPr>
          <p:cNvPr id="3" name="Isosceles Triangle 2"/>
          <p:cNvSpPr/>
          <p:nvPr/>
        </p:nvSpPr>
        <p:spPr>
          <a:xfrm>
            <a:off x="2780943" y="2106319"/>
            <a:ext cx="3048000" cy="2438400"/>
          </a:xfrm>
          <a:prstGeom prst="triangl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5334000"/>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lipartix.com/wp-content/uploads/2016/04/Frog-clip-art-cute-clipart-image-6-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1882" y="4006684"/>
            <a:ext cx="2429181" cy="24554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2593" y="195119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8752" y="5547929"/>
            <a:ext cx="604700" cy="86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74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20162" y="1028947"/>
            <a:ext cx="8257710" cy="400110"/>
          </a:xfrm>
          <a:prstGeom prst="rect">
            <a:avLst/>
          </a:prstGeom>
          <a:noFill/>
        </p:spPr>
        <p:txBody>
          <a:bodyPr wrap="square" rtlCol="0">
            <a:spAutoFit/>
          </a:bodyPr>
          <a:lstStyle/>
          <a:p>
            <a:pPr algn="ctr"/>
            <a:r>
              <a:rPr lang="en-US" sz="2000" b="1">
                <a:solidFill>
                  <a:srgbClr val="0000FF"/>
                </a:solidFill>
              </a:rPr>
              <a:t>Show me 3 beans on your triangle. </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2</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3 With Triangles and Beans</a:t>
            </a:r>
            <a:endParaRPr lang="en-US" sz="8000" b="1"/>
          </a:p>
        </p:txBody>
      </p:sp>
      <p:sp>
        <p:nvSpPr>
          <p:cNvPr id="3" name="Isosceles Triangle 2"/>
          <p:cNvSpPr/>
          <p:nvPr/>
        </p:nvSpPr>
        <p:spPr>
          <a:xfrm>
            <a:off x="2780943" y="2106319"/>
            <a:ext cx="3048000" cy="2438400"/>
          </a:xfrm>
          <a:prstGeom prst="triangl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5334000"/>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lipartix.com/wp-content/uploads/2016/04/Frog-clip-art-cute-clipart-image-6-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1882" y="4006684"/>
            <a:ext cx="2429181" cy="24554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2593" y="195119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3047" y="3959087"/>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8752" y="5547929"/>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9983" y="3949148"/>
            <a:ext cx="604700" cy="86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77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3"/>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17"/>
                                        </p:tgtEl>
                                        <p:attrNameLst>
                                          <p:attrName>style.visibility</p:attrName>
                                        </p:attrNameLst>
                                      </p:cBhvr>
                                      <p:to>
                                        <p:strVal val="visible"/>
                                      </p:to>
                                    </p:set>
                                  </p:childTnLst>
                                </p:cTn>
                              </p:par>
                            </p:childTnLst>
                          </p:cTn>
                        </p:par>
                        <p:par>
                          <p:cTn id="17" fill="hold">
                            <p:stCondLst>
                              <p:cond delay="500"/>
                            </p:stCondLst>
                            <p:childTnLst>
                              <p:par>
                                <p:cTn id="18" presetID="1" presetClass="exit" presetSubtype="0" fill="hold" nodeType="afterEffect">
                                  <p:stCondLst>
                                    <p:cond delay="500"/>
                                  </p:stCondLst>
                                  <p:childTnLst>
                                    <p:set>
                                      <p:cBhvr>
                                        <p:cTn id="19" dur="1" fill="hold">
                                          <p:stCondLst>
                                            <p:cond delay="0"/>
                                          </p:stCondLst>
                                        </p:cTn>
                                        <p:tgtEl>
                                          <p:spTgt spid="18"/>
                                        </p:tgtEl>
                                        <p:attrNameLst>
                                          <p:attrName>style.visibility</p:attrName>
                                        </p:attrNameLst>
                                      </p:cBhvr>
                                      <p:to>
                                        <p:strVal val="hidden"/>
                                      </p:to>
                                    </p:set>
                                  </p:childTnLst>
                                </p:cTn>
                              </p:par>
                            </p:childTnLst>
                          </p:cTn>
                        </p:par>
                        <p:par>
                          <p:cTn id="20" fill="hold">
                            <p:stCondLst>
                              <p:cond delay="1000"/>
                            </p:stCondLst>
                            <p:childTnLst>
                              <p:par>
                                <p:cTn id="21" presetID="1" presetClass="entr" presetSubtype="0" fill="hold" nodeType="afterEffect">
                                  <p:stCondLst>
                                    <p:cond delay="50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20162" y="1028947"/>
            <a:ext cx="8257710" cy="584775"/>
          </a:xfrm>
          <a:prstGeom prst="rect">
            <a:avLst/>
          </a:prstGeom>
          <a:noFill/>
        </p:spPr>
        <p:txBody>
          <a:bodyPr wrap="square" rtlCol="0">
            <a:spAutoFit/>
          </a:bodyPr>
          <a:lstStyle/>
          <a:p>
            <a:pPr algn="ctr"/>
            <a:r>
              <a:rPr lang="en-US" sz="1600" b="1">
                <a:solidFill>
                  <a:srgbClr val="0000FF"/>
                </a:solidFill>
              </a:rPr>
              <a:t>How many beans are on your triangle?  How many beans in your hand?  Raise your hand when you can say the sentence.  Start with 3.  Write the equation on your white board.</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2</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3 With Triangles and Beans</a:t>
            </a:r>
            <a:endParaRPr lang="en-US" sz="8000" b="1"/>
          </a:p>
        </p:txBody>
      </p:sp>
      <p:sp>
        <p:nvSpPr>
          <p:cNvPr id="3" name="Isosceles Triangle 2"/>
          <p:cNvSpPr/>
          <p:nvPr/>
        </p:nvSpPr>
        <p:spPr>
          <a:xfrm>
            <a:off x="2780943" y="2106319"/>
            <a:ext cx="3048000" cy="2438400"/>
          </a:xfrm>
          <a:prstGeom prst="triangl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1817" y="4009997"/>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lipartix.com/wp-content/uploads/2016/04/Frog-clip-art-cute-clipart-image-6-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1882" y="4006684"/>
            <a:ext cx="2429181" cy="24554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2593" y="195119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3650" y="3997757"/>
            <a:ext cx="604700" cy="86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10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20162" y="1028947"/>
            <a:ext cx="8257710" cy="1015663"/>
          </a:xfrm>
          <a:prstGeom prst="rect">
            <a:avLst/>
          </a:prstGeom>
          <a:noFill/>
        </p:spPr>
        <p:txBody>
          <a:bodyPr wrap="square" rtlCol="0">
            <a:spAutoFit/>
          </a:bodyPr>
          <a:lstStyle/>
          <a:p>
            <a:pPr algn="ctr"/>
            <a:r>
              <a:rPr lang="en-US" sz="2000" b="1">
                <a:solidFill>
                  <a:srgbClr val="0000FF"/>
                </a:solidFill>
              </a:rPr>
              <a:t>Let’s play Make a Shape.  Put 3 of the longer craft sticks on your mat.  Move the sticks so they make a shape with 3 points.  Touch and count the points.  Touch and count the sides.  Are there any curved sides?</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2</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Make a Shape</a:t>
            </a:r>
            <a:endParaRPr lang="en-US" sz="8000" b="1"/>
          </a:p>
        </p:txBody>
      </p:sp>
      <p:pic>
        <p:nvPicPr>
          <p:cNvPr id="7" name="Picture 6"/>
          <p:cNvPicPr>
            <a:picLocks noChangeAspect="1"/>
          </p:cNvPicPr>
          <p:nvPr/>
        </p:nvPicPr>
        <p:blipFill>
          <a:blip r:embed="rId4"/>
          <a:stretch>
            <a:fillRect/>
          </a:stretch>
        </p:blipFill>
        <p:spPr>
          <a:xfrm rot="2017398">
            <a:off x="3625679" y="2472052"/>
            <a:ext cx="242888" cy="2697335"/>
          </a:xfrm>
          <a:prstGeom prst="rect">
            <a:avLst/>
          </a:prstGeom>
        </p:spPr>
      </p:pic>
      <p:pic>
        <p:nvPicPr>
          <p:cNvPr id="24" name="Picture 23"/>
          <p:cNvPicPr>
            <a:picLocks noChangeAspect="1"/>
          </p:cNvPicPr>
          <p:nvPr/>
        </p:nvPicPr>
        <p:blipFill>
          <a:blip r:embed="rId4"/>
          <a:stretch>
            <a:fillRect/>
          </a:stretch>
        </p:blipFill>
        <p:spPr>
          <a:xfrm rot="20049273">
            <a:off x="4903771" y="2472053"/>
            <a:ext cx="242888" cy="2697335"/>
          </a:xfrm>
          <a:prstGeom prst="rect">
            <a:avLst/>
          </a:prstGeom>
        </p:spPr>
      </p:pic>
      <p:pic>
        <p:nvPicPr>
          <p:cNvPr id="25" name="Picture 24"/>
          <p:cNvPicPr>
            <a:picLocks noChangeAspect="1"/>
          </p:cNvPicPr>
          <p:nvPr/>
        </p:nvPicPr>
        <p:blipFill>
          <a:blip r:embed="rId4"/>
          <a:stretch>
            <a:fillRect/>
          </a:stretch>
        </p:blipFill>
        <p:spPr>
          <a:xfrm rot="5400000">
            <a:off x="4206528" y="3579102"/>
            <a:ext cx="242888" cy="2697335"/>
          </a:xfrm>
          <a:prstGeom prst="rect">
            <a:avLst/>
          </a:prstGeom>
        </p:spPr>
      </p:pic>
      <p:pic>
        <p:nvPicPr>
          <p:cNvPr id="8" name="Picture 7"/>
          <p:cNvPicPr>
            <a:picLocks noChangeAspect="1"/>
          </p:cNvPicPr>
          <p:nvPr/>
        </p:nvPicPr>
        <p:blipFill>
          <a:blip r:embed="rId5"/>
          <a:stretch>
            <a:fillRect/>
          </a:stretch>
        </p:blipFill>
        <p:spPr>
          <a:xfrm>
            <a:off x="420162" y="4343400"/>
            <a:ext cx="1666875" cy="2092854"/>
          </a:xfrm>
          <a:prstGeom prst="rect">
            <a:avLst/>
          </a:prstGeom>
        </p:spPr>
      </p:pic>
      <p:pic>
        <p:nvPicPr>
          <p:cNvPr id="12" name="Picture 11"/>
          <p:cNvPicPr>
            <a:picLocks noChangeAspect="1"/>
          </p:cNvPicPr>
          <p:nvPr/>
        </p:nvPicPr>
        <p:blipFill>
          <a:blip r:embed="rId6"/>
          <a:stretch>
            <a:fillRect/>
          </a:stretch>
        </p:blipFill>
        <p:spPr>
          <a:xfrm>
            <a:off x="6611360" y="4128119"/>
            <a:ext cx="2083717" cy="2329549"/>
          </a:xfrm>
          <a:prstGeom prst="rect">
            <a:avLst/>
          </a:prstGeom>
        </p:spPr>
      </p:pic>
    </p:spTree>
    <p:extLst>
      <p:ext uri="{BB962C8B-B14F-4D97-AF65-F5344CB8AC3E}">
        <p14:creationId xmlns:p14="http://schemas.microsoft.com/office/powerpoint/2010/main" val="366543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20162" y="1028947"/>
            <a:ext cx="8257710" cy="1015663"/>
          </a:xfrm>
          <a:prstGeom prst="rect">
            <a:avLst/>
          </a:prstGeom>
          <a:noFill/>
        </p:spPr>
        <p:txBody>
          <a:bodyPr wrap="square" rtlCol="0">
            <a:spAutoFit/>
          </a:bodyPr>
          <a:lstStyle/>
          <a:p>
            <a:pPr algn="ctr"/>
            <a:r>
              <a:rPr lang="en-US" sz="2000" b="1">
                <a:solidFill>
                  <a:srgbClr val="0000FF"/>
                </a:solidFill>
              </a:rPr>
              <a:t>Trade in your three long sticks for three short ones, and put them on your mat.  Move the sticks so they make a new shape with three points.  Does your shape still have three points?  Three sides?  No curved sides?</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2</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Make a Shape</a:t>
            </a:r>
            <a:endParaRPr lang="en-US" sz="8000" b="1"/>
          </a:p>
        </p:txBody>
      </p:sp>
      <p:pic>
        <p:nvPicPr>
          <p:cNvPr id="7" name="Picture 6"/>
          <p:cNvPicPr>
            <a:picLocks noChangeAspect="1"/>
          </p:cNvPicPr>
          <p:nvPr/>
        </p:nvPicPr>
        <p:blipFill>
          <a:blip r:embed="rId4"/>
          <a:stretch>
            <a:fillRect/>
          </a:stretch>
        </p:blipFill>
        <p:spPr>
          <a:xfrm>
            <a:off x="3810000" y="2819574"/>
            <a:ext cx="311684" cy="1831801"/>
          </a:xfrm>
          <a:prstGeom prst="rect">
            <a:avLst/>
          </a:prstGeom>
        </p:spPr>
      </p:pic>
      <p:pic>
        <p:nvPicPr>
          <p:cNvPr id="17" name="Picture 16"/>
          <p:cNvPicPr>
            <a:picLocks noChangeAspect="1"/>
          </p:cNvPicPr>
          <p:nvPr/>
        </p:nvPicPr>
        <p:blipFill>
          <a:blip r:embed="rId4"/>
          <a:stretch>
            <a:fillRect/>
          </a:stretch>
        </p:blipFill>
        <p:spPr>
          <a:xfrm rot="3729179">
            <a:off x="4536791" y="3302886"/>
            <a:ext cx="311684" cy="1831801"/>
          </a:xfrm>
          <a:prstGeom prst="rect">
            <a:avLst/>
          </a:prstGeom>
        </p:spPr>
      </p:pic>
      <p:pic>
        <p:nvPicPr>
          <p:cNvPr id="18" name="Picture 17"/>
          <p:cNvPicPr>
            <a:picLocks noChangeAspect="1"/>
          </p:cNvPicPr>
          <p:nvPr/>
        </p:nvPicPr>
        <p:blipFill>
          <a:blip r:embed="rId4"/>
          <a:stretch>
            <a:fillRect/>
          </a:stretch>
        </p:blipFill>
        <p:spPr>
          <a:xfrm rot="18313532">
            <a:off x="4616122" y="2420504"/>
            <a:ext cx="311684" cy="1831801"/>
          </a:xfrm>
          <a:prstGeom prst="rect">
            <a:avLst/>
          </a:prstGeom>
        </p:spPr>
      </p:pic>
      <p:pic>
        <p:nvPicPr>
          <p:cNvPr id="19" name="Picture 18"/>
          <p:cNvPicPr>
            <a:picLocks noChangeAspect="1"/>
          </p:cNvPicPr>
          <p:nvPr/>
        </p:nvPicPr>
        <p:blipFill>
          <a:blip r:embed="rId5"/>
          <a:stretch>
            <a:fillRect/>
          </a:stretch>
        </p:blipFill>
        <p:spPr>
          <a:xfrm>
            <a:off x="420162" y="4343400"/>
            <a:ext cx="1666875" cy="2092854"/>
          </a:xfrm>
          <a:prstGeom prst="rect">
            <a:avLst/>
          </a:prstGeom>
        </p:spPr>
      </p:pic>
      <p:pic>
        <p:nvPicPr>
          <p:cNvPr id="21" name="Picture 20"/>
          <p:cNvPicPr>
            <a:picLocks noChangeAspect="1"/>
          </p:cNvPicPr>
          <p:nvPr/>
        </p:nvPicPr>
        <p:blipFill>
          <a:blip r:embed="rId6"/>
          <a:stretch>
            <a:fillRect/>
          </a:stretch>
        </p:blipFill>
        <p:spPr>
          <a:xfrm>
            <a:off x="6611360" y="4128119"/>
            <a:ext cx="2083717" cy="2329549"/>
          </a:xfrm>
          <a:prstGeom prst="rect">
            <a:avLst/>
          </a:prstGeom>
        </p:spPr>
      </p:pic>
    </p:spTree>
    <p:extLst>
      <p:ext uri="{BB962C8B-B14F-4D97-AF65-F5344CB8AC3E}">
        <p14:creationId xmlns:p14="http://schemas.microsoft.com/office/powerpoint/2010/main" val="43563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20162" y="1028947"/>
            <a:ext cx="8257710" cy="1015663"/>
          </a:xfrm>
          <a:prstGeom prst="rect">
            <a:avLst/>
          </a:prstGeom>
          <a:noFill/>
        </p:spPr>
        <p:txBody>
          <a:bodyPr wrap="square" rtlCol="0">
            <a:spAutoFit/>
          </a:bodyPr>
          <a:lstStyle/>
          <a:p>
            <a:pPr algn="ctr"/>
            <a:r>
              <a:rPr lang="en-US" sz="2000" b="1">
                <a:solidFill>
                  <a:srgbClr val="0000FF"/>
                </a:solidFill>
              </a:rPr>
              <a:t>Now, put one of your sticks back and get one of the longer ones to put on your mat.  Move the sticks so they make a new shape with three points.  Does your shape still have three points?  Three sides?  No curved sides?</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2</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Make a Shape</a:t>
            </a:r>
            <a:endParaRPr lang="en-US" sz="8000" b="1"/>
          </a:p>
        </p:txBody>
      </p:sp>
      <p:pic>
        <p:nvPicPr>
          <p:cNvPr id="17" name="Picture 16"/>
          <p:cNvPicPr>
            <a:picLocks noChangeAspect="1"/>
          </p:cNvPicPr>
          <p:nvPr/>
        </p:nvPicPr>
        <p:blipFill>
          <a:blip r:embed="rId4"/>
          <a:stretch>
            <a:fillRect/>
          </a:stretch>
        </p:blipFill>
        <p:spPr>
          <a:xfrm rot="18889654">
            <a:off x="4626579" y="2338448"/>
            <a:ext cx="242888" cy="2697335"/>
          </a:xfrm>
          <a:prstGeom prst="rect">
            <a:avLst/>
          </a:prstGeom>
        </p:spPr>
      </p:pic>
      <p:pic>
        <p:nvPicPr>
          <p:cNvPr id="18" name="Picture 17"/>
          <p:cNvPicPr>
            <a:picLocks noChangeAspect="1"/>
          </p:cNvPicPr>
          <p:nvPr/>
        </p:nvPicPr>
        <p:blipFill>
          <a:blip r:embed="rId4"/>
          <a:stretch>
            <a:fillRect/>
          </a:stretch>
        </p:blipFill>
        <p:spPr>
          <a:xfrm>
            <a:off x="3810000" y="2819574"/>
            <a:ext cx="311684" cy="1831801"/>
          </a:xfrm>
          <a:prstGeom prst="rect">
            <a:avLst/>
          </a:prstGeom>
        </p:spPr>
      </p:pic>
      <p:pic>
        <p:nvPicPr>
          <p:cNvPr id="19" name="Picture 18"/>
          <p:cNvPicPr>
            <a:picLocks noChangeAspect="1"/>
          </p:cNvPicPr>
          <p:nvPr/>
        </p:nvPicPr>
        <p:blipFill>
          <a:blip r:embed="rId4"/>
          <a:stretch>
            <a:fillRect/>
          </a:stretch>
        </p:blipFill>
        <p:spPr>
          <a:xfrm rot="5400000">
            <a:off x="4592181" y="3576232"/>
            <a:ext cx="311684" cy="1831801"/>
          </a:xfrm>
          <a:prstGeom prst="rect">
            <a:avLst/>
          </a:prstGeom>
        </p:spPr>
      </p:pic>
      <p:pic>
        <p:nvPicPr>
          <p:cNvPr id="21" name="Picture 20"/>
          <p:cNvPicPr>
            <a:picLocks noChangeAspect="1"/>
          </p:cNvPicPr>
          <p:nvPr/>
        </p:nvPicPr>
        <p:blipFill>
          <a:blip r:embed="rId5"/>
          <a:stretch>
            <a:fillRect/>
          </a:stretch>
        </p:blipFill>
        <p:spPr>
          <a:xfrm>
            <a:off x="420162" y="4343400"/>
            <a:ext cx="1666875" cy="2092854"/>
          </a:xfrm>
          <a:prstGeom prst="rect">
            <a:avLst/>
          </a:prstGeom>
        </p:spPr>
      </p:pic>
      <p:pic>
        <p:nvPicPr>
          <p:cNvPr id="22" name="Picture 21"/>
          <p:cNvPicPr>
            <a:picLocks noChangeAspect="1"/>
          </p:cNvPicPr>
          <p:nvPr/>
        </p:nvPicPr>
        <p:blipFill>
          <a:blip r:embed="rId6"/>
          <a:stretch>
            <a:fillRect/>
          </a:stretch>
        </p:blipFill>
        <p:spPr>
          <a:xfrm>
            <a:off x="6611360" y="4128119"/>
            <a:ext cx="2083717" cy="2329549"/>
          </a:xfrm>
          <a:prstGeom prst="rect">
            <a:avLst/>
          </a:prstGeom>
        </p:spPr>
      </p:pic>
    </p:spTree>
    <p:extLst>
      <p:ext uri="{BB962C8B-B14F-4D97-AF65-F5344CB8AC3E}">
        <p14:creationId xmlns:p14="http://schemas.microsoft.com/office/powerpoint/2010/main" val="191430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933981" y="1030039"/>
            <a:ext cx="7276038" cy="1015663"/>
          </a:xfrm>
          <a:prstGeom prst="rect">
            <a:avLst/>
          </a:prstGeom>
          <a:noFill/>
        </p:spPr>
        <p:txBody>
          <a:bodyPr wrap="square" rtlCol="0">
            <a:spAutoFit/>
          </a:bodyPr>
          <a:lstStyle/>
          <a:p>
            <a:pPr algn="ctr"/>
            <a:r>
              <a:rPr lang="en-US" sz="2000" b="1">
                <a:solidFill>
                  <a:srgbClr val="0000FF"/>
                </a:solidFill>
              </a:rPr>
              <a:t>Now, take two long sticks and one short stick.  Make a shape with three points.  Does the shape still have three points?  Three sides?  No curved sides?</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2</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Make a Shape</a:t>
            </a:r>
            <a:endParaRPr lang="en-US" sz="8000" b="1"/>
          </a:p>
        </p:txBody>
      </p:sp>
      <p:pic>
        <p:nvPicPr>
          <p:cNvPr id="17" name="Picture 16"/>
          <p:cNvPicPr>
            <a:picLocks noChangeAspect="1"/>
          </p:cNvPicPr>
          <p:nvPr/>
        </p:nvPicPr>
        <p:blipFill>
          <a:blip r:embed="rId4"/>
          <a:stretch>
            <a:fillRect/>
          </a:stretch>
        </p:blipFill>
        <p:spPr>
          <a:xfrm rot="18397817">
            <a:off x="4728720" y="2177042"/>
            <a:ext cx="242888" cy="2697335"/>
          </a:xfrm>
          <a:prstGeom prst="rect">
            <a:avLst/>
          </a:prstGeom>
        </p:spPr>
      </p:pic>
      <p:pic>
        <p:nvPicPr>
          <p:cNvPr id="19" name="Picture 18"/>
          <p:cNvPicPr>
            <a:picLocks noChangeAspect="1"/>
          </p:cNvPicPr>
          <p:nvPr/>
        </p:nvPicPr>
        <p:blipFill>
          <a:blip r:embed="rId4"/>
          <a:stretch>
            <a:fillRect/>
          </a:stretch>
        </p:blipFill>
        <p:spPr>
          <a:xfrm rot="3579909">
            <a:off x="5077149" y="3740037"/>
            <a:ext cx="311684" cy="1831801"/>
          </a:xfrm>
          <a:prstGeom prst="rect">
            <a:avLst/>
          </a:prstGeom>
        </p:spPr>
      </p:pic>
      <p:pic>
        <p:nvPicPr>
          <p:cNvPr id="13" name="Picture 12"/>
          <p:cNvPicPr>
            <a:picLocks noChangeAspect="1"/>
          </p:cNvPicPr>
          <p:nvPr/>
        </p:nvPicPr>
        <p:blipFill>
          <a:blip r:embed="rId4"/>
          <a:stretch>
            <a:fillRect/>
          </a:stretch>
        </p:blipFill>
        <p:spPr>
          <a:xfrm rot="20621784">
            <a:off x="4121190" y="2549761"/>
            <a:ext cx="242888" cy="2697335"/>
          </a:xfrm>
          <a:prstGeom prst="rect">
            <a:avLst/>
          </a:prstGeom>
        </p:spPr>
      </p:pic>
      <p:pic>
        <p:nvPicPr>
          <p:cNvPr id="16" name="Picture 15"/>
          <p:cNvPicPr>
            <a:picLocks noChangeAspect="1"/>
          </p:cNvPicPr>
          <p:nvPr/>
        </p:nvPicPr>
        <p:blipFill>
          <a:blip r:embed="rId5"/>
          <a:stretch>
            <a:fillRect/>
          </a:stretch>
        </p:blipFill>
        <p:spPr>
          <a:xfrm>
            <a:off x="420162" y="4343400"/>
            <a:ext cx="1666875" cy="2092854"/>
          </a:xfrm>
          <a:prstGeom prst="rect">
            <a:avLst/>
          </a:prstGeom>
        </p:spPr>
      </p:pic>
      <p:pic>
        <p:nvPicPr>
          <p:cNvPr id="21" name="Picture 20"/>
          <p:cNvPicPr>
            <a:picLocks noChangeAspect="1"/>
          </p:cNvPicPr>
          <p:nvPr/>
        </p:nvPicPr>
        <p:blipFill>
          <a:blip r:embed="rId6"/>
          <a:stretch>
            <a:fillRect/>
          </a:stretch>
        </p:blipFill>
        <p:spPr>
          <a:xfrm>
            <a:off x="6611360" y="4128119"/>
            <a:ext cx="2083717" cy="2329549"/>
          </a:xfrm>
          <a:prstGeom prst="rect">
            <a:avLst/>
          </a:prstGeom>
        </p:spPr>
      </p:pic>
    </p:spTree>
    <p:extLst>
      <p:ext uri="{BB962C8B-B14F-4D97-AF65-F5344CB8AC3E}">
        <p14:creationId xmlns:p14="http://schemas.microsoft.com/office/powerpoint/2010/main" val="419681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933981" y="1030039"/>
            <a:ext cx="7276038" cy="1015663"/>
          </a:xfrm>
          <a:prstGeom prst="rect">
            <a:avLst/>
          </a:prstGeom>
          <a:noFill/>
        </p:spPr>
        <p:txBody>
          <a:bodyPr wrap="square" rtlCol="0">
            <a:spAutoFit/>
          </a:bodyPr>
          <a:lstStyle/>
          <a:p>
            <a:pPr algn="ctr"/>
            <a:r>
              <a:rPr lang="en-US" sz="2000" b="1">
                <a:solidFill>
                  <a:srgbClr val="0000FF"/>
                </a:solidFill>
              </a:rPr>
              <a:t>Now, take four long sticks.  Make a shape with four points.  Touch and count the points.  Touch and count the sides.  Are there any curved sides? </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2</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Make a Shape</a:t>
            </a:r>
            <a:endParaRPr lang="en-US" sz="8000" b="1"/>
          </a:p>
        </p:txBody>
      </p:sp>
      <p:pic>
        <p:nvPicPr>
          <p:cNvPr id="17" name="Picture 16"/>
          <p:cNvPicPr>
            <a:picLocks noChangeAspect="1"/>
          </p:cNvPicPr>
          <p:nvPr/>
        </p:nvPicPr>
        <p:blipFill>
          <a:blip r:embed="rId4"/>
          <a:stretch>
            <a:fillRect/>
          </a:stretch>
        </p:blipFill>
        <p:spPr>
          <a:xfrm>
            <a:off x="5749131" y="2610751"/>
            <a:ext cx="242888" cy="2697335"/>
          </a:xfrm>
          <a:prstGeom prst="rect">
            <a:avLst/>
          </a:prstGeom>
        </p:spPr>
      </p:pic>
      <p:pic>
        <p:nvPicPr>
          <p:cNvPr id="13" name="Picture 12"/>
          <p:cNvPicPr>
            <a:picLocks noChangeAspect="1"/>
          </p:cNvPicPr>
          <p:nvPr/>
        </p:nvPicPr>
        <p:blipFill>
          <a:blip r:embed="rId4"/>
          <a:stretch>
            <a:fillRect/>
          </a:stretch>
        </p:blipFill>
        <p:spPr>
          <a:xfrm>
            <a:off x="3346134" y="2626477"/>
            <a:ext cx="242888" cy="2697335"/>
          </a:xfrm>
          <a:prstGeom prst="rect">
            <a:avLst/>
          </a:prstGeom>
        </p:spPr>
      </p:pic>
      <p:pic>
        <p:nvPicPr>
          <p:cNvPr id="16" name="Picture 15"/>
          <p:cNvPicPr>
            <a:picLocks noChangeAspect="1"/>
          </p:cNvPicPr>
          <p:nvPr/>
        </p:nvPicPr>
        <p:blipFill>
          <a:blip r:embed="rId4"/>
          <a:stretch>
            <a:fillRect/>
          </a:stretch>
        </p:blipFill>
        <p:spPr>
          <a:xfrm rot="16200000">
            <a:off x="4489144" y="1328974"/>
            <a:ext cx="242888" cy="2697335"/>
          </a:xfrm>
          <a:prstGeom prst="rect">
            <a:avLst/>
          </a:prstGeom>
        </p:spPr>
      </p:pic>
      <p:pic>
        <p:nvPicPr>
          <p:cNvPr id="21" name="Picture 20"/>
          <p:cNvPicPr>
            <a:picLocks noChangeAspect="1"/>
          </p:cNvPicPr>
          <p:nvPr/>
        </p:nvPicPr>
        <p:blipFill>
          <a:blip r:embed="rId4"/>
          <a:stretch>
            <a:fillRect/>
          </a:stretch>
        </p:blipFill>
        <p:spPr>
          <a:xfrm rot="16200000">
            <a:off x="4580024" y="3892528"/>
            <a:ext cx="242888" cy="2697335"/>
          </a:xfrm>
          <a:prstGeom prst="rect">
            <a:avLst/>
          </a:prstGeom>
        </p:spPr>
      </p:pic>
      <p:pic>
        <p:nvPicPr>
          <p:cNvPr id="22" name="Picture 21"/>
          <p:cNvPicPr>
            <a:picLocks noChangeAspect="1"/>
          </p:cNvPicPr>
          <p:nvPr/>
        </p:nvPicPr>
        <p:blipFill>
          <a:blip r:embed="rId5"/>
          <a:stretch>
            <a:fillRect/>
          </a:stretch>
        </p:blipFill>
        <p:spPr>
          <a:xfrm>
            <a:off x="420162" y="4343400"/>
            <a:ext cx="1666875" cy="2092854"/>
          </a:xfrm>
          <a:prstGeom prst="rect">
            <a:avLst/>
          </a:prstGeom>
        </p:spPr>
      </p:pic>
      <p:pic>
        <p:nvPicPr>
          <p:cNvPr id="23" name="Picture 22"/>
          <p:cNvPicPr>
            <a:picLocks noChangeAspect="1"/>
          </p:cNvPicPr>
          <p:nvPr/>
        </p:nvPicPr>
        <p:blipFill>
          <a:blip r:embed="rId6"/>
          <a:stretch>
            <a:fillRect/>
          </a:stretch>
        </p:blipFill>
        <p:spPr>
          <a:xfrm>
            <a:off x="6611360" y="4128119"/>
            <a:ext cx="2083717" cy="2329549"/>
          </a:xfrm>
          <a:prstGeom prst="rect">
            <a:avLst/>
          </a:prstGeom>
        </p:spPr>
      </p:pic>
    </p:spTree>
    <p:extLst>
      <p:ext uri="{BB962C8B-B14F-4D97-AF65-F5344CB8AC3E}">
        <p14:creationId xmlns:p14="http://schemas.microsoft.com/office/powerpoint/2010/main" val="26073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933981" y="1030039"/>
            <a:ext cx="7276038" cy="707886"/>
          </a:xfrm>
          <a:prstGeom prst="rect">
            <a:avLst/>
          </a:prstGeom>
          <a:noFill/>
        </p:spPr>
        <p:txBody>
          <a:bodyPr wrap="square" rtlCol="0">
            <a:spAutoFit/>
          </a:bodyPr>
          <a:lstStyle/>
          <a:p>
            <a:pPr algn="ctr"/>
            <a:r>
              <a:rPr lang="en-US" sz="2000" b="1">
                <a:solidFill>
                  <a:srgbClr val="0000FF"/>
                </a:solidFill>
              </a:rPr>
              <a:t>Now, take four short sticks.  Make a shape with four points.  Does your shape still have four points?  Four sides?  No curved sides?</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2</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Make a Shape</a:t>
            </a:r>
            <a:endParaRPr lang="en-US" sz="8000" b="1"/>
          </a:p>
        </p:txBody>
      </p:sp>
      <p:pic>
        <p:nvPicPr>
          <p:cNvPr id="18" name="Picture 17"/>
          <p:cNvPicPr>
            <a:picLocks noChangeAspect="1"/>
          </p:cNvPicPr>
          <p:nvPr/>
        </p:nvPicPr>
        <p:blipFill>
          <a:blip r:embed="rId4"/>
          <a:stretch>
            <a:fillRect/>
          </a:stretch>
        </p:blipFill>
        <p:spPr>
          <a:xfrm>
            <a:off x="5263115" y="2613009"/>
            <a:ext cx="311684" cy="1831801"/>
          </a:xfrm>
          <a:prstGeom prst="rect">
            <a:avLst/>
          </a:prstGeom>
        </p:spPr>
      </p:pic>
      <p:pic>
        <p:nvPicPr>
          <p:cNvPr id="19" name="Picture 18"/>
          <p:cNvPicPr>
            <a:picLocks noChangeAspect="1"/>
          </p:cNvPicPr>
          <p:nvPr/>
        </p:nvPicPr>
        <p:blipFill>
          <a:blip r:embed="rId4"/>
          <a:stretch>
            <a:fillRect/>
          </a:stretch>
        </p:blipFill>
        <p:spPr>
          <a:xfrm>
            <a:off x="3736408" y="2622830"/>
            <a:ext cx="311684" cy="1831801"/>
          </a:xfrm>
          <a:prstGeom prst="rect">
            <a:avLst/>
          </a:prstGeom>
        </p:spPr>
      </p:pic>
      <p:pic>
        <p:nvPicPr>
          <p:cNvPr id="22" name="Picture 21"/>
          <p:cNvPicPr>
            <a:picLocks noChangeAspect="1"/>
          </p:cNvPicPr>
          <p:nvPr/>
        </p:nvPicPr>
        <p:blipFill>
          <a:blip r:embed="rId4"/>
          <a:stretch>
            <a:fillRect/>
          </a:stretch>
        </p:blipFill>
        <p:spPr>
          <a:xfrm rot="5400000">
            <a:off x="4522532" y="3382889"/>
            <a:ext cx="311684" cy="1831801"/>
          </a:xfrm>
          <a:prstGeom prst="rect">
            <a:avLst/>
          </a:prstGeom>
        </p:spPr>
      </p:pic>
      <p:pic>
        <p:nvPicPr>
          <p:cNvPr id="23" name="Picture 22"/>
          <p:cNvPicPr>
            <a:picLocks noChangeAspect="1"/>
          </p:cNvPicPr>
          <p:nvPr/>
        </p:nvPicPr>
        <p:blipFill>
          <a:blip r:embed="rId4"/>
          <a:stretch>
            <a:fillRect/>
          </a:stretch>
        </p:blipFill>
        <p:spPr>
          <a:xfrm rot="5400000">
            <a:off x="4487408" y="1894714"/>
            <a:ext cx="311684" cy="1831801"/>
          </a:xfrm>
          <a:prstGeom prst="rect">
            <a:avLst/>
          </a:prstGeom>
        </p:spPr>
      </p:pic>
      <p:pic>
        <p:nvPicPr>
          <p:cNvPr id="24" name="Picture 23"/>
          <p:cNvPicPr>
            <a:picLocks noChangeAspect="1"/>
          </p:cNvPicPr>
          <p:nvPr/>
        </p:nvPicPr>
        <p:blipFill>
          <a:blip r:embed="rId5"/>
          <a:stretch>
            <a:fillRect/>
          </a:stretch>
        </p:blipFill>
        <p:spPr>
          <a:xfrm>
            <a:off x="420162" y="4343400"/>
            <a:ext cx="1666875" cy="2092854"/>
          </a:xfrm>
          <a:prstGeom prst="rect">
            <a:avLst/>
          </a:prstGeom>
        </p:spPr>
      </p:pic>
      <p:pic>
        <p:nvPicPr>
          <p:cNvPr id="25" name="Picture 24"/>
          <p:cNvPicPr>
            <a:picLocks noChangeAspect="1"/>
          </p:cNvPicPr>
          <p:nvPr/>
        </p:nvPicPr>
        <p:blipFill>
          <a:blip r:embed="rId6"/>
          <a:stretch>
            <a:fillRect/>
          </a:stretch>
        </p:blipFill>
        <p:spPr>
          <a:xfrm>
            <a:off x="6611360" y="4128119"/>
            <a:ext cx="2083717" cy="2329549"/>
          </a:xfrm>
          <a:prstGeom prst="rect">
            <a:avLst/>
          </a:prstGeom>
        </p:spPr>
      </p:pic>
    </p:spTree>
    <p:extLst>
      <p:ext uri="{BB962C8B-B14F-4D97-AF65-F5344CB8AC3E}">
        <p14:creationId xmlns:p14="http://schemas.microsoft.com/office/powerpoint/2010/main" val="396729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124206"/>
          </a:xfrm>
          <a:prstGeom prst="rect">
            <a:avLst/>
          </a:prstGeom>
          <a:noFill/>
        </p:spPr>
        <p:txBody>
          <a:bodyPr wrap="square" rtlCol="0">
            <a:spAutoFit/>
          </a:bodyPr>
          <a:lstStyle/>
          <a:p>
            <a:pPr algn="ctr"/>
            <a:r>
              <a:rPr lang="en-US" sz="4800" b="1">
                <a:latin typeface="Kristen ITC" panose="03050502040202030202" pitchFamily="66" charset="0"/>
              </a:rPr>
              <a:t>Lesson 1</a:t>
            </a:r>
          </a:p>
          <a:p>
            <a:pPr algn="ctr"/>
            <a:endParaRPr lang="en-US" sz="3600">
              <a:latin typeface="Kristen ITC" panose="03050502040202030202" pitchFamily="66" charset="0"/>
            </a:endParaRPr>
          </a:p>
          <a:p>
            <a:pPr algn="ctr"/>
            <a:endParaRPr lang="en-US" sz="1400">
              <a:latin typeface="Kristen ITC" panose="03050502040202030202" pitchFamily="66" charset="0"/>
            </a:endParaRPr>
          </a:p>
          <a:p>
            <a:pPr algn="ctr"/>
            <a:r>
              <a:rPr lang="en-US" sz="4000">
                <a:latin typeface="Kristen ITC" panose="03050502040202030202" pitchFamily="66" charset="0"/>
              </a:rPr>
              <a:t>I can find and describe shapes.</a:t>
            </a:r>
          </a:p>
          <a:p>
            <a:pPr algn="ctr"/>
            <a:endParaRPr lang="en-US" sz="28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6355039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933981" y="1030039"/>
            <a:ext cx="7276038" cy="1015663"/>
          </a:xfrm>
          <a:prstGeom prst="rect">
            <a:avLst/>
          </a:prstGeom>
          <a:noFill/>
        </p:spPr>
        <p:txBody>
          <a:bodyPr wrap="square" rtlCol="0">
            <a:spAutoFit/>
          </a:bodyPr>
          <a:lstStyle/>
          <a:p>
            <a:pPr algn="ctr"/>
            <a:r>
              <a:rPr lang="en-US" sz="2000" b="1">
                <a:solidFill>
                  <a:srgbClr val="0000FF"/>
                </a:solidFill>
              </a:rPr>
              <a:t>Now, take two long sticks and two short sticks.  Make a shape with four points.  Does your shape still have four points?  Four sides?  No curved sides?</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2</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Make a Shape</a:t>
            </a:r>
            <a:endParaRPr lang="en-US" sz="8000" b="1"/>
          </a:p>
        </p:txBody>
      </p:sp>
      <p:pic>
        <p:nvPicPr>
          <p:cNvPr id="18" name="Picture 17"/>
          <p:cNvPicPr>
            <a:picLocks noChangeAspect="1"/>
          </p:cNvPicPr>
          <p:nvPr/>
        </p:nvPicPr>
        <p:blipFill>
          <a:blip r:embed="rId4"/>
          <a:stretch>
            <a:fillRect/>
          </a:stretch>
        </p:blipFill>
        <p:spPr>
          <a:xfrm>
            <a:off x="5562600" y="2640161"/>
            <a:ext cx="311684" cy="1831801"/>
          </a:xfrm>
          <a:prstGeom prst="rect">
            <a:avLst/>
          </a:prstGeom>
        </p:spPr>
      </p:pic>
      <p:pic>
        <p:nvPicPr>
          <p:cNvPr id="19" name="Picture 18"/>
          <p:cNvPicPr>
            <a:picLocks noChangeAspect="1"/>
          </p:cNvPicPr>
          <p:nvPr/>
        </p:nvPicPr>
        <p:blipFill>
          <a:blip r:embed="rId4"/>
          <a:stretch>
            <a:fillRect/>
          </a:stretch>
        </p:blipFill>
        <p:spPr>
          <a:xfrm>
            <a:off x="3248697" y="2558630"/>
            <a:ext cx="311684" cy="1831801"/>
          </a:xfrm>
          <a:prstGeom prst="rect">
            <a:avLst/>
          </a:prstGeom>
        </p:spPr>
      </p:pic>
      <p:pic>
        <p:nvPicPr>
          <p:cNvPr id="16" name="Picture 15"/>
          <p:cNvPicPr>
            <a:picLocks noChangeAspect="1"/>
          </p:cNvPicPr>
          <p:nvPr/>
        </p:nvPicPr>
        <p:blipFill>
          <a:blip r:embed="rId4"/>
          <a:stretch>
            <a:fillRect/>
          </a:stretch>
        </p:blipFill>
        <p:spPr>
          <a:xfrm rot="16200000">
            <a:off x="4426903" y="1352386"/>
            <a:ext cx="242888" cy="2697335"/>
          </a:xfrm>
          <a:prstGeom prst="rect">
            <a:avLst/>
          </a:prstGeom>
        </p:spPr>
      </p:pic>
      <p:pic>
        <p:nvPicPr>
          <p:cNvPr id="17" name="Picture 16"/>
          <p:cNvPicPr>
            <a:picLocks noChangeAspect="1"/>
          </p:cNvPicPr>
          <p:nvPr/>
        </p:nvPicPr>
        <p:blipFill>
          <a:blip r:embed="rId4"/>
          <a:stretch>
            <a:fillRect/>
          </a:stretch>
        </p:blipFill>
        <p:spPr>
          <a:xfrm rot="16200000">
            <a:off x="4456856" y="3061632"/>
            <a:ext cx="242888" cy="2697335"/>
          </a:xfrm>
          <a:prstGeom prst="rect">
            <a:avLst/>
          </a:prstGeom>
        </p:spPr>
      </p:pic>
      <p:pic>
        <p:nvPicPr>
          <p:cNvPr id="21" name="Picture 20"/>
          <p:cNvPicPr>
            <a:picLocks noChangeAspect="1"/>
          </p:cNvPicPr>
          <p:nvPr/>
        </p:nvPicPr>
        <p:blipFill>
          <a:blip r:embed="rId5"/>
          <a:stretch>
            <a:fillRect/>
          </a:stretch>
        </p:blipFill>
        <p:spPr>
          <a:xfrm>
            <a:off x="420162" y="4343400"/>
            <a:ext cx="1666875" cy="2092854"/>
          </a:xfrm>
          <a:prstGeom prst="rect">
            <a:avLst/>
          </a:prstGeom>
        </p:spPr>
      </p:pic>
      <p:pic>
        <p:nvPicPr>
          <p:cNvPr id="24" name="Picture 23"/>
          <p:cNvPicPr>
            <a:picLocks noChangeAspect="1"/>
          </p:cNvPicPr>
          <p:nvPr/>
        </p:nvPicPr>
        <p:blipFill>
          <a:blip r:embed="rId6"/>
          <a:stretch>
            <a:fillRect/>
          </a:stretch>
        </p:blipFill>
        <p:spPr>
          <a:xfrm>
            <a:off x="6611360" y="4128119"/>
            <a:ext cx="2083717" cy="2329549"/>
          </a:xfrm>
          <a:prstGeom prst="rect">
            <a:avLst/>
          </a:prstGeom>
        </p:spPr>
      </p:pic>
    </p:spTree>
    <p:extLst>
      <p:ext uri="{BB962C8B-B14F-4D97-AF65-F5344CB8AC3E}">
        <p14:creationId xmlns:p14="http://schemas.microsoft.com/office/powerpoint/2010/main" val="165263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630295" y="1412835"/>
            <a:ext cx="7883411" cy="1938992"/>
          </a:xfrm>
          <a:prstGeom prst="rect">
            <a:avLst/>
          </a:prstGeom>
          <a:noFill/>
        </p:spPr>
        <p:txBody>
          <a:bodyPr wrap="square" rtlCol="0">
            <a:spAutoFit/>
          </a:bodyPr>
          <a:lstStyle/>
          <a:p>
            <a:pPr algn="ctr"/>
            <a:r>
              <a:rPr lang="en-US" sz="2000" b="1">
                <a:solidFill>
                  <a:srgbClr val="00359E"/>
                </a:solidFill>
              </a:rPr>
              <a:t>When the music starts, calmly walk around the room, visiting corners of the room until you and your classmates can make a group of 6 – don’t forget to count yourself!  How many can be in a group?  So if you go to a corner that already has 5 people there, can you stay?  What if there are already 6?   Remember to check all corners of the room.  See if we can all get into groups of 6 before the music stops!</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2</a:t>
            </a:r>
          </a:p>
          <a:p>
            <a:pPr algn="ctr"/>
            <a:r>
              <a:rPr lang="en-US" sz="1400"/>
              <a:t>Fluency</a:t>
            </a:r>
          </a:p>
        </p:txBody>
      </p:sp>
      <p:sp>
        <p:nvSpPr>
          <p:cNvPr id="15" name="TextBox 14"/>
          <p:cNvSpPr txBox="1"/>
          <p:nvPr/>
        </p:nvSpPr>
        <p:spPr>
          <a:xfrm>
            <a:off x="801618" y="775864"/>
            <a:ext cx="7467598" cy="523220"/>
          </a:xfrm>
          <a:prstGeom prst="rect">
            <a:avLst/>
          </a:prstGeom>
          <a:noFill/>
        </p:spPr>
        <p:txBody>
          <a:bodyPr wrap="square" rtlCol="0">
            <a:spAutoFit/>
          </a:bodyPr>
          <a:lstStyle/>
          <a:p>
            <a:pPr algn="ctr"/>
            <a:r>
              <a:rPr lang="en-US" sz="2800" b="1"/>
              <a:t>Groups of 6</a:t>
            </a:r>
            <a:endParaRPr lang="en-US" sz="8000" b="1"/>
          </a:p>
        </p:txBody>
      </p:sp>
      <p:pic>
        <p:nvPicPr>
          <p:cNvPr id="1026" name="Picture 2" descr="http://www.armoniamusicale.com/wp-content/uploads/tono-semitono-musica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39816">
            <a:off x="2514600" y="3292588"/>
            <a:ext cx="4114800" cy="294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3977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images.clipartpanda.com/pizza-party-clipart-pizza-ma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096" y="3704924"/>
            <a:ext cx="3084865" cy="288434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69917" y="381000"/>
            <a:ext cx="1596912" cy="307777"/>
          </a:xfrm>
          <a:prstGeom prst="rect">
            <a:avLst/>
          </a:prstGeom>
          <a:noFill/>
        </p:spPr>
        <p:txBody>
          <a:bodyPr wrap="none" rtlCol="0">
            <a:spAutoFit/>
          </a:bodyPr>
          <a:lstStyle/>
          <a:p>
            <a:r>
              <a:rPr lang="en-US" sz="1400"/>
              <a:t>Module 2, Lesson 2</a:t>
            </a:r>
          </a:p>
        </p:txBody>
      </p:sp>
      <p:sp>
        <p:nvSpPr>
          <p:cNvPr id="16" name="TextBox 15"/>
          <p:cNvSpPr txBox="1"/>
          <p:nvPr/>
        </p:nvSpPr>
        <p:spPr>
          <a:xfrm>
            <a:off x="277959" y="1110496"/>
            <a:ext cx="8501494" cy="1785104"/>
          </a:xfrm>
          <a:prstGeom prst="rect">
            <a:avLst/>
          </a:prstGeom>
          <a:noFill/>
        </p:spPr>
        <p:txBody>
          <a:bodyPr wrap="square" rtlCol="0">
            <a:spAutoFit/>
          </a:bodyPr>
          <a:lstStyle/>
          <a:p>
            <a:pPr algn="ctr"/>
            <a:r>
              <a:rPr lang="en-US" sz="2200" b="1"/>
              <a:t>It’s pizza time!  On a piece of paper, draw a large, round pizza pie.  Don’t forget your favorite toppings!  With your crayons, show how you would cut the pizza into enough slices for your family.  Compare your slices to those of a partner.  Are they alike?  Carefully describe the shape of a slice to your partner.</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55557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2</a:t>
            </a:r>
          </a:p>
        </p:txBody>
      </p:sp>
      <p:sp>
        <p:nvSpPr>
          <p:cNvPr id="39" name="TextBox 38"/>
          <p:cNvSpPr txBox="1"/>
          <p:nvPr/>
        </p:nvSpPr>
        <p:spPr>
          <a:xfrm>
            <a:off x="868729" y="834831"/>
            <a:ext cx="7406542" cy="954107"/>
          </a:xfrm>
          <a:prstGeom prst="rect">
            <a:avLst/>
          </a:prstGeom>
          <a:noFill/>
        </p:spPr>
        <p:txBody>
          <a:bodyPr wrap="square" rtlCol="0">
            <a:spAutoFit/>
          </a:bodyPr>
          <a:lstStyle/>
          <a:p>
            <a:pPr algn="ctr"/>
            <a:r>
              <a:rPr lang="en-US" sz="2800" b="1"/>
              <a:t>What were some of the things you noticed about your shapes in our last lesson?</a:t>
            </a:r>
          </a:p>
        </p:txBody>
      </p:sp>
      <p:pic>
        <p:nvPicPr>
          <p:cNvPr id="22530" name="Picture 2" descr="http://images.clipartpanda.com/student-raising-hand-clipart-black-and-white-student_raising_h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352800"/>
            <a:ext cx="2133600" cy="3158289"/>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s://encrypted-tbn3.gstatic.com/images?q=tbn:ANd9GcSGamZtRWTwFE6yVpVqtn3Mg7sUacEtYWKRUbK6ctPVJ1yJmP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282993"/>
            <a:ext cx="2642017" cy="16913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2773025" y="2904199"/>
            <a:ext cx="462951" cy="448922"/>
          </a:xfrm>
          <a:prstGeom prst="rect">
            <a:avLst/>
          </a:prstGeom>
        </p:spPr>
      </p:pic>
      <p:pic>
        <p:nvPicPr>
          <p:cNvPr id="10" name="Picture 9"/>
          <p:cNvPicPr>
            <a:picLocks noChangeAspect="1"/>
          </p:cNvPicPr>
          <p:nvPr/>
        </p:nvPicPr>
        <p:blipFill>
          <a:blip r:embed="rId6"/>
          <a:stretch>
            <a:fillRect/>
          </a:stretch>
        </p:blipFill>
        <p:spPr>
          <a:xfrm>
            <a:off x="2175180" y="2645397"/>
            <a:ext cx="533095" cy="385793"/>
          </a:xfrm>
          <a:prstGeom prst="rect">
            <a:avLst/>
          </a:prstGeom>
        </p:spPr>
      </p:pic>
      <p:pic>
        <p:nvPicPr>
          <p:cNvPr id="11" name="Picture 10"/>
          <p:cNvPicPr>
            <a:picLocks noChangeAspect="1"/>
          </p:cNvPicPr>
          <p:nvPr/>
        </p:nvPicPr>
        <p:blipFill>
          <a:blip r:embed="rId7"/>
          <a:stretch>
            <a:fillRect/>
          </a:stretch>
        </p:blipFill>
        <p:spPr>
          <a:xfrm>
            <a:off x="3507211" y="2695338"/>
            <a:ext cx="526081" cy="462951"/>
          </a:xfrm>
          <a:prstGeom prst="rect">
            <a:avLst/>
          </a:prstGeom>
        </p:spPr>
      </p:pic>
      <p:pic>
        <p:nvPicPr>
          <p:cNvPr id="13" name="Picture 12"/>
          <p:cNvPicPr>
            <a:picLocks noChangeAspect="1"/>
          </p:cNvPicPr>
          <p:nvPr/>
        </p:nvPicPr>
        <p:blipFill>
          <a:blip r:embed="rId8"/>
          <a:stretch>
            <a:fillRect/>
          </a:stretch>
        </p:blipFill>
        <p:spPr>
          <a:xfrm>
            <a:off x="2943308" y="2387146"/>
            <a:ext cx="527494" cy="451147"/>
          </a:xfrm>
          <a:prstGeom prst="rect">
            <a:avLst/>
          </a:prstGeom>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2001753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2</a:t>
            </a:r>
          </a:p>
        </p:txBody>
      </p:sp>
      <p:sp>
        <p:nvSpPr>
          <p:cNvPr id="14" name="TextBox 13"/>
          <p:cNvSpPr txBox="1"/>
          <p:nvPr/>
        </p:nvSpPr>
        <p:spPr>
          <a:xfrm>
            <a:off x="868729" y="1342037"/>
            <a:ext cx="7406542" cy="954107"/>
          </a:xfrm>
          <a:prstGeom prst="rect">
            <a:avLst/>
          </a:prstGeom>
          <a:noFill/>
        </p:spPr>
        <p:txBody>
          <a:bodyPr wrap="square" rtlCol="0">
            <a:spAutoFit/>
          </a:bodyPr>
          <a:lstStyle/>
          <a:p>
            <a:pPr algn="ctr"/>
            <a:r>
              <a:rPr lang="en-US" sz="2800" b="1"/>
              <a:t>We’re going to look at some more shapes today to see what else you notice.  Ready?</a:t>
            </a:r>
          </a:p>
        </p:txBody>
      </p:sp>
      <p:pic>
        <p:nvPicPr>
          <p:cNvPr id="3" name="Picture 2"/>
          <p:cNvPicPr>
            <a:picLocks noChangeAspect="1"/>
          </p:cNvPicPr>
          <p:nvPr/>
        </p:nvPicPr>
        <p:blipFill>
          <a:blip r:embed="rId3"/>
          <a:stretch>
            <a:fillRect/>
          </a:stretch>
        </p:blipFill>
        <p:spPr>
          <a:xfrm>
            <a:off x="2895600" y="2743200"/>
            <a:ext cx="2590800" cy="3028208"/>
          </a:xfrm>
          <a:prstGeom prst="rect">
            <a:avLst/>
          </a:prstGeom>
        </p:spPr>
      </p:pic>
      <p:sp>
        <p:nvSpPr>
          <p:cNvPr id="7" name="Rectangle 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6598326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2</a:t>
            </a:r>
          </a:p>
        </p:txBody>
      </p:sp>
      <p:sp>
        <p:nvSpPr>
          <p:cNvPr id="14" name="TextBox 13"/>
          <p:cNvSpPr txBox="1"/>
          <p:nvPr/>
        </p:nvSpPr>
        <p:spPr>
          <a:xfrm>
            <a:off x="868729" y="897221"/>
            <a:ext cx="7406542" cy="523220"/>
          </a:xfrm>
          <a:prstGeom prst="rect">
            <a:avLst/>
          </a:prstGeom>
          <a:noFill/>
        </p:spPr>
        <p:txBody>
          <a:bodyPr wrap="square" rtlCol="0">
            <a:spAutoFit/>
          </a:bodyPr>
          <a:lstStyle/>
          <a:p>
            <a:pPr algn="ctr"/>
            <a:r>
              <a:rPr lang="en-US" sz="2800" b="1"/>
              <a:t>We call a shape like this a </a:t>
            </a:r>
            <a:r>
              <a:rPr lang="en-US" sz="2800" b="1" u="sng"/>
              <a:t>triangle</a:t>
            </a:r>
            <a:r>
              <a:rPr lang="en-US" sz="2800" b="1"/>
              <a:t>.</a:t>
            </a:r>
          </a:p>
        </p:txBody>
      </p:sp>
      <p:pic>
        <p:nvPicPr>
          <p:cNvPr id="2" name="Picture 1"/>
          <p:cNvPicPr>
            <a:picLocks noChangeAspect="1"/>
          </p:cNvPicPr>
          <p:nvPr/>
        </p:nvPicPr>
        <p:blipFill>
          <a:blip r:embed="rId3"/>
          <a:stretch>
            <a:fillRect/>
          </a:stretch>
        </p:blipFill>
        <p:spPr>
          <a:xfrm>
            <a:off x="3000375" y="2105679"/>
            <a:ext cx="3143250" cy="2951163"/>
          </a:xfrm>
          <a:prstGeom prst="rect">
            <a:avLst/>
          </a:prstGeom>
        </p:spPr>
      </p:pic>
      <p:sp>
        <p:nvSpPr>
          <p:cNvPr id="3" name="TextBox 2"/>
          <p:cNvSpPr txBox="1"/>
          <p:nvPr/>
        </p:nvSpPr>
        <p:spPr>
          <a:xfrm>
            <a:off x="3810000" y="1990171"/>
            <a:ext cx="1335622" cy="523220"/>
          </a:xfrm>
          <a:prstGeom prst="rect">
            <a:avLst/>
          </a:prstGeom>
          <a:noFill/>
        </p:spPr>
        <p:txBody>
          <a:bodyPr wrap="none" rtlCol="0">
            <a:spAutoFit/>
          </a:bodyPr>
          <a:lstStyle/>
          <a:p>
            <a:pPr algn="ctr"/>
            <a:r>
              <a:rPr lang="en-US" sz="2800" b="1">
                <a:solidFill>
                  <a:srgbClr val="FF0000"/>
                </a:solidFill>
              </a:rPr>
              <a:t>triangle</a:t>
            </a:r>
          </a:p>
        </p:txBody>
      </p:sp>
      <p:pic>
        <p:nvPicPr>
          <p:cNvPr id="23558" name="Picture 6" descr="http://cliparts.co/cliparts/8iz/zdA/8izzdAri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8347" y="4114800"/>
            <a:ext cx="2184922" cy="236340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6233387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2</a:t>
            </a:r>
          </a:p>
        </p:txBody>
      </p:sp>
      <p:sp>
        <p:nvSpPr>
          <p:cNvPr id="14" name="TextBox 13"/>
          <p:cNvSpPr txBox="1"/>
          <p:nvPr/>
        </p:nvSpPr>
        <p:spPr>
          <a:xfrm>
            <a:off x="868729" y="1165792"/>
            <a:ext cx="7406542" cy="523220"/>
          </a:xfrm>
          <a:prstGeom prst="rect">
            <a:avLst/>
          </a:prstGeom>
          <a:noFill/>
        </p:spPr>
        <p:txBody>
          <a:bodyPr wrap="square" rtlCol="0">
            <a:spAutoFit/>
          </a:bodyPr>
          <a:lstStyle/>
          <a:p>
            <a:pPr algn="ctr"/>
            <a:r>
              <a:rPr lang="en-US" sz="2800" b="1"/>
              <a:t>Tell me about this shape.</a:t>
            </a:r>
          </a:p>
        </p:txBody>
      </p:sp>
      <p:pic>
        <p:nvPicPr>
          <p:cNvPr id="2" name="Picture 1"/>
          <p:cNvPicPr>
            <a:picLocks noChangeAspect="1"/>
          </p:cNvPicPr>
          <p:nvPr/>
        </p:nvPicPr>
        <p:blipFill>
          <a:blip r:embed="rId3"/>
          <a:stretch>
            <a:fillRect/>
          </a:stretch>
        </p:blipFill>
        <p:spPr>
          <a:xfrm>
            <a:off x="307975" y="4738290"/>
            <a:ext cx="1881809" cy="1766810"/>
          </a:xfrm>
          <a:prstGeom prst="rect">
            <a:avLst/>
          </a:prstGeom>
        </p:spPr>
      </p:pic>
      <p:sp>
        <p:nvSpPr>
          <p:cNvPr id="3" name="TextBox 2"/>
          <p:cNvSpPr txBox="1"/>
          <p:nvPr/>
        </p:nvSpPr>
        <p:spPr>
          <a:xfrm>
            <a:off x="501139" y="4476680"/>
            <a:ext cx="1335622" cy="523220"/>
          </a:xfrm>
          <a:prstGeom prst="rect">
            <a:avLst/>
          </a:prstGeom>
          <a:noFill/>
        </p:spPr>
        <p:txBody>
          <a:bodyPr wrap="none" rtlCol="0">
            <a:spAutoFit/>
          </a:bodyPr>
          <a:lstStyle/>
          <a:p>
            <a:pPr algn="ctr"/>
            <a:r>
              <a:rPr lang="en-US" sz="2800" b="1">
                <a:solidFill>
                  <a:srgbClr val="FF0000"/>
                </a:solidFill>
              </a:rPr>
              <a:t>triangle</a:t>
            </a:r>
          </a:p>
        </p:txBody>
      </p:sp>
      <p:pic>
        <p:nvPicPr>
          <p:cNvPr id="5" name="Picture 4"/>
          <p:cNvPicPr>
            <a:picLocks noChangeAspect="1"/>
          </p:cNvPicPr>
          <p:nvPr/>
        </p:nvPicPr>
        <p:blipFill>
          <a:blip r:embed="rId4"/>
          <a:stretch>
            <a:fillRect/>
          </a:stretch>
        </p:blipFill>
        <p:spPr>
          <a:xfrm>
            <a:off x="2819400" y="1985875"/>
            <a:ext cx="3853939" cy="2645760"/>
          </a:xfrm>
          <a:prstGeom prst="rect">
            <a:avLst/>
          </a:prstGeom>
        </p:spPr>
      </p:pic>
      <p:pic>
        <p:nvPicPr>
          <p:cNvPr id="10" name="Picture 6" descr="http://cliparts.co/cliparts/8iz/zdA/8izzdAri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8347" y="4114800"/>
            <a:ext cx="2184922" cy="236340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7486768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2</a:t>
            </a:r>
          </a:p>
        </p:txBody>
      </p:sp>
      <p:sp>
        <p:nvSpPr>
          <p:cNvPr id="14" name="TextBox 13"/>
          <p:cNvSpPr txBox="1"/>
          <p:nvPr/>
        </p:nvSpPr>
        <p:spPr>
          <a:xfrm>
            <a:off x="1385968" y="856601"/>
            <a:ext cx="6438900" cy="1200329"/>
          </a:xfrm>
          <a:prstGeom prst="rect">
            <a:avLst/>
          </a:prstGeom>
          <a:noFill/>
        </p:spPr>
        <p:txBody>
          <a:bodyPr wrap="square" rtlCol="0">
            <a:spAutoFit/>
          </a:bodyPr>
          <a:lstStyle/>
          <a:p>
            <a:pPr algn="ctr"/>
            <a:r>
              <a:rPr lang="en-US" sz="2400" b="1"/>
              <a:t>I’m beginning to see a pattern!  How many corners does each shape have?  How many sides?  What do the sides look like?</a:t>
            </a:r>
          </a:p>
        </p:txBody>
      </p:sp>
      <p:pic>
        <p:nvPicPr>
          <p:cNvPr id="5" name="Picture 4"/>
          <p:cNvPicPr>
            <a:picLocks noChangeAspect="1"/>
          </p:cNvPicPr>
          <p:nvPr/>
        </p:nvPicPr>
        <p:blipFill>
          <a:blip r:embed="rId3"/>
          <a:stretch>
            <a:fillRect/>
          </a:stretch>
        </p:blipFill>
        <p:spPr>
          <a:xfrm>
            <a:off x="3495453" y="4273625"/>
            <a:ext cx="2219929" cy="1524000"/>
          </a:xfrm>
          <a:prstGeom prst="rect">
            <a:avLst/>
          </a:prstGeom>
        </p:spPr>
      </p:pic>
      <p:sp>
        <p:nvSpPr>
          <p:cNvPr id="6" name="TextBox 5"/>
          <p:cNvSpPr txBox="1"/>
          <p:nvPr/>
        </p:nvSpPr>
        <p:spPr>
          <a:xfrm>
            <a:off x="685800" y="3374648"/>
            <a:ext cx="2594115" cy="1200329"/>
          </a:xfrm>
          <a:prstGeom prst="rect">
            <a:avLst/>
          </a:prstGeom>
          <a:noFill/>
        </p:spPr>
        <p:txBody>
          <a:bodyPr wrap="square" rtlCol="0">
            <a:spAutoFit/>
          </a:bodyPr>
          <a:lstStyle/>
          <a:p>
            <a:pPr algn="ctr"/>
            <a:r>
              <a:rPr lang="en-US" sz="2400" b="1">
                <a:solidFill>
                  <a:srgbClr val="FF0000"/>
                </a:solidFill>
              </a:rPr>
              <a:t>A triangle has 3 straight sides and 3 corners!</a:t>
            </a:r>
          </a:p>
        </p:txBody>
      </p:sp>
      <p:pic>
        <p:nvPicPr>
          <p:cNvPr id="2" name="Picture 1"/>
          <p:cNvPicPr>
            <a:picLocks noChangeAspect="1"/>
          </p:cNvPicPr>
          <p:nvPr/>
        </p:nvPicPr>
        <p:blipFill>
          <a:blip r:embed="rId4"/>
          <a:stretch>
            <a:fillRect/>
          </a:stretch>
        </p:blipFill>
        <p:spPr>
          <a:xfrm>
            <a:off x="3621348" y="2729746"/>
            <a:ext cx="1881809" cy="1766810"/>
          </a:xfrm>
          <a:prstGeom prst="rect">
            <a:avLst/>
          </a:prstGeom>
        </p:spPr>
      </p:pic>
      <p:sp>
        <p:nvSpPr>
          <p:cNvPr id="3" name="TextBox 2"/>
          <p:cNvSpPr txBox="1"/>
          <p:nvPr/>
        </p:nvSpPr>
        <p:spPr>
          <a:xfrm>
            <a:off x="3894441" y="2444707"/>
            <a:ext cx="1335622" cy="523220"/>
          </a:xfrm>
          <a:prstGeom prst="rect">
            <a:avLst/>
          </a:prstGeom>
          <a:noFill/>
        </p:spPr>
        <p:txBody>
          <a:bodyPr wrap="none" rtlCol="0">
            <a:spAutoFit/>
          </a:bodyPr>
          <a:lstStyle/>
          <a:p>
            <a:pPr algn="ctr"/>
            <a:r>
              <a:rPr lang="en-US" sz="2800" b="1">
                <a:solidFill>
                  <a:srgbClr val="FF0000"/>
                </a:solidFill>
              </a:rPr>
              <a:t>triangle</a:t>
            </a:r>
          </a:p>
        </p:txBody>
      </p:sp>
      <p:pic>
        <p:nvPicPr>
          <p:cNvPr id="13" name="Picture 6" descr="http://cliparts.co/cliparts/8iz/zdA/8izzdAri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8347" y="4114800"/>
            <a:ext cx="2184922" cy="236340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76477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2</a:t>
            </a:r>
          </a:p>
        </p:txBody>
      </p:sp>
      <p:sp>
        <p:nvSpPr>
          <p:cNvPr id="14" name="TextBox 13"/>
          <p:cNvSpPr txBox="1"/>
          <p:nvPr/>
        </p:nvSpPr>
        <p:spPr>
          <a:xfrm>
            <a:off x="626507" y="897650"/>
            <a:ext cx="7890984" cy="954107"/>
          </a:xfrm>
          <a:prstGeom prst="rect">
            <a:avLst/>
          </a:prstGeom>
          <a:noFill/>
        </p:spPr>
        <p:txBody>
          <a:bodyPr wrap="square" rtlCol="0">
            <a:spAutoFit/>
          </a:bodyPr>
          <a:lstStyle/>
          <a:p>
            <a:pPr algn="ctr"/>
            <a:r>
              <a:rPr lang="en-US" sz="2800" b="1"/>
              <a:t>Here is another shape.  It has three corners, and all the sides are straight.  It must be a triangle! </a:t>
            </a:r>
          </a:p>
        </p:txBody>
      </p:sp>
      <p:pic>
        <p:nvPicPr>
          <p:cNvPr id="2" name="Picture 1"/>
          <p:cNvPicPr>
            <a:picLocks noChangeAspect="1"/>
          </p:cNvPicPr>
          <p:nvPr/>
        </p:nvPicPr>
        <p:blipFill>
          <a:blip r:embed="rId3"/>
          <a:stretch>
            <a:fillRect/>
          </a:stretch>
        </p:blipFill>
        <p:spPr>
          <a:xfrm>
            <a:off x="304800" y="4994352"/>
            <a:ext cx="1736566" cy="1630443"/>
          </a:xfrm>
          <a:prstGeom prst="rect">
            <a:avLst/>
          </a:prstGeom>
        </p:spPr>
      </p:pic>
      <p:sp>
        <p:nvSpPr>
          <p:cNvPr id="3" name="TextBox 2"/>
          <p:cNvSpPr txBox="1"/>
          <p:nvPr/>
        </p:nvSpPr>
        <p:spPr>
          <a:xfrm>
            <a:off x="460375" y="4780600"/>
            <a:ext cx="1335622" cy="523220"/>
          </a:xfrm>
          <a:prstGeom prst="rect">
            <a:avLst/>
          </a:prstGeom>
          <a:noFill/>
        </p:spPr>
        <p:txBody>
          <a:bodyPr wrap="none" rtlCol="0">
            <a:spAutoFit/>
          </a:bodyPr>
          <a:lstStyle/>
          <a:p>
            <a:pPr algn="ctr"/>
            <a:r>
              <a:rPr lang="en-US" sz="2800" b="1">
                <a:solidFill>
                  <a:srgbClr val="FF0000"/>
                </a:solidFill>
              </a:rPr>
              <a:t>triangle</a:t>
            </a:r>
          </a:p>
        </p:txBody>
      </p:sp>
      <p:pic>
        <p:nvPicPr>
          <p:cNvPr id="6" name="Picture 5"/>
          <p:cNvPicPr>
            <a:picLocks noChangeAspect="1"/>
          </p:cNvPicPr>
          <p:nvPr/>
        </p:nvPicPr>
        <p:blipFill>
          <a:blip r:embed="rId4"/>
          <a:stretch>
            <a:fillRect/>
          </a:stretch>
        </p:blipFill>
        <p:spPr>
          <a:xfrm>
            <a:off x="3579017" y="2066218"/>
            <a:ext cx="1985963" cy="2725563"/>
          </a:xfrm>
          <a:prstGeom prst="rect">
            <a:avLst/>
          </a:prstGeom>
        </p:spPr>
      </p:pic>
      <p:pic>
        <p:nvPicPr>
          <p:cNvPr id="10" name="Picture 9"/>
          <p:cNvPicPr>
            <a:picLocks noChangeAspect="1"/>
          </p:cNvPicPr>
          <p:nvPr/>
        </p:nvPicPr>
        <p:blipFill>
          <a:blip r:embed="rId5"/>
          <a:stretch>
            <a:fillRect/>
          </a:stretch>
        </p:blipFill>
        <p:spPr>
          <a:xfrm>
            <a:off x="6532835" y="4981100"/>
            <a:ext cx="2219929" cy="1524000"/>
          </a:xfrm>
          <a:prstGeom prst="rect">
            <a:avLst/>
          </a:prstGeom>
        </p:spPr>
      </p:pic>
      <p:sp>
        <p:nvSpPr>
          <p:cNvPr id="11" name="TextBox 10"/>
          <p:cNvSpPr txBox="1"/>
          <p:nvPr/>
        </p:nvSpPr>
        <p:spPr>
          <a:xfrm>
            <a:off x="7293445" y="4780600"/>
            <a:ext cx="1335622" cy="523220"/>
          </a:xfrm>
          <a:prstGeom prst="rect">
            <a:avLst/>
          </a:prstGeom>
          <a:noFill/>
        </p:spPr>
        <p:txBody>
          <a:bodyPr wrap="none" rtlCol="0">
            <a:spAutoFit/>
          </a:bodyPr>
          <a:lstStyle/>
          <a:p>
            <a:pPr algn="ctr"/>
            <a:r>
              <a:rPr lang="en-US" sz="2800" b="1">
                <a:solidFill>
                  <a:srgbClr val="FF0000"/>
                </a:solidFill>
              </a:rPr>
              <a:t>triangle</a:t>
            </a:r>
          </a:p>
        </p:txBody>
      </p:sp>
      <p:sp>
        <p:nvSpPr>
          <p:cNvPr id="13" name="TextBox 12"/>
          <p:cNvSpPr txBox="1"/>
          <p:nvPr/>
        </p:nvSpPr>
        <p:spPr>
          <a:xfrm>
            <a:off x="3408799" y="4678413"/>
            <a:ext cx="2326407" cy="523220"/>
          </a:xfrm>
          <a:prstGeom prst="rect">
            <a:avLst/>
          </a:prstGeom>
          <a:noFill/>
        </p:spPr>
        <p:txBody>
          <a:bodyPr wrap="none" rtlCol="0">
            <a:spAutoFit/>
          </a:bodyPr>
          <a:lstStyle/>
          <a:p>
            <a:pPr algn="ctr"/>
            <a:r>
              <a:rPr lang="en-US" sz="2800" b="1">
                <a:solidFill>
                  <a:srgbClr val="0000FF"/>
                </a:solidFill>
              </a:rPr>
              <a:t>NOT a triangle</a:t>
            </a:r>
          </a:p>
        </p:txBody>
      </p:sp>
      <p:sp>
        <p:nvSpPr>
          <p:cNvPr id="15" name="TextBox 14"/>
          <p:cNvSpPr txBox="1"/>
          <p:nvPr/>
        </p:nvSpPr>
        <p:spPr>
          <a:xfrm>
            <a:off x="626506" y="897650"/>
            <a:ext cx="7890984" cy="954107"/>
          </a:xfrm>
          <a:prstGeom prst="rect">
            <a:avLst/>
          </a:prstGeom>
          <a:noFill/>
        </p:spPr>
        <p:txBody>
          <a:bodyPr wrap="square" rtlCol="0">
            <a:spAutoFit/>
          </a:bodyPr>
          <a:lstStyle/>
          <a:p>
            <a:pPr algn="ctr"/>
            <a:r>
              <a:rPr lang="en-US" sz="2800" b="1"/>
              <a:t>If you were to put a pet inside this fence, it could escape!  So, triangles have to be closed!</a:t>
            </a:r>
          </a:p>
        </p:txBody>
      </p:sp>
      <p:pic>
        <p:nvPicPr>
          <p:cNvPr id="31748" name="Picture 4" descr="http://clipartfreefor.com/cliparts/files3/kids-thinking-clipart-niBgBEqi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5424" y="3643289"/>
            <a:ext cx="1176962" cy="127077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34420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anim calcmode="lin" valueType="num">
                                      <p:cBhvr>
                                        <p:cTn id="10" dur="500" fill="hold"/>
                                        <p:tgtEl>
                                          <p:spTgt spid="15"/>
                                        </p:tgtEl>
                                        <p:attrNameLst>
                                          <p:attrName>ppt_x</p:attrName>
                                        </p:attrNameLst>
                                      </p:cBhvr>
                                      <p:tavLst>
                                        <p:tav tm="0">
                                          <p:val>
                                            <p:strVal val="#ppt_x"/>
                                          </p:val>
                                        </p:tav>
                                        <p:tav tm="100000">
                                          <p:val>
                                            <p:strVal val="#ppt_x"/>
                                          </p:val>
                                        </p:tav>
                                      </p:tavLst>
                                    </p:anim>
                                    <p:anim calcmode="lin" valueType="num">
                                      <p:cBhvr>
                                        <p:cTn id="11" dur="500" fill="hold"/>
                                        <p:tgtEl>
                                          <p:spTgt spid="15"/>
                                        </p:tgtEl>
                                        <p:attrNameLst>
                                          <p:attrName>ppt_y</p:attrName>
                                        </p:attrNameLst>
                                      </p:cBhvr>
                                      <p:tavLst>
                                        <p:tav tm="0">
                                          <p:val>
                                            <p:strVal val="#ppt_y+.1"/>
                                          </p:val>
                                        </p:tav>
                                        <p:tav tm="100000">
                                          <p:val>
                                            <p:strVal val="#ppt_y"/>
                                          </p:val>
                                        </p:tav>
                                      </p:tavLst>
                                    </p:anim>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2</a:t>
            </a:r>
          </a:p>
        </p:txBody>
      </p:sp>
      <p:sp>
        <p:nvSpPr>
          <p:cNvPr id="14" name="TextBox 13"/>
          <p:cNvSpPr txBox="1"/>
          <p:nvPr/>
        </p:nvSpPr>
        <p:spPr>
          <a:xfrm>
            <a:off x="626507" y="897650"/>
            <a:ext cx="7890984" cy="954107"/>
          </a:xfrm>
          <a:prstGeom prst="rect">
            <a:avLst/>
          </a:prstGeom>
          <a:noFill/>
        </p:spPr>
        <p:txBody>
          <a:bodyPr wrap="square" rtlCol="0">
            <a:spAutoFit/>
          </a:bodyPr>
          <a:lstStyle/>
          <a:p>
            <a:pPr algn="ctr"/>
            <a:r>
              <a:rPr lang="en-US" sz="2800" b="1"/>
              <a:t>Here is another shape.  </a:t>
            </a:r>
          </a:p>
          <a:p>
            <a:pPr algn="ctr"/>
            <a:r>
              <a:rPr lang="en-US" sz="2800" b="1"/>
              <a:t>Is it a triangle?</a:t>
            </a:r>
          </a:p>
        </p:txBody>
      </p:sp>
      <p:pic>
        <p:nvPicPr>
          <p:cNvPr id="10" name="Picture 9"/>
          <p:cNvPicPr>
            <a:picLocks noChangeAspect="1"/>
          </p:cNvPicPr>
          <p:nvPr/>
        </p:nvPicPr>
        <p:blipFill>
          <a:blip r:embed="rId3"/>
          <a:stretch>
            <a:fillRect/>
          </a:stretch>
        </p:blipFill>
        <p:spPr>
          <a:xfrm>
            <a:off x="6532835" y="4981100"/>
            <a:ext cx="2219929" cy="1524000"/>
          </a:xfrm>
          <a:prstGeom prst="rect">
            <a:avLst/>
          </a:prstGeom>
        </p:spPr>
      </p:pic>
      <p:sp>
        <p:nvSpPr>
          <p:cNvPr id="11" name="TextBox 10"/>
          <p:cNvSpPr txBox="1"/>
          <p:nvPr/>
        </p:nvSpPr>
        <p:spPr>
          <a:xfrm>
            <a:off x="7293445" y="4780600"/>
            <a:ext cx="1335622" cy="523220"/>
          </a:xfrm>
          <a:prstGeom prst="rect">
            <a:avLst/>
          </a:prstGeom>
          <a:noFill/>
        </p:spPr>
        <p:txBody>
          <a:bodyPr wrap="none" rtlCol="0">
            <a:spAutoFit/>
          </a:bodyPr>
          <a:lstStyle/>
          <a:p>
            <a:pPr algn="ctr"/>
            <a:r>
              <a:rPr lang="en-US" sz="2800" b="1">
                <a:solidFill>
                  <a:srgbClr val="FF0000"/>
                </a:solidFill>
              </a:rPr>
              <a:t>triangle</a:t>
            </a:r>
          </a:p>
        </p:txBody>
      </p:sp>
      <p:pic>
        <p:nvPicPr>
          <p:cNvPr id="5" name="Picture 4"/>
          <p:cNvPicPr>
            <a:picLocks noChangeAspect="1"/>
          </p:cNvPicPr>
          <p:nvPr/>
        </p:nvPicPr>
        <p:blipFill>
          <a:blip r:embed="rId4"/>
          <a:stretch>
            <a:fillRect/>
          </a:stretch>
        </p:blipFill>
        <p:spPr>
          <a:xfrm>
            <a:off x="2735009" y="2515075"/>
            <a:ext cx="3673979" cy="1827850"/>
          </a:xfrm>
          <a:prstGeom prst="rect">
            <a:avLst/>
          </a:prstGeom>
        </p:spPr>
      </p:pic>
      <p:sp>
        <p:nvSpPr>
          <p:cNvPr id="16" name="TextBox 15"/>
          <p:cNvSpPr txBox="1"/>
          <p:nvPr/>
        </p:nvSpPr>
        <p:spPr>
          <a:xfrm>
            <a:off x="4038600" y="3113323"/>
            <a:ext cx="1335622" cy="523220"/>
          </a:xfrm>
          <a:prstGeom prst="rect">
            <a:avLst/>
          </a:prstGeom>
          <a:noFill/>
        </p:spPr>
        <p:txBody>
          <a:bodyPr wrap="none" rtlCol="0">
            <a:spAutoFit/>
          </a:bodyPr>
          <a:lstStyle/>
          <a:p>
            <a:pPr algn="ctr"/>
            <a:r>
              <a:rPr lang="en-US" sz="2800" b="1">
                <a:solidFill>
                  <a:srgbClr val="FF0000"/>
                </a:solidFill>
              </a:rPr>
              <a:t>triangle</a:t>
            </a:r>
          </a:p>
        </p:txBody>
      </p:sp>
      <p:pic>
        <p:nvPicPr>
          <p:cNvPr id="17" name="Picture 4" descr="http://clipartfreefor.com/cliparts/files3/kids-thinking-clipart-niBgBEqi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424" y="3643289"/>
            <a:ext cx="1176962" cy="12707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6"/>
          <a:stretch>
            <a:fillRect/>
          </a:stretch>
        </p:blipFill>
        <p:spPr>
          <a:xfrm>
            <a:off x="304800" y="4994352"/>
            <a:ext cx="1736566" cy="1630443"/>
          </a:xfrm>
          <a:prstGeom prst="rect">
            <a:avLst/>
          </a:prstGeom>
        </p:spPr>
      </p:pic>
      <p:sp>
        <p:nvSpPr>
          <p:cNvPr id="20" name="TextBox 19"/>
          <p:cNvSpPr txBox="1"/>
          <p:nvPr/>
        </p:nvSpPr>
        <p:spPr>
          <a:xfrm>
            <a:off x="460375" y="4780600"/>
            <a:ext cx="1335622" cy="523220"/>
          </a:xfrm>
          <a:prstGeom prst="rect">
            <a:avLst/>
          </a:prstGeom>
          <a:noFill/>
        </p:spPr>
        <p:txBody>
          <a:bodyPr wrap="none" rtlCol="0">
            <a:spAutoFit/>
          </a:bodyPr>
          <a:lstStyle/>
          <a:p>
            <a:pPr algn="ctr"/>
            <a:r>
              <a:rPr lang="en-US" sz="2800" b="1">
                <a:solidFill>
                  <a:srgbClr val="FF0000"/>
                </a:solidFill>
              </a:rPr>
              <a:t>triangle</a:t>
            </a:r>
          </a:p>
        </p:txBody>
      </p:sp>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07747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Making 5 with 5-Group Mats</a:t>
            </a:r>
            <a:endParaRPr lang="en-US" sz="8000" b="1"/>
          </a:p>
        </p:txBody>
      </p:sp>
      <p:sp>
        <p:nvSpPr>
          <p:cNvPr id="14" name="TextBox 13"/>
          <p:cNvSpPr txBox="1"/>
          <p:nvPr/>
        </p:nvSpPr>
        <p:spPr>
          <a:xfrm>
            <a:off x="789718" y="1175429"/>
            <a:ext cx="7564566" cy="923330"/>
          </a:xfrm>
          <a:prstGeom prst="rect">
            <a:avLst/>
          </a:prstGeom>
          <a:noFill/>
        </p:spPr>
        <p:txBody>
          <a:bodyPr wrap="square" rtlCol="0">
            <a:spAutoFit/>
          </a:bodyPr>
          <a:lstStyle/>
          <a:p>
            <a:pPr algn="ctr"/>
            <a:r>
              <a:rPr lang="en-US" b="1">
                <a:solidFill>
                  <a:srgbClr val="0000FF"/>
                </a:solidFill>
              </a:rPr>
              <a:t>Touch and count your cubes.  Touch and count the dots on your mat.  Our job is to make 5.  Put 4 cubes on the dots of your mat.  Raise your hand when know how many more cubes to make 5.</a:t>
            </a:r>
            <a:endParaRPr lang="en-US" sz="1600" b="1">
              <a:solidFill>
                <a:srgbClr val="0000FF"/>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1295400" y="2550734"/>
            <a:ext cx="6562725" cy="1238250"/>
          </a:xfrm>
          <a:prstGeom prst="rect">
            <a:avLst/>
          </a:prstGeom>
        </p:spPr>
      </p:pic>
      <p:pic>
        <p:nvPicPr>
          <p:cNvPr id="15" name="Picture 4" descr="http://www.cliparthut.com/clip-arts/614/unifix-cubes-clip-art-614378.png"/>
          <p:cNvPicPr>
            <a:picLocks noChangeAspect="1" noChangeArrowheads="1"/>
          </p:cNvPicPr>
          <p:nvPr/>
        </p:nvPicPr>
        <p:blipFill>
          <a:blip r:embed="rId5" cstate="print"/>
          <a:srcRect/>
          <a:stretch>
            <a:fillRect/>
          </a:stretch>
        </p:blipFill>
        <p:spPr bwMode="auto">
          <a:xfrm>
            <a:off x="2879823" y="4457113"/>
            <a:ext cx="1099239" cy="1038170"/>
          </a:xfrm>
          <a:prstGeom prst="rect">
            <a:avLst/>
          </a:prstGeom>
          <a:noFill/>
        </p:spPr>
      </p:pic>
      <p:pic>
        <p:nvPicPr>
          <p:cNvPr id="16" name="Picture 2" descr="http://www.cliparthut.com/clip-arts/189/unifix-cube-clip-art-189416.png"/>
          <p:cNvPicPr>
            <a:picLocks noChangeAspect="1" noChangeArrowheads="1"/>
          </p:cNvPicPr>
          <p:nvPr/>
        </p:nvPicPr>
        <p:blipFill>
          <a:blip r:embed="rId6" cstate="print"/>
          <a:srcRect/>
          <a:stretch>
            <a:fillRect/>
          </a:stretch>
        </p:blipFill>
        <p:spPr bwMode="auto">
          <a:xfrm>
            <a:off x="3924353" y="4445187"/>
            <a:ext cx="1068791" cy="1068791"/>
          </a:xfrm>
          <a:prstGeom prst="rect">
            <a:avLst/>
          </a:prstGeom>
          <a:noFill/>
        </p:spPr>
      </p:pic>
      <p:pic>
        <p:nvPicPr>
          <p:cNvPr id="17" name="Picture 6" descr="http://lessonpix.com/drawings/27629/100x100/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2183" y="4470983"/>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17/100x100/Connecting+Cube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8712" y="4457112"/>
            <a:ext cx="1038170" cy="103817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lessonpix.com/drawings/27633/100x100/Counting+Cub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30363" y="4457112"/>
            <a:ext cx="1070137" cy="10701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ttp://lessonpix.com/drawings/27629/100x100/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6957" y="2632639"/>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http://lessonpix.com/drawings/27633/100x100/Counting+Cub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8518" y="2632639"/>
            <a:ext cx="1070137" cy="10701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iparthut.com/clip-arts/189/unifix-cube-clip-art-189416.png"/>
          <p:cNvPicPr>
            <a:picLocks noChangeAspect="1" noChangeArrowheads="1"/>
          </p:cNvPicPr>
          <p:nvPr/>
        </p:nvPicPr>
        <p:blipFill>
          <a:blip r:embed="rId6" cstate="print"/>
          <a:srcRect/>
          <a:stretch>
            <a:fillRect/>
          </a:stretch>
        </p:blipFill>
        <p:spPr bwMode="auto">
          <a:xfrm>
            <a:off x="3867633" y="2636288"/>
            <a:ext cx="1068791" cy="1068791"/>
          </a:xfrm>
          <a:prstGeom prst="rect">
            <a:avLst/>
          </a:prstGeom>
          <a:noFill/>
        </p:spPr>
      </p:pic>
      <p:pic>
        <p:nvPicPr>
          <p:cNvPr id="29" name="Picture 4" descr="http://www.cliparthut.com/clip-arts/614/unifix-cubes-clip-art-614378.png"/>
          <p:cNvPicPr>
            <a:picLocks noChangeAspect="1" noChangeArrowheads="1"/>
          </p:cNvPicPr>
          <p:nvPr/>
        </p:nvPicPr>
        <p:blipFill>
          <a:blip r:embed="rId5" cstate="print"/>
          <a:srcRect/>
          <a:stretch>
            <a:fillRect/>
          </a:stretch>
        </p:blipFill>
        <p:spPr bwMode="auto">
          <a:xfrm>
            <a:off x="5132585" y="2661269"/>
            <a:ext cx="1099239" cy="1038170"/>
          </a:xfrm>
          <a:prstGeom prst="rect">
            <a:avLst/>
          </a:prstGeom>
          <a:noFill/>
        </p:spPr>
      </p:pic>
    </p:spTree>
    <p:extLst>
      <p:ext uri="{BB962C8B-B14F-4D97-AF65-F5344CB8AC3E}">
        <p14:creationId xmlns:p14="http://schemas.microsoft.com/office/powerpoint/2010/main" val="289428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500"/>
                            </p:stCondLst>
                            <p:childTnLst>
                              <p:par>
                                <p:cTn id="11" presetID="1" presetClass="exit" presetSubtype="0" fill="hold" nodeType="afterEffect">
                                  <p:stCondLst>
                                    <p:cond delay="500"/>
                                  </p:stCondLst>
                                  <p:childTnLst>
                                    <p:set>
                                      <p:cBhvr>
                                        <p:cTn id="12" dur="1" fill="hold">
                                          <p:stCondLst>
                                            <p:cond delay="0"/>
                                          </p:stCondLst>
                                        </p:cTn>
                                        <p:tgtEl>
                                          <p:spTgt spid="21"/>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7"/>
                                        </p:tgtEl>
                                        <p:attrNameLst>
                                          <p:attrName>style.visibility</p:attrName>
                                        </p:attrNameLst>
                                      </p:cBhvr>
                                      <p:to>
                                        <p:strVal val="visible"/>
                                      </p:to>
                                    </p:set>
                                  </p:childTnLst>
                                </p:cTn>
                              </p:par>
                            </p:childTnLst>
                          </p:cTn>
                        </p:par>
                        <p:par>
                          <p:cTn id="16" fill="hold">
                            <p:stCondLst>
                              <p:cond delay="1500"/>
                            </p:stCondLst>
                            <p:childTnLst>
                              <p:par>
                                <p:cTn id="17" presetID="1" presetClass="exit" presetSubtype="0" fill="hold" nodeType="afterEffect">
                                  <p:stCondLst>
                                    <p:cond delay="500"/>
                                  </p:stCondLst>
                                  <p:childTnLst>
                                    <p:set>
                                      <p:cBhvr>
                                        <p:cTn id="18" dur="1" fill="hold">
                                          <p:stCondLst>
                                            <p:cond delay="0"/>
                                          </p:stCondLst>
                                        </p:cTn>
                                        <p:tgtEl>
                                          <p:spTgt spid="16"/>
                                        </p:tgtEl>
                                        <p:attrNameLst>
                                          <p:attrName>style.visibility</p:attrName>
                                        </p:attrNameLst>
                                      </p:cBhvr>
                                      <p:to>
                                        <p:strVal val="hidden"/>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28"/>
                                        </p:tgtEl>
                                        <p:attrNameLst>
                                          <p:attrName>style.visibility</p:attrName>
                                        </p:attrNameLst>
                                      </p:cBhvr>
                                      <p:to>
                                        <p:strVal val="visible"/>
                                      </p:to>
                                    </p:set>
                                  </p:childTnLst>
                                </p:cTn>
                              </p:par>
                            </p:childTnLst>
                          </p:cTn>
                        </p:par>
                        <p:par>
                          <p:cTn id="22" fill="hold">
                            <p:stCondLst>
                              <p:cond delay="2500"/>
                            </p:stCondLst>
                            <p:childTnLst>
                              <p:par>
                                <p:cTn id="23" presetID="1" presetClass="exit" presetSubtype="0" fill="hold" nodeType="afterEffect">
                                  <p:stCondLst>
                                    <p:cond delay="500"/>
                                  </p:stCondLst>
                                  <p:childTnLst>
                                    <p:set>
                                      <p:cBhvr>
                                        <p:cTn id="24" dur="1" fill="hold">
                                          <p:stCondLst>
                                            <p:cond delay="0"/>
                                          </p:stCondLst>
                                        </p:cTn>
                                        <p:tgtEl>
                                          <p:spTgt spid="15"/>
                                        </p:tgtEl>
                                        <p:attrNameLst>
                                          <p:attrName>style.visibility</p:attrName>
                                        </p:attrNameLst>
                                      </p:cBhvr>
                                      <p:to>
                                        <p:strVal val="hidden"/>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2</a:t>
            </a:r>
          </a:p>
        </p:txBody>
      </p:sp>
      <p:sp>
        <p:nvSpPr>
          <p:cNvPr id="14" name="TextBox 13"/>
          <p:cNvSpPr txBox="1"/>
          <p:nvPr/>
        </p:nvSpPr>
        <p:spPr>
          <a:xfrm>
            <a:off x="626507" y="897650"/>
            <a:ext cx="7890984" cy="954107"/>
          </a:xfrm>
          <a:prstGeom prst="rect">
            <a:avLst/>
          </a:prstGeom>
          <a:noFill/>
        </p:spPr>
        <p:txBody>
          <a:bodyPr wrap="square" rtlCol="0">
            <a:spAutoFit/>
          </a:bodyPr>
          <a:lstStyle/>
          <a:p>
            <a:pPr algn="ctr"/>
            <a:r>
              <a:rPr lang="en-US" sz="2800" b="1"/>
              <a:t>Here is another shape.  </a:t>
            </a:r>
          </a:p>
          <a:p>
            <a:pPr algn="ctr"/>
            <a:r>
              <a:rPr lang="en-US" sz="2800" b="1"/>
              <a:t>Is it a triangle?</a:t>
            </a:r>
          </a:p>
        </p:txBody>
      </p:sp>
      <p:pic>
        <p:nvPicPr>
          <p:cNvPr id="10" name="Picture 9"/>
          <p:cNvPicPr>
            <a:picLocks noChangeAspect="1"/>
          </p:cNvPicPr>
          <p:nvPr/>
        </p:nvPicPr>
        <p:blipFill>
          <a:blip r:embed="rId3"/>
          <a:stretch>
            <a:fillRect/>
          </a:stretch>
        </p:blipFill>
        <p:spPr>
          <a:xfrm>
            <a:off x="6532835" y="4981100"/>
            <a:ext cx="2219929" cy="1524000"/>
          </a:xfrm>
          <a:prstGeom prst="rect">
            <a:avLst/>
          </a:prstGeom>
        </p:spPr>
      </p:pic>
      <p:sp>
        <p:nvSpPr>
          <p:cNvPr id="11" name="TextBox 10"/>
          <p:cNvSpPr txBox="1"/>
          <p:nvPr/>
        </p:nvSpPr>
        <p:spPr>
          <a:xfrm>
            <a:off x="7293445" y="4780600"/>
            <a:ext cx="1335622" cy="523220"/>
          </a:xfrm>
          <a:prstGeom prst="rect">
            <a:avLst/>
          </a:prstGeom>
          <a:noFill/>
        </p:spPr>
        <p:txBody>
          <a:bodyPr wrap="none" rtlCol="0">
            <a:spAutoFit/>
          </a:bodyPr>
          <a:lstStyle/>
          <a:p>
            <a:pPr algn="ctr"/>
            <a:r>
              <a:rPr lang="en-US" sz="2800" b="1">
                <a:solidFill>
                  <a:srgbClr val="FF0000"/>
                </a:solidFill>
              </a:rPr>
              <a:t>triangle</a:t>
            </a:r>
          </a:p>
        </p:txBody>
      </p:sp>
      <p:pic>
        <p:nvPicPr>
          <p:cNvPr id="6" name="Picture 5"/>
          <p:cNvPicPr>
            <a:picLocks noChangeAspect="1"/>
          </p:cNvPicPr>
          <p:nvPr/>
        </p:nvPicPr>
        <p:blipFill>
          <a:blip r:embed="rId4"/>
          <a:stretch>
            <a:fillRect/>
          </a:stretch>
        </p:blipFill>
        <p:spPr>
          <a:xfrm rot="16200000">
            <a:off x="3773995" y="734974"/>
            <a:ext cx="1996888" cy="4800600"/>
          </a:xfrm>
          <a:prstGeom prst="rect">
            <a:avLst/>
          </a:prstGeom>
        </p:spPr>
      </p:pic>
      <p:sp>
        <p:nvSpPr>
          <p:cNvPr id="16" name="TextBox 15"/>
          <p:cNvSpPr txBox="1"/>
          <p:nvPr/>
        </p:nvSpPr>
        <p:spPr>
          <a:xfrm>
            <a:off x="3124200" y="2792958"/>
            <a:ext cx="1335622" cy="523220"/>
          </a:xfrm>
          <a:prstGeom prst="rect">
            <a:avLst/>
          </a:prstGeom>
          <a:noFill/>
        </p:spPr>
        <p:txBody>
          <a:bodyPr wrap="none" rtlCol="0">
            <a:spAutoFit/>
          </a:bodyPr>
          <a:lstStyle/>
          <a:p>
            <a:pPr algn="ctr"/>
            <a:r>
              <a:rPr lang="en-US" sz="2800" b="1">
                <a:solidFill>
                  <a:srgbClr val="FF0000"/>
                </a:solidFill>
              </a:rPr>
              <a:t>triangle</a:t>
            </a:r>
          </a:p>
        </p:txBody>
      </p:sp>
      <p:pic>
        <p:nvPicPr>
          <p:cNvPr id="13" name="Picture 4" descr="http://clipartfreefor.com/cliparts/files3/kids-thinking-clipart-niBgBEqi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424" y="3643289"/>
            <a:ext cx="1176962" cy="12707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a:stretch>
            <a:fillRect/>
          </a:stretch>
        </p:blipFill>
        <p:spPr>
          <a:xfrm>
            <a:off x="304800" y="4994352"/>
            <a:ext cx="1736566" cy="1630443"/>
          </a:xfrm>
          <a:prstGeom prst="rect">
            <a:avLst/>
          </a:prstGeom>
        </p:spPr>
      </p:pic>
      <p:sp>
        <p:nvSpPr>
          <p:cNvPr id="17" name="TextBox 16"/>
          <p:cNvSpPr txBox="1"/>
          <p:nvPr/>
        </p:nvSpPr>
        <p:spPr>
          <a:xfrm>
            <a:off x="460375" y="4780600"/>
            <a:ext cx="1335622" cy="523220"/>
          </a:xfrm>
          <a:prstGeom prst="rect">
            <a:avLst/>
          </a:prstGeom>
          <a:noFill/>
        </p:spPr>
        <p:txBody>
          <a:bodyPr wrap="none" rtlCol="0">
            <a:spAutoFit/>
          </a:bodyPr>
          <a:lstStyle/>
          <a:p>
            <a:pPr algn="ctr"/>
            <a:r>
              <a:rPr lang="en-US" sz="2800" b="1">
                <a:solidFill>
                  <a:srgbClr val="FF0000"/>
                </a:solidFill>
              </a:rPr>
              <a:t>triangle</a:t>
            </a:r>
          </a:p>
        </p:txBody>
      </p:sp>
      <p:sp>
        <p:nvSpPr>
          <p:cNvPr id="18" name="Rectangle 1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86535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1447764">
            <a:off x="2057877" y="1329021"/>
            <a:ext cx="4017503" cy="4174815"/>
          </a:xfrm>
          <a:prstGeom prst="rect">
            <a:avLst/>
          </a:prstGeom>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2</a:t>
            </a:r>
          </a:p>
        </p:txBody>
      </p:sp>
      <p:sp>
        <p:nvSpPr>
          <p:cNvPr id="14" name="TextBox 13"/>
          <p:cNvSpPr txBox="1"/>
          <p:nvPr/>
        </p:nvSpPr>
        <p:spPr>
          <a:xfrm>
            <a:off x="626507" y="897650"/>
            <a:ext cx="7890984" cy="954107"/>
          </a:xfrm>
          <a:prstGeom prst="rect">
            <a:avLst/>
          </a:prstGeom>
          <a:noFill/>
        </p:spPr>
        <p:txBody>
          <a:bodyPr wrap="square" rtlCol="0">
            <a:spAutoFit/>
          </a:bodyPr>
          <a:lstStyle/>
          <a:p>
            <a:pPr algn="ctr"/>
            <a:r>
              <a:rPr lang="en-US" sz="2800" b="1"/>
              <a:t>Here is another shape.  </a:t>
            </a:r>
          </a:p>
          <a:p>
            <a:pPr algn="ctr"/>
            <a:r>
              <a:rPr lang="en-US" sz="2800" b="1"/>
              <a:t>Is it a triangle?</a:t>
            </a:r>
          </a:p>
        </p:txBody>
      </p:sp>
      <p:pic>
        <p:nvPicPr>
          <p:cNvPr id="10" name="Picture 9"/>
          <p:cNvPicPr>
            <a:picLocks noChangeAspect="1"/>
          </p:cNvPicPr>
          <p:nvPr/>
        </p:nvPicPr>
        <p:blipFill>
          <a:blip r:embed="rId4"/>
          <a:stretch>
            <a:fillRect/>
          </a:stretch>
        </p:blipFill>
        <p:spPr>
          <a:xfrm>
            <a:off x="6532835" y="4981100"/>
            <a:ext cx="2219929" cy="1524000"/>
          </a:xfrm>
          <a:prstGeom prst="rect">
            <a:avLst/>
          </a:prstGeom>
        </p:spPr>
      </p:pic>
      <p:sp>
        <p:nvSpPr>
          <p:cNvPr id="11" name="TextBox 10"/>
          <p:cNvSpPr txBox="1"/>
          <p:nvPr/>
        </p:nvSpPr>
        <p:spPr>
          <a:xfrm>
            <a:off x="7293445" y="4780600"/>
            <a:ext cx="1335622" cy="523220"/>
          </a:xfrm>
          <a:prstGeom prst="rect">
            <a:avLst/>
          </a:prstGeom>
          <a:noFill/>
        </p:spPr>
        <p:txBody>
          <a:bodyPr wrap="none" rtlCol="0">
            <a:spAutoFit/>
          </a:bodyPr>
          <a:lstStyle/>
          <a:p>
            <a:pPr algn="ctr"/>
            <a:r>
              <a:rPr lang="en-US" sz="2800" b="1">
                <a:solidFill>
                  <a:srgbClr val="FF0000"/>
                </a:solidFill>
              </a:rPr>
              <a:t>triangle</a:t>
            </a:r>
          </a:p>
        </p:txBody>
      </p:sp>
      <p:sp>
        <p:nvSpPr>
          <p:cNvPr id="16" name="TextBox 15"/>
          <p:cNvSpPr txBox="1"/>
          <p:nvPr/>
        </p:nvSpPr>
        <p:spPr>
          <a:xfrm>
            <a:off x="3408795" y="2919032"/>
            <a:ext cx="2326407" cy="523220"/>
          </a:xfrm>
          <a:prstGeom prst="rect">
            <a:avLst/>
          </a:prstGeom>
          <a:noFill/>
        </p:spPr>
        <p:txBody>
          <a:bodyPr wrap="none" rtlCol="0">
            <a:spAutoFit/>
          </a:bodyPr>
          <a:lstStyle/>
          <a:p>
            <a:pPr algn="ctr"/>
            <a:r>
              <a:rPr lang="en-US" sz="2800" b="1">
                <a:solidFill>
                  <a:srgbClr val="0000FF"/>
                </a:solidFill>
              </a:rPr>
              <a:t>NOT a triangle</a:t>
            </a:r>
          </a:p>
        </p:txBody>
      </p:sp>
      <p:pic>
        <p:nvPicPr>
          <p:cNvPr id="13" name="Picture 4" descr="http://clipartfreefor.com/cliparts/files3/kids-thinking-clipart-niBgBEqi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424" y="3643289"/>
            <a:ext cx="1176962" cy="12707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a:stretch>
            <a:fillRect/>
          </a:stretch>
        </p:blipFill>
        <p:spPr>
          <a:xfrm>
            <a:off x="304800" y="4994352"/>
            <a:ext cx="1736566" cy="1630443"/>
          </a:xfrm>
          <a:prstGeom prst="rect">
            <a:avLst/>
          </a:prstGeom>
        </p:spPr>
      </p:pic>
      <p:sp>
        <p:nvSpPr>
          <p:cNvPr id="17" name="TextBox 16"/>
          <p:cNvSpPr txBox="1"/>
          <p:nvPr/>
        </p:nvSpPr>
        <p:spPr>
          <a:xfrm>
            <a:off x="460375" y="4780600"/>
            <a:ext cx="1335622" cy="523220"/>
          </a:xfrm>
          <a:prstGeom prst="rect">
            <a:avLst/>
          </a:prstGeom>
          <a:noFill/>
        </p:spPr>
        <p:txBody>
          <a:bodyPr wrap="none" rtlCol="0">
            <a:spAutoFit/>
          </a:bodyPr>
          <a:lstStyle/>
          <a:p>
            <a:pPr algn="ctr"/>
            <a:r>
              <a:rPr lang="en-US" sz="2800" b="1">
                <a:solidFill>
                  <a:srgbClr val="FF0000"/>
                </a:solidFill>
              </a:rPr>
              <a:t>triangle</a:t>
            </a:r>
          </a:p>
        </p:txBody>
      </p:sp>
      <p:sp>
        <p:nvSpPr>
          <p:cNvPr id="18" name="Rectangle 1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69805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2</a:t>
            </a:r>
          </a:p>
        </p:txBody>
      </p:sp>
      <p:sp>
        <p:nvSpPr>
          <p:cNvPr id="14" name="TextBox 13"/>
          <p:cNvSpPr txBox="1"/>
          <p:nvPr/>
        </p:nvSpPr>
        <p:spPr>
          <a:xfrm>
            <a:off x="626507" y="897650"/>
            <a:ext cx="7890984" cy="1200329"/>
          </a:xfrm>
          <a:prstGeom prst="rect">
            <a:avLst/>
          </a:prstGeom>
          <a:noFill/>
        </p:spPr>
        <p:txBody>
          <a:bodyPr wrap="square" rtlCol="0">
            <a:spAutoFit/>
          </a:bodyPr>
          <a:lstStyle/>
          <a:p>
            <a:pPr algn="ctr"/>
            <a:r>
              <a:rPr lang="en-US" sz="2400" b="1"/>
              <a:t>We have several triangles on the board.  Copy these triangles onto your geoboard.  Remember, you can only use one rubber band.  Stretch it around three corners!</a:t>
            </a:r>
          </a:p>
        </p:txBody>
      </p:sp>
      <p:pic>
        <p:nvPicPr>
          <p:cNvPr id="2" name="Picture 1"/>
          <p:cNvPicPr>
            <a:picLocks noChangeAspect="1"/>
          </p:cNvPicPr>
          <p:nvPr/>
        </p:nvPicPr>
        <p:blipFill>
          <a:blip r:embed="rId3"/>
          <a:stretch>
            <a:fillRect/>
          </a:stretch>
        </p:blipFill>
        <p:spPr>
          <a:xfrm>
            <a:off x="1215847" y="2517635"/>
            <a:ext cx="1881809" cy="1766810"/>
          </a:xfrm>
          <a:prstGeom prst="rect">
            <a:avLst/>
          </a:prstGeom>
        </p:spPr>
      </p:pic>
      <p:sp>
        <p:nvSpPr>
          <p:cNvPr id="3" name="TextBox 2"/>
          <p:cNvSpPr txBox="1"/>
          <p:nvPr/>
        </p:nvSpPr>
        <p:spPr>
          <a:xfrm>
            <a:off x="3569492" y="2754709"/>
            <a:ext cx="1664238" cy="646331"/>
          </a:xfrm>
          <a:prstGeom prst="rect">
            <a:avLst/>
          </a:prstGeom>
          <a:noFill/>
        </p:spPr>
        <p:txBody>
          <a:bodyPr wrap="none" rtlCol="0">
            <a:spAutoFit/>
          </a:bodyPr>
          <a:lstStyle/>
          <a:p>
            <a:pPr algn="ctr"/>
            <a:r>
              <a:rPr lang="en-US" sz="3600" b="1">
                <a:solidFill>
                  <a:srgbClr val="FF0000"/>
                </a:solidFill>
              </a:rPr>
              <a:t>triangle</a:t>
            </a:r>
          </a:p>
        </p:txBody>
      </p:sp>
      <p:pic>
        <p:nvPicPr>
          <p:cNvPr id="10" name="Picture 9"/>
          <p:cNvPicPr>
            <a:picLocks noChangeAspect="1"/>
          </p:cNvPicPr>
          <p:nvPr/>
        </p:nvPicPr>
        <p:blipFill>
          <a:blip r:embed="rId4"/>
          <a:stretch>
            <a:fillRect/>
          </a:stretch>
        </p:blipFill>
        <p:spPr>
          <a:xfrm>
            <a:off x="5120251" y="4098217"/>
            <a:ext cx="2219929" cy="1524000"/>
          </a:xfrm>
          <a:prstGeom prst="rect">
            <a:avLst/>
          </a:prstGeom>
        </p:spPr>
      </p:pic>
      <p:pic>
        <p:nvPicPr>
          <p:cNvPr id="13" name="Picture 12"/>
          <p:cNvPicPr>
            <a:picLocks noChangeAspect="1"/>
          </p:cNvPicPr>
          <p:nvPr/>
        </p:nvPicPr>
        <p:blipFill>
          <a:blip r:embed="rId5"/>
          <a:stretch>
            <a:fillRect/>
          </a:stretch>
        </p:blipFill>
        <p:spPr>
          <a:xfrm rot="16200000">
            <a:off x="6714687" y="1924390"/>
            <a:ext cx="1121979" cy="2697283"/>
          </a:xfrm>
          <a:prstGeom prst="rect">
            <a:avLst/>
          </a:prstGeom>
        </p:spPr>
      </p:pic>
      <p:pic>
        <p:nvPicPr>
          <p:cNvPr id="15" name="Picture 14"/>
          <p:cNvPicPr>
            <a:picLocks noChangeAspect="1"/>
          </p:cNvPicPr>
          <p:nvPr/>
        </p:nvPicPr>
        <p:blipFill>
          <a:blip r:embed="rId6"/>
          <a:stretch>
            <a:fillRect/>
          </a:stretch>
        </p:blipFill>
        <p:spPr>
          <a:xfrm>
            <a:off x="2397935" y="4495800"/>
            <a:ext cx="2141791" cy="1065568"/>
          </a:xfrm>
          <a:prstGeom prst="rect">
            <a:avLst/>
          </a:prstGeom>
        </p:spPr>
      </p:pic>
      <p:pic>
        <p:nvPicPr>
          <p:cNvPr id="27650" name="Picture 2" descr="https://www.askideas.com/media/25/Funny-Dog-Showing-Thumbs-Up-Clip-Art-Imag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412776" y="4495800"/>
            <a:ext cx="1606142" cy="196681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731471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2</a:t>
            </a:r>
          </a:p>
        </p:txBody>
      </p:sp>
      <p:sp>
        <p:nvSpPr>
          <p:cNvPr id="14" name="TextBox 13"/>
          <p:cNvSpPr txBox="1"/>
          <p:nvPr/>
        </p:nvSpPr>
        <p:spPr>
          <a:xfrm>
            <a:off x="1317934" y="704507"/>
            <a:ext cx="6508131" cy="1200329"/>
          </a:xfrm>
          <a:prstGeom prst="rect">
            <a:avLst/>
          </a:prstGeom>
          <a:noFill/>
        </p:spPr>
        <p:txBody>
          <a:bodyPr wrap="square" rtlCol="0">
            <a:spAutoFit/>
          </a:bodyPr>
          <a:lstStyle/>
          <a:p>
            <a:pPr algn="ctr"/>
            <a:r>
              <a:rPr lang="en-US" sz="2400" b="1"/>
              <a:t>Now, create your own triangle on your geoboard, and then show your partner.  Be sure to tell how you know it’s a triangle!</a:t>
            </a:r>
          </a:p>
        </p:txBody>
      </p:sp>
      <p:pic>
        <p:nvPicPr>
          <p:cNvPr id="5" name="Picture 4"/>
          <p:cNvPicPr>
            <a:picLocks noChangeAspect="1"/>
          </p:cNvPicPr>
          <p:nvPr/>
        </p:nvPicPr>
        <p:blipFill>
          <a:blip r:embed="rId3"/>
          <a:stretch>
            <a:fillRect/>
          </a:stretch>
        </p:blipFill>
        <p:spPr>
          <a:xfrm>
            <a:off x="3200400" y="2361840"/>
            <a:ext cx="2667000" cy="3916573"/>
          </a:xfrm>
          <a:prstGeom prst="rect">
            <a:avLst/>
          </a:prstGeom>
        </p:spPr>
      </p:pic>
      <p:sp>
        <p:nvSpPr>
          <p:cNvPr id="7" name="Rectangle 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7928296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307975" y="219869"/>
            <a:ext cx="8514661" cy="490537"/>
          </a:xfrm>
          <a:prstGeom prst="rect">
            <a:avLst/>
          </a:prstGeom>
        </p:spPr>
      </p:pic>
      <p:pic>
        <p:nvPicPr>
          <p:cNvPr id="4" name="Picture 3"/>
          <p:cNvPicPr>
            <a:picLocks noChangeAspect="1"/>
          </p:cNvPicPr>
          <p:nvPr/>
        </p:nvPicPr>
        <p:blipFill>
          <a:blip r:embed="rId4"/>
          <a:stretch>
            <a:fillRect/>
          </a:stretch>
        </p:blipFill>
        <p:spPr>
          <a:xfrm>
            <a:off x="762000" y="1040399"/>
            <a:ext cx="7633616" cy="4886325"/>
          </a:xfrm>
          <a:prstGeom prst="rect">
            <a:avLst/>
          </a:prstGeom>
        </p:spPr>
      </p:pic>
    </p:spTree>
    <p:extLst>
      <p:ext uri="{BB962C8B-B14F-4D97-AF65-F5344CB8AC3E}">
        <p14:creationId xmlns:p14="http://schemas.microsoft.com/office/powerpoint/2010/main" val="28141516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307975" y="219869"/>
            <a:ext cx="8514661" cy="490537"/>
          </a:xfrm>
          <a:prstGeom prst="rect">
            <a:avLst/>
          </a:prstGeom>
        </p:spPr>
      </p:pic>
      <p:pic>
        <p:nvPicPr>
          <p:cNvPr id="3" name="Picture 2"/>
          <p:cNvPicPr>
            <a:picLocks noChangeAspect="1"/>
          </p:cNvPicPr>
          <p:nvPr/>
        </p:nvPicPr>
        <p:blipFill>
          <a:blip r:embed="rId4"/>
          <a:stretch>
            <a:fillRect/>
          </a:stretch>
        </p:blipFill>
        <p:spPr>
          <a:xfrm>
            <a:off x="641171" y="1371600"/>
            <a:ext cx="7861657" cy="3771900"/>
          </a:xfrm>
          <a:prstGeom prst="rect">
            <a:avLst/>
          </a:prstGeom>
        </p:spPr>
      </p:pic>
    </p:spTree>
    <p:extLst>
      <p:ext uri="{BB962C8B-B14F-4D97-AF65-F5344CB8AC3E}">
        <p14:creationId xmlns:p14="http://schemas.microsoft.com/office/powerpoint/2010/main" val="27707373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899" y="4114800"/>
            <a:ext cx="1441675" cy="17287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066799" y="1690688"/>
            <a:ext cx="6954529" cy="1665486"/>
          </a:xfrm>
          <a:prstGeom prst="rect">
            <a:avLst/>
          </a:prstGeom>
        </p:spPr>
      </p:pic>
    </p:spTree>
    <p:extLst>
      <p:ext uri="{BB962C8B-B14F-4D97-AF65-F5344CB8AC3E}">
        <p14:creationId xmlns:p14="http://schemas.microsoft.com/office/powerpoint/2010/main" val="21328913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124206"/>
          </a:xfrm>
          <a:prstGeom prst="rect">
            <a:avLst/>
          </a:prstGeom>
          <a:noFill/>
        </p:spPr>
        <p:txBody>
          <a:bodyPr wrap="square" rtlCol="0">
            <a:spAutoFit/>
          </a:bodyPr>
          <a:lstStyle/>
          <a:p>
            <a:pPr algn="ctr"/>
            <a:r>
              <a:rPr lang="en-US" sz="4800" b="1">
                <a:latin typeface="Kristen ITC" panose="03050502040202030202" pitchFamily="66" charset="0"/>
              </a:rPr>
              <a:t>Lesson 3</a:t>
            </a:r>
          </a:p>
          <a:p>
            <a:pPr algn="ctr"/>
            <a:endParaRPr lang="en-US" sz="3600">
              <a:latin typeface="Kristen ITC" panose="03050502040202030202" pitchFamily="66" charset="0"/>
            </a:endParaRPr>
          </a:p>
          <a:p>
            <a:pPr algn="ctr"/>
            <a:endParaRPr lang="en-US" sz="1400">
              <a:latin typeface="Kristen ITC" panose="03050502040202030202" pitchFamily="66" charset="0"/>
            </a:endParaRPr>
          </a:p>
          <a:p>
            <a:pPr algn="ctr"/>
            <a:r>
              <a:rPr lang="en-US" sz="4000">
                <a:latin typeface="Kristen ITC" panose="03050502040202030202" pitchFamily="66" charset="0"/>
              </a:rPr>
              <a:t>I can identify shapes as rectangles.</a:t>
            </a:r>
          </a:p>
          <a:p>
            <a:pPr algn="ctr"/>
            <a:endParaRPr lang="en-US" sz="28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0010697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3</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851999" y="1143497"/>
            <a:ext cx="5293948" cy="646331"/>
          </a:xfrm>
          <a:prstGeom prst="rect">
            <a:avLst/>
          </a:prstGeom>
          <a:noFill/>
        </p:spPr>
        <p:txBody>
          <a:bodyPr wrap="square" rtlCol="0">
            <a:spAutoFit/>
          </a:bodyPr>
          <a:lstStyle/>
          <a:p>
            <a:pPr algn="ctr"/>
            <a:r>
              <a:rPr lang="en-US" b="1">
                <a:solidFill>
                  <a:srgbClr val="00B0F0"/>
                </a:solidFill>
              </a:rPr>
              <a:t>Raise your hand when you know how many dots are on top.  Bottom?</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162175" y="2085975"/>
            <a:ext cx="4819650" cy="2686050"/>
          </a:xfrm>
          <a:prstGeom prst="rect">
            <a:avLst/>
          </a:prstGeom>
        </p:spPr>
      </p:pic>
      <p:pic>
        <p:nvPicPr>
          <p:cNvPr id="307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86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3</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851999" y="1143497"/>
            <a:ext cx="5293948" cy="646331"/>
          </a:xfrm>
          <a:prstGeom prst="rect">
            <a:avLst/>
          </a:prstGeom>
          <a:noFill/>
        </p:spPr>
        <p:txBody>
          <a:bodyPr wrap="square" rtlCol="0">
            <a:spAutoFit/>
          </a:bodyPr>
          <a:lstStyle/>
          <a:p>
            <a:pPr algn="ctr"/>
            <a:r>
              <a:rPr lang="en-US" b="1">
                <a:solidFill>
                  <a:srgbClr val="00B0F0"/>
                </a:solidFill>
              </a:rPr>
              <a:t>We can show this 5-group on our hands.  Five on top, 1 on the bottom, like this.</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2" name="Picture 4" descr="http://pngimg.com/upload/hands_PNG9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0501" y="2062496"/>
            <a:ext cx="1143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4009924" y="3794452"/>
            <a:ext cx="975767" cy="1688828"/>
          </a:xfrm>
          <a:prstGeom prst="rect">
            <a:avLst/>
          </a:prstGeom>
        </p:spPr>
      </p:pic>
      <p:pic>
        <p:nvPicPr>
          <p:cNvPr id="18"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390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Making 5 with 5-Group Mats</a:t>
            </a:r>
            <a:endParaRPr lang="en-US" sz="8000" b="1"/>
          </a:p>
        </p:txBody>
      </p:sp>
      <p:sp>
        <p:nvSpPr>
          <p:cNvPr id="14" name="TextBox 13"/>
          <p:cNvSpPr txBox="1"/>
          <p:nvPr/>
        </p:nvSpPr>
        <p:spPr>
          <a:xfrm>
            <a:off x="789718" y="1175429"/>
            <a:ext cx="7564566" cy="646331"/>
          </a:xfrm>
          <a:prstGeom prst="rect">
            <a:avLst/>
          </a:prstGeom>
          <a:noFill/>
        </p:spPr>
        <p:txBody>
          <a:bodyPr wrap="square" rtlCol="0">
            <a:spAutoFit/>
          </a:bodyPr>
          <a:lstStyle/>
          <a:p>
            <a:pPr algn="ctr"/>
            <a:r>
              <a:rPr lang="en-US" b="1">
                <a:solidFill>
                  <a:srgbClr val="0000FF"/>
                </a:solidFill>
              </a:rPr>
              <a:t>We can tell how to make 5 like this:  4 and 1 make 5.  </a:t>
            </a:r>
          </a:p>
          <a:p>
            <a:pPr algn="ctr"/>
            <a:r>
              <a:rPr lang="en-US" b="1">
                <a:solidFill>
                  <a:srgbClr val="0000FF"/>
                </a:solidFill>
              </a:rPr>
              <a:t>Echo me, please.</a:t>
            </a:r>
            <a:endParaRPr lang="en-US" sz="1600" b="1">
              <a:solidFill>
                <a:srgbClr val="0000FF"/>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1295400" y="2550734"/>
            <a:ext cx="6562725" cy="1238250"/>
          </a:xfrm>
          <a:prstGeom prst="rect">
            <a:avLst/>
          </a:prstGeom>
        </p:spPr>
      </p:pic>
      <p:pic>
        <p:nvPicPr>
          <p:cNvPr id="18"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0850" y="4646734"/>
            <a:ext cx="1038170" cy="103817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ttp://lessonpix.com/drawings/27629/100x100/Counting+Cub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6957" y="2632639"/>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http://lessonpix.com/drawings/27633/100x100/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8518" y="2632639"/>
            <a:ext cx="1070137" cy="10701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iparthut.com/clip-arts/189/unifix-cube-clip-art-189416.png"/>
          <p:cNvPicPr>
            <a:picLocks noChangeAspect="1" noChangeArrowheads="1"/>
          </p:cNvPicPr>
          <p:nvPr/>
        </p:nvPicPr>
        <p:blipFill>
          <a:blip r:embed="rId8" cstate="print"/>
          <a:srcRect/>
          <a:stretch>
            <a:fillRect/>
          </a:stretch>
        </p:blipFill>
        <p:spPr bwMode="auto">
          <a:xfrm>
            <a:off x="3867633" y="2636288"/>
            <a:ext cx="1068791" cy="1068791"/>
          </a:xfrm>
          <a:prstGeom prst="rect">
            <a:avLst/>
          </a:prstGeom>
          <a:noFill/>
        </p:spPr>
      </p:pic>
      <p:pic>
        <p:nvPicPr>
          <p:cNvPr id="29" name="Picture 4" descr="http://www.cliparthut.com/clip-arts/614/unifix-cubes-clip-art-614378.png"/>
          <p:cNvPicPr>
            <a:picLocks noChangeAspect="1" noChangeArrowheads="1"/>
          </p:cNvPicPr>
          <p:nvPr/>
        </p:nvPicPr>
        <p:blipFill>
          <a:blip r:embed="rId9" cstate="print"/>
          <a:srcRect/>
          <a:stretch>
            <a:fillRect/>
          </a:stretch>
        </p:blipFill>
        <p:spPr bwMode="auto">
          <a:xfrm>
            <a:off x="5132585" y="2661269"/>
            <a:ext cx="1099239" cy="1038170"/>
          </a:xfrm>
          <a:prstGeom prst="rect">
            <a:avLst/>
          </a:prstGeom>
          <a:noFill/>
        </p:spPr>
      </p:pic>
    </p:spTree>
    <p:extLst>
      <p:ext uri="{BB962C8B-B14F-4D97-AF65-F5344CB8AC3E}">
        <p14:creationId xmlns:p14="http://schemas.microsoft.com/office/powerpoint/2010/main" val="107459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3</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851999" y="1143497"/>
            <a:ext cx="5293948" cy="646331"/>
          </a:xfrm>
          <a:prstGeom prst="rect">
            <a:avLst/>
          </a:prstGeom>
          <a:noFill/>
        </p:spPr>
        <p:txBody>
          <a:bodyPr wrap="square" rtlCol="0">
            <a:spAutoFit/>
          </a:bodyPr>
          <a:lstStyle/>
          <a:p>
            <a:pPr algn="ctr"/>
            <a:r>
              <a:rPr lang="en-US" b="1">
                <a:solidFill>
                  <a:srgbClr val="00B0F0"/>
                </a:solidFill>
              </a:rPr>
              <a:t>Push your hands out as you count on from 5, like this. (Click)  Try it with me!</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2" name="Picture 4" descr="http://pngimg.com/upload/hands_PNG9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1396" y="2011655"/>
            <a:ext cx="1143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3310819" y="3743611"/>
            <a:ext cx="975767" cy="1688828"/>
          </a:xfrm>
          <a:prstGeom prst="rect">
            <a:avLst/>
          </a:prstGeom>
        </p:spPr>
      </p:pic>
      <p:sp>
        <p:nvSpPr>
          <p:cNvPr id="3" name="TextBox 2"/>
          <p:cNvSpPr txBox="1"/>
          <p:nvPr/>
        </p:nvSpPr>
        <p:spPr>
          <a:xfrm>
            <a:off x="4863495" y="2627429"/>
            <a:ext cx="1326517" cy="646331"/>
          </a:xfrm>
          <a:prstGeom prst="rect">
            <a:avLst/>
          </a:prstGeom>
          <a:noFill/>
        </p:spPr>
        <p:txBody>
          <a:bodyPr wrap="none" rtlCol="0">
            <a:spAutoFit/>
          </a:bodyPr>
          <a:lstStyle/>
          <a:p>
            <a:r>
              <a:rPr lang="en-US" sz="3600" b="1"/>
              <a:t>Five…</a:t>
            </a:r>
          </a:p>
        </p:txBody>
      </p:sp>
      <p:sp>
        <p:nvSpPr>
          <p:cNvPr id="15" name="TextBox 14"/>
          <p:cNvSpPr txBox="1"/>
          <p:nvPr/>
        </p:nvSpPr>
        <p:spPr>
          <a:xfrm>
            <a:off x="4863495" y="4394129"/>
            <a:ext cx="728084" cy="646331"/>
          </a:xfrm>
          <a:prstGeom prst="rect">
            <a:avLst/>
          </a:prstGeom>
          <a:noFill/>
        </p:spPr>
        <p:txBody>
          <a:bodyPr wrap="none" rtlCol="0">
            <a:spAutoFit/>
          </a:bodyPr>
          <a:lstStyle/>
          <a:p>
            <a:r>
              <a:rPr lang="en-US" sz="3600" b="1"/>
              <a:t>Six</a:t>
            </a:r>
          </a:p>
        </p:txBody>
      </p:sp>
      <p:pic>
        <p:nvPicPr>
          <p:cNvPr id="16"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73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autoRev="1" fill="hold" nodeType="clickEffect">
                                  <p:stCondLst>
                                    <p:cond delay="0"/>
                                  </p:stCondLst>
                                  <p:childTnLst>
                                    <p:animScale>
                                      <p:cBhvr>
                                        <p:cTn id="13" dur="500" fill="hold"/>
                                        <p:tgtEl>
                                          <p:spTgt spid="2052"/>
                                        </p:tgtEl>
                                      </p:cBhvr>
                                      <p:by x="150000" y="150000"/>
                                    </p:animScale>
                                  </p:childTnLst>
                                </p:cTn>
                              </p:par>
                              <p:par>
                                <p:cTn id="14" presetID="6" presetClass="emph" presetSubtype="0" autoRev="1" fill="hold" grpId="0" nodeType="withEffect">
                                  <p:stCondLst>
                                    <p:cond delay="0"/>
                                  </p:stCondLst>
                                  <p:childTnLst>
                                    <p:animScale>
                                      <p:cBhvr>
                                        <p:cTn id="15" dur="500" fill="hold"/>
                                        <p:tgtEl>
                                          <p:spTgt spid="3"/>
                                        </p:tgtEl>
                                      </p:cBhvr>
                                      <p:by x="150000" y="150000"/>
                                    </p:animScale>
                                  </p:childTnLst>
                                </p:cTn>
                              </p:par>
                            </p:childTnLst>
                          </p:cTn>
                        </p:par>
                        <p:par>
                          <p:cTn id="16" fill="hold">
                            <p:stCondLst>
                              <p:cond delay="1000"/>
                            </p:stCondLst>
                            <p:childTnLst>
                              <p:par>
                                <p:cTn id="17" presetID="6" presetClass="emph" presetSubtype="0" autoRev="1" fill="hold" nodeType="afterEffect">
                                  <p:stCondLst>
                                    <p:cond delay="500"/>
                                  </p:stCondLst>
                                  <p:childTnLst>
                                    <p:animScale>
                                      <p:cBhvr>
                                        <p:cTn id="18" dur="500" fill="hold"/>
                                        <p:tgtEl>
                                          <p:spTgt spid="7"/>
                                        </p:tgtEl>
                                      </p:cBhvr>
                                      <p:by x="150000" y="150000"/>
                                    </p:animScale>
                                  </p:childTnLst>
                                </p:cTn>
                              </p:par>
                              <p:par>
                                <p:cTn id="19" presetID="6" presetClass="emph" presetSubtype="0" autoRev="1" fill="hold" grpId="0" nodeType="withEffect">
                                  <p:stCondLst>
                                    <p:cond delay="500"/>
                                  </p:stCondLst>
                                  <p:childTnLst>
                                    <p:animScale>
                                      <p:cBhvr>
                                        <p:cTn id="20" dur="5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1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3</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2166937" y="2090737"/>
            <a:ext cx="4810125" cy="2676525"/>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07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3</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152650" y="2071687"/>
            <a:ext cx="4838700" cy="2714625"/>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3</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2185987" y="2095500"/>
            <a:ext cx="4772025" cy="2667000"/>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09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3</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81225" y="2090737"/>
            <a:ext cx="4781550" cy="2676525"/>
          </a:xfrm>
          <a:prstGeom prst="rect">
            <a:avLst/>
          </a:prstGeom>
        </p:spPr>
      </p:pic>
    </p:spTree>
    <p:extLst>
      <p:ext uri="{BB962C8B-B14F-4D97-AF65-F5344CB8AC3E}">
        <p14:creationId xmlns:p14="http://schemas.microsoft.com/office/powerpoint/2010/main" val="79805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3</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209800" y="2066512"/>
            <a:ext cx="4781550" cy="2705100"/>
          </a:xfrm>
          <a:prstGeom prst="rect">
            <a:avLst/>
          </a:prstGeom>
        </p:spPr>
      </p:pic>
    </p:spTree>
    <p:extLst>
      <p:ext uri="{BB962C8B-B14F-4D97-AF65-F5344CB8AC3E}">
        <p14:creationId xmlns:p14="http://schemas.microsoft.com/office/powerpoint/2010/main" val="316664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3</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85987" y="2081212"/>
            <a:ext cx="4772025" cy="2695575"/>
          </a:xfrm>
          <a:prstGeom prst="rect">
            <a:avLst/>
          </a:prstGeom>
        </p:spPr>
      </p:pic>
    </p:spTree>
    <p:extLst>
      <p:ext uri="{BB962C8B-B14F-4D97-AF65-F5344CB8AC3E}">
        <p14:creationId xmlns:p14="http://schemas.microsoft.com/office/powerpoint/2010/main" val="390651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60375" y="1086341"/>
            <a:ext cx="8257710" cy="923330"/>
          </a:xfrm>
          <a:prstGeom prst="rect">
            <a:avLst/>
          </a:prstGeom>
          <a:noFill/>
        </p:spPr>
        <p:txBody>
          <a:bodyPr wrap="square" rtlCol="0">
            <a:spAutoFit/>
          </a:bodyPr>
          <a:lstStyle/>
          <a:p>
            <a:pPr algn="ctr"/>
            <a:r>
              <a:rPr lang="en-US" b="1">
                <a:solidFill>
                  <a:srgbClr val="0000FF"/>
                </a:solidFill>
              </a:rPr>
              <a:t>Touch and count the corners of the square.  Touch and count your beans.  Our job is to make 4.  Put 3 of your beans on the corners of your square.  Keep the other one in your hand.  How many beans are on your square?</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2, Lesson 3</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4 With Squares and Beans</a:t>
            </a:r>
            <a:endParaRPr lang="en-US" sz="8000" b="1"/>
          </a:p>
        </p:txBody>
      </p:sp>
      <p:pic>
        <p:nvPicPr>
          <p:cNvPr id="21"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44776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5450" y="444776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56322" name="Picture 2" descr="https://s-media-cache-ak0.pinimg.com/236x/84/ab/98/84ab98b506e1cd270384ddfc8441384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958873" y="3959087"/>
            <a:ext cx="2845138" cy="25791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71759" y="2395552"/>
            <a:ext cx="2667000" cy="248602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2155832"/>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2890" y="2191692"/>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7800" y="5498669"/>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4575" y="430911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5550369"/>
            <a:ext cx="604700" cy="86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30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500"/>
                            </p:stCondLst>
                            <p:childTnLst>
                              <p:par>
                                <p:cTn id="11" presetID="1" presetClass="exit" presetSubtype="0" fill="hold" nodeType="afterEffect">
                                  <p:stCondLst>
                                    <p:cond delay="500"/>
                                  </p:stCondLst>
                                  <p:childTnLst>
                                    <p:set>
                                      <p:cBhvr>
                                        <p:cTn id="12" dur="1" fill="hold">
                                          <p:stCondLst>
                                            <p:cond delay="0"/>
                                          </p:stCondLst>
                                        </p:cTn>
                                        <p:tgtEl>
                                          <p:spTgt spid="22"/>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1500"/>
                            </p:stCondLst>
                            <p:childTnLst>
                              <p:par>
                                <p:cTn id="17" presetID="1" presetClass="exit" presetSubtype="0" fill="hold" nodeType="afterEffect">
                                  <p:stCondLst>
                                    <p:cond delay="500"/>
                                  </p:stCondLst>
                                  <p:childTnLst>
                                    <p:set>
                                      <p:cBhvr>
                                        <p:cTn id="18" dur="1" fill="hold">
                                          <p:stCondLst>
                                            <p:cond delay="0"/>
                                          </p:stCondLst>
                                        </p:cTn>
                                        <p:tgtEl>
                                          <p:spTgt spid="24"/>
                                        </p:tgtEl>
                                        <p:attrNameLst>
                                          <p:attrName>style.visibility</p:attrName>
                                        </p:attrNameLst>
                                      </p:cBhvr>
                                      <p:to>
                                        <p:strVal val="hidden"/>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60375" y="1086341"/>
            <a:ext cx="8257710" cy="646331"/>
          </a:xfrm>
          <a:prstGeom prst="rect">
            <a:avLst/>
          </a:prstGeom>
          <a:noFill/>
        </p:spPr>
        <p:txBody>
          <a:bodyPr wrap="square" rtlCol="0">
            <a:spAutoFit/>
          </a:bodyPr>
          <a:lstStyle/>
          <a:p>
            <a:pPr algn="ctr"/>
            <a:r>
              <a:rPr lang="en-US" b="1">
                <a:solidFill>
                  <a:srgbClr val="0000FF"/>
                </a:solidFill>
              </a:rPr>
              <a:t>We can tell how to make 4 like this:  3 and 1 make 4.  Echo me, please.  </a:t>
            </a:r>
          </a:p>
          <a:p>
            <a:pPr algn="ctr"/>
            <a:r>
              <a:rPr lang="en-US" b="1">
                <a:solidFill>
                  <a:srgbClr val="0000FF"/>
                </a:solidFill>
              </a:rPr>
              <a:t>Write the equation on your white board.</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4 With Squares and Beans</a:t>
            </a:r>
            <a:endParaRPr lang="en-US" sz="8000" b="1"/>
          </a:p>
        </p:txBody>
      </p:sp>
      <p:pic>
        <p:nvPicPr>
          <p:cNvPr id="56322" name="Picture 2" descr="https://s-media-cache-ak0.pinimg.com/236x/84/ab/98/84ab98b506e1cd270384ddfc844138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958873" y="3959087"/>
            <a:ext cx="2845138" cy="25791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71759" y="2395552"/>
            <a:ext cx="2667000" cy="248602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9400" y="2155832"/>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2890" y="2191692"/>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4575" y="430911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1" y="5550369"/>
            <a:ext cx="604700" cy="86761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3</a:t>
            </a:r>
          </a:p>
          <a:p>
            <a:pPr algn="ctr"/>
            <a:r>
              <a:rPr lang="en-US" sz="1400"/>
              <a:t>Fluency</a:t>
            </a:r>
          </a:p>
        </p:txBody>
      </p:sp>
    </p:spTree>
    <p:extLst>
      <p:ext uri="{BB962C8B-B14F-4D97-AF65-F5344CB8AC3E}">
        <p14:creationId xmlns:p14="http://schemas.microsoft.com/office/powerpoint/2010/main" val="286325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42847" y="1060064"/>
            <a:ext cx="7464425" cy="923330"/>
          </a:xfrm>
          <a:prstGeom prst="rect">
            <a:avLst/>
          </a:prstGeom>
          <a:noFill/>
        </p:spPr>
        <p:txBody>
          <a:bodyPr wrap="square" rtlCol="0">
            <a:spAutoFit/>
          </a:bodyPr>
          <a:lstStyle/>
          <a:p>
            <a:pPr algn="ctr"/>
            <a:r>
              <a:rPr lang="en-US" b="1">
                <a:solidFill>
                  <a:srgbClr val="0000FF"/>
                </a:solidFill>
              </a:rPr>
              <a:t>Show me 2 beans on your square.  Keep the rest in your hand.  How many beans are on your square?  How many beans in your hand?  Raise your hand when you can say the sentence.  Write it on your board.</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4 With Squares and Beans</a:t>
            </a:r>
            <a:endParaRPr lang="en-US" sz="8000" b="1"/>
          </a:p>
        </p:txBody>
      </p:sp>
      <p:pic>
        <p:nvPicPr>
          <p:cNvPr id="56322" name="Picture 2" descr="https://s-media-cache-ak0.pinimg.com/236x/84/ab/98/84ab98b506e1cd270384ddfc844138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958873" y="3959087"/>
            <a:ext cx="2845138" cy="25791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71759" y="2395552"/>
            <a:ext cx="2667000" cy="248602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9400" y="2155832"/>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2890" y="2191692"/>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7800" y="5498669"/>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4575" y="430911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1" y="5550369"/>
            <a:ext cx="604700" cy="86761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3</a:t>
            </a:r>
          </a:p>
          <a:p>
            <a:pPr algn="ctr"/>
            <a:r>
              <a:rPr lang="en-US" sz="1400"/>
              <a:t>Fluency</a:t>
            </a:r>
          </a:p>
        </p:txBody>
      </p:sp>
    </p:spTree>
    <p:extLst>
      <p:ext uri="{BB962C8B-B14F-4D97-AF65-F5344CB8AC3E}">
        <p14:creationId xmlns:p14="http://schemas.microsoft.com/office/powerpoint/2010/main" val="387231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5"/>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Making 5 with 5-Group Mats</a:t>
            </a:r>
            <a:endParaRPr lang="en-US" sz="8000" b="1"/>
          </a:p>
        </p:txBody>
      </p:sp>
      <p:sp>
        <p:nvSpPr>
          <p:cNvPr id="14" name="TextBox 13"/>
          <p:cNvSpPr txBox="1"/>
          <p:nvPr/>
        </p:nvSpPr>
        <p:spPr>
          <a:xfrm>
            <a:off x="1080302" y="1213640"/>
            <a:ext cx="6449282" cy="646331"/>
          </a:xfrm>
          <a:prstGeom prst="rect">
            <a:avLst/>
          </a:prstGeom>
          <a:noFill/>
        </p:spPr>
        <p:txBody>
          <a:bodyPr wrap="square" rtlCol="0">
            <a:spAutoFit/>
          </a:bodyPr>
          <a:lstStyle/>
          <a:p>
            <a:pPr algn="ctr"/>
            <a:r>
              <a:rPr lang="en-US" b="1">
                <a:solidFill>
                  <a:srgbClr val="0000FF"/>
                </a:solidFill>
              </a:rPr>
              <a:t>Put 3 cubes on the dots of your mat.  Raise your hand when know how many more cubes to make 5.  Tell me the number sentence.</a:t>
            </a:r>
            <a:endParaRPr lang="en-US" sz="1600" b="1">
              <a:solidFill>
                <a:srgbClr val="0000FF"/>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1295400" y="2550734"/>
            <a:ext cx="6562725" cy="1238250"/>
          </a:xfrm>
          <a:prstGeom prst="rect">
            <a:avLst/>
          </a:prstGeom>
        </p:spPr>
      </p:pic>
      <p:pic>
        <p:nvPicPr>
          <p:cNvPr id="15" name="Picture 4" descr="http://www.cliparthut.com/clip-arts/614/unifix-cubes-clip-art-614378.png"/>
          <p:cNvPicPr>
            <a:picLocks noChangeAspect="1" noChangeArrowheads="1"/>
          </p:cNvPicPr>
          <p:nvPr/>
        </p:nvPicPr>
        <p:blipFill>
          <a:blip r:embed="rId5" cstate="print"/>
          <a:srcRect/>
          <a:stretch>
            <a:fillRect/>
          </a:stretch>
        </p:blipFill>
        <p:spPr bwMode="auto">
          <a:xfrm>
            <a:off x="2879823" y="4457113"/>
            <a:ext cx="1099239" cy="1038170"/>
          </a:xfrm>
          <a:prstGeom prst="rect">
            <a:avLst/>
          </a:prstGeom>
          <a:noFill/>
        </p:spPr>
      </p:pic>
      <p:pic>
        <p:nvPicPr>
          <p:cNvPr id="16" name="Picture 2" descr="http://www.cliparthut.com/clip-arts/189/unifix-cube-clip-art-189416.png"/>
          <p:cNvPicPr>
            <a:picLocks noChangeAspect="1" noChangeArrowheads="1"/>
          </p:cNvPicPr>
          <p:nvPr/>
        </p:nvPicPr>
        <p:blipFill>
          <a:blip r:embed="rId6" cstate="print"/>
          <a:srcRect/>
          <a:stretch>
            <a:fillRect/>
          </a:stretch>
        </p:blipFill>
        <p:spPr bwMode="auto">
          <a:xfrm>
            <a:off x="3924353" y="4445187"/>
            <a:ext cx="1068791" cy="1068791"/>
          </a:xfrm>
          <a:prstGeom prst="rect">
            <a:avLst/>
          </a:prstGeom>
          <a:noFill/>
        </p:spPr>
      </p:pic>
      <p:pic>
        <p:nvPicPr>
          <p:cNvPr id="17" name="Picture 6" descr="http://lessonpix.com/drawings/27629/100x100/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3630" y="4460449"/>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17/100x100/Connecting+Cube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8712" y="4457112"/>
            <a:ext cx="1038170" cy="103817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lessonpix.com/drawings/27633/100x100/Counting+Cub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38363" y="4574112"/>
            <a:ext cx="1070137" cy="10701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ttp://lessonpix.com/drawings/27629/100x100/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6957" y="2632639"/>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http://lessonpix.com/drawings/27633/100x100/Counting+Cub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8518" y="2632639"/>
            <a:ext cx="1070137" cy="10701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iparthut.com/clip-arts/189/unifix-cube-clip-art-189416.png"/>
          <p:cNvPicPr>
            <a:picLocks noChangeAspect="1" noChangeArrowheads="1"/>
          </p:cNvPicPr>
          <p:nvPr/>
        </p:nvPicPr>
        <p:blipFill>
          <a:blip r:embed="rId6" cstate="print"/>
          <a:srcRect/>
          <a:stretch>
            <a:fillRect/>
          </a:stretch>
        </p:blipFill>
        <p:spPr bwMode="auto">
          <a:xfrm>
            <a:off x="3867633" y="2636288"/>
            <a:ext cx="1068791" cy="1068791"/>
          </a:xfrm>
          <a:prstGeom prst="rect">
            <a:avLst/>
          </a:prstGeom>
          <a:noFill/>
        </p:spPr>
      </p:pic>
    </p:spTree>
    <p:extLst>
      <p:ext uri="{BB962C8B-B14F-4D97-AF65-F5344CB8AC3E}">
        <p14:creationId xmlns:p14="http://schemas.microsoft.com/office/powerpoint/2010/main" val="41352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500"/>
                            </p:stCondLst>
                            <p:childTnLst>
                              <p:par>
                                <p:cTn id="11" presetID="1" presetClass="exit" presetSubtype="0" fill="hold" nodeType="afterEffect">
                                  <p:stCondLst>
                                    <p:cond delay="500"/>
                                  </p:stCondLst>
                                  <p:childTnLst>
                                    <p:set>
                                      <p:cBhvr>
                                        <p:cTn id="12" dur="1" fill="hold">
                                          <p:stCondLst>
                                            <p:cond delay="0"/>
                                          </p:stCondLst>
                                        </p:cTn>
                                        <p:tgtEl>
                                          <p:spTgt spid="21"/>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7"/>
                                        </p:tgtEl>
                                        <p:attrNameLst>
                                          <p:attrName>style.visibility</p:attrName>
                                        </p:attrNameLst>
                                      </p:cBhvr>
                                      <p:to>
                                        <p:strVal val="visible"/>
                                      </p:to>
                                    </p:set>
                                  </p:childTnLst>
                                </p:cTn>
                              </p:par>
                            </p:childTnLst>
                          </p:cTn>
                        </p:par>
                        <p:par>
                          <p:cTn id="16" fill="hold">
                            <p:stCondLst>
                              <p:cond delay="1500"/>
                            </p:stCondLst>
                            <p:childTnLst>
                              <p:par>
                                <p:cTn id="17" presetID="1" presetClass="exit" presetSubtype="0" fill="hold" nodeType="afterEffect">
                                  <p:stCondLst>
                                    <p:cond delay="500"/>
                                  </p:stCondLst>
                                  <p:childTnLst>
                                    <p:set>
                                      <p:cBhvr>
                                        <p:cTn id="18" dur="1" fill="hold">
                                          <p:stCondLst>
                                            <p:cond delay="0"/>
                                          </p:stCondLst>
                                        </p:cTn>
                                        <p:tgtEl>
                                          <p:spTgt spid="16"/>
                                        </p:tgtEl>
                                        <p:attrNameLst>
                                          <p:attrName>style.visibility</p:attrName>
                                        </p:attrNameLst>
                                      </p:cBhvr>
                                      <p:to>
                                        <p:strVal val="hidden"/>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42847" y="1060064"/>
            <a:ext cx="7464425" cy="923330"/>
          </a:xfrm>
          <a:prstGeom prst="rect">
            <a:avLst/>
          </a:prstGeom>
          <a:noFill/>
        </p:spPr>
        <p:txBody>
          <a:bodyPr wrap="square" rtlCol="0">
            <a:spAutoFit/>
          </a:bodyPr>
          <a:lstStyle/>
          <a:p>
            <a:pPr algn="ctr"/>
            <a:r>
              <a:rPr lang="en-US" b="1">
                <a:solidFill>
                  <a:srgbClr val="0000FF"/>
                </a:solidFill>
              </a:rPr>
              <a:t>Show me 1 bean on your square.  Keep the rest in your hand.  How many beans are on your square?  How many beans in your hand?  Raise your hand when you can say the sentence.  Write it on your board.</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4 With Squares and Beans</a:t>
            </a:r>
            <a:endParaRPr lang="en-US" sz="8000" b="1"/>
          </a:p>
        </p:txBody>
      </p:sp>
      <p:pic>
        <p:nvPicPr>
          <p:cNvPr id="22"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851" y="4381045"/>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56322" name="Picture 2" descr="https://s-media-cache-ak0.pinimg.com/236x/84/ab/98/84ab98b506e1cd270384ddfc8441384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958873" y="3959087"/>
            <a:ext cx="2845138" cy="25791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71759" y="2395552"/>
            <a:ext cx="2667000" cy="248602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2155832"/>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2890" y="2191692"/>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7800" y="5498669"/>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5550369"/>
            <a:ext cx="604700" cy="86761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2, Lesson 3</a:t>
            </a:r>
          </a:p>
          <a:p>
            <a:pPr algn="ctr"/>
            <a:r>
              <a:rPr lang="en-US" sz="1400"/>
              <a:t>Fluency</a:t>
            </a:r>
          </a:p>
        </p:txBody>
      </p:sp>
    </p:spTree>
    <p:extLst>
      <p:ext uri="{BB962C8B-B14F-4D97-AF65-F5344CB8AC3E}">
        <p14:creationId xmlns:p14="http://schemas.microsoft.com/office/powerpoint/2010/main" val="355800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7"/>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42847" y="1060064"/>
            <a:ext cx="7464425" cy="923330"/>
          </a:xfrm>
          <a:prstGeom prst="rect">
            <a:avLst/>
          </a:prstGeom>
          <a:noFill/>
        </p:spPr>
        <p:txBody>
          <a:bodyPr wrap="square" rtlCol="0">
            <a:spAutoFit/>
          </a:bodyPr>
          <a:lstStyle/>
          <a:p>
            <a:pPr algn="ctr"/>
            <a:r>
              <a:rPr lang="en-US" b="1">
                <a:solidFill>
                  <a:srgbClr val="0000FF"/>
                </a:solidFill>
              </a:rPr>
              <a:t>Show me 4 beans on your square.  Keep the rest in your hand.  How many beans are on your square?  How many beans in your hand?  Raise your hand when you can say the sentence.  Write it on your board.</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4 With Squares and Beans</a:t>
            </a:r>
            <a:endParaRPr lang="en-US" sz="8000" b="1"/>
          </a:p>
        </p:txBody>
      </p:sp>
      <p:pic>
        <p:nvPicPr>
          <p:cNvPr id="21"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44776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56322" name="Picture 2" descr="https://s-media-cache-ak0.pinimg.com/236x/84/ab/98/84ab98b506e1cd270384ddfc8441384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958873" y="3959087"/>
            <a:ext cx="2845138" cy="25791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71759" y="2395552"/>
            <a:ext cx="2667000" cy="248602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2155832"/>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2890" y="2191692"/>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5550369"/>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3837" y="4227469"/>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2890" y="4253680"/>
            <a:ext cx="604700" cy="86761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239000" y="287430"/>
            <a:ext cx="1596912" cy="523220"/>
          </a:xfrm>
          <a:prstGeom prst="rect">
            <a:avLst/>
          </a:prstGeom>
          <a:noFill/>
        </p:spPr>
        <p:txBody>
          <a:bodyPr wrap="none" rtlCol="0">
            <a:spAutoFit/>
          </a:bodyPr>
          <a:lstStyle/>
          <a:p>
            <a:r>
              <a:rPr lang="en-US" sz="1400"/>
              <a:t>Module 2, Lesson 3</a:t>
            </a:r>
          </a:p>
          <a:p>
            <a:pPr algn="ctr"/>
            <a:r>
              <a:rPr lang="en-US" sz="1400"/>
              <a:t>Fluency</a:t>
            </a:r>
          </a:p>
        </p:txBody>
      </p:sp>
      <p:pic>
        <p:nvPicPr>
          <p:cNvPr id="24"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7800" y="5498669"/>
            <a:ext cx="604700" cy="86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43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23"/>
                                        </p:tgtEl>
                                        <p:attrNameLst>
                                          <p:attrName>style.visibility</p:attrName>
                                        </p:attrNameLst>
                                      </p:cBhvr>
                                      <p:to>
                                        <p:strVal val="visible"/>
                                      </p:to>
                                    </p:set>
                                  </p:childTnLst>
                                </p:cTn>
                              </p:par>
                            </p:childTnLst>
                          </p:cTn>
                        </p:par>
                        <p:par>
                          <p:cTn id="17" fill="hold">
                            <p:stCondLst>
                              <p:cond delay="500"/>
                            </p:stCondLst>
                            <p:childTnLst>
                              <p:par>
                                <p:cTn id="18" presetID="1" presetClass="exit" presetSubtype="0" fill="hold" nodeType="afterEffect">
                                  <p:stCondLst>
                                    <p:cond delay="500"/>
                                  </p:stCondLst>
                                  <p:childTnLst>
                                    <p:set>
                                      <p:cBhvr>
                                        <p:cTn id="19" dur="1" fill="hold">
                                          <p:stCondLst>
                                            <p:cond delay="0"/>
                                          </p:stCondLst>
                                        </p:cTn>
                                        <p:tgtEl>
                                          <p:spTgt spid="27"/>
                                        </p:tgtEl>
                                        <p:attrNameLst>
                                          <p:attrName>style.visibility</p:attrName>
                                        </p:attrNameLst>
                                      </p:cBhvr>
                                      <p:to>
                                        <p:strVal val="hidden"/>
                                      </p:to>
                                    </p:set>
                                  </p:childTnLst>
                                </p:cTn>
                              </p:par>
                            </p:childTnLst>
                          </p:cTn>
                        </p:par>
                        <p:par>
                          <p:cTn id="20" fill="hold">
                            <p:stCondLst>
                              <p:cond delay="1000"/>
                            </p:stCondLst>
                            <p:childTnLst>
                              <p:par>
                                <p:cTn id="21" presetID="1" presetClass="entr" presetSubtype="0" fill="hold" nodeType="afterEffect">
                                  <p:stCondLst>
                                    <p:cond delay="500"/>
                                  </p:stCondLst>
                                  <p:childTnLst>
                                    <p:set>
                                      <p:cBhvr>
                                        <p:cTn id="22" dur="1" fill="hold">
                                          <p:stCondLst>
                                            <p:cond delay="0"/>
                                          </p:stCondLst>
                                        </p:cTn>
                                        <p:tgtEl>
                                          <p:spTgt spid="25"/>
                                        </p:tgtEl>
                                        <p:attrNameLst>
                                          <p:attrName>style.visibility</p:attrName>
                                        </p:attrNameLst>
                                      </p:cBhvr>
                                      <p:to>
                                        <p:strVal val="visible"/>
                                      </p:to>
                                    </p:set>
                                  </p:childTnLst>
                                </p:cTn>
                              </p:par>
                            </p:childTnLst>
                          </p:cTn>
                        </p:par>
                        <p:par>
                          <p:cTn id="23" fill="hold">
                            <p:stCondLst>
                              <p:cond delay="1500"/>
                            </p:stCondLst>
                            <p:childTnLst>
                              <p:par>
                                <p:cTn id="24" presetID="1" presetClass="exit" presetSubtype="0" fill="hold" nodeType="afterEffect">
                                  <p:stCondLst>
                                    <p:cond delay="500"/>
                                  </p:stCondLst>
                                  <p:childTnLst>
                                    <p:set>
                                      <p:cBhvr>
                                        <p:cTn id="25" dur="1" fill="hold">
                                          <p:stCondLst>
                                            <p:cond delay="0"/>
                                          </p:stCondLst>
                                        </p:cTn>
                                        <p:tgtEl>
                                          <p:spTgt spid="24"/>
                                        </p:tgtEl>
                                        <p:attrNameLst>
                                          <p:attrName>style.visibility</p:attrName>
                                        </p:attrNameLst>
                                      </p:cBhvr>
                                      <p:to>
                                        <p:strVal val="hidden"/>
                                      </p:to>
                                    </p:set>
                                  </p:childTnLst>
                                </p:cTn>
                              </p:par>
                            </p:childTnLst>
                          </p:cTn>
                        </p:par>
                        <p:par>
                          <p:cTn id="26" fill="hold">
                            <p:stCondLst>
                              <p:cond delay="2000"/>
                            </p:stCondLst>
                            <p:childTnLst>
                              <p:par>
                                <p:cTn id="27" presetID="1" presetClass="entr" presetSubtype="0" fill="hold" nodeType="afterEffect">
                                  <p:stCondLst>
                                    <p:cond delay="50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42847" y="1060064"/>
            <a:ext cx="7464425" cy="923330"/>
          </a:xfrm>
          <a:prstGeom prst="rect">
            <a:avLst/>
          </a:prstGeom>
          <a:noFill/>
        </p:spPr>
        <p:txBody>
          <a:bodyPr wrap="square" rtlCol="0">
            <a:spAutoFit/>
          </a:bodyPr>
          <a:lstStyle/>
          <a:p>
            <a:pPr algn="ctr"/>
            <a:r>
              <a:rPr lang="en-US" b="1">
                <a:solidFill>
                  <a:srgbClr val="0000FF"/>
                </a:solidFill>
              </a:rPr>
              <a:t>Show me 0 beans on your square.  Keep the rest in your hand.  How many beans are on your square?  How many beans in your hand?  Raise your hand when you can say the sentence.  Write it on your board.</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4 With Squares and Beans</a:t>
            </a:r>
            <a:endParaRPr lang="en-US" sz="8000" b="1"/>
          </a:p>
        </p:txBody>
      </p:sp>
      <p:pic>
        <p:nvPicPr>
          <p:cNvPr id="21"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44776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56322" name="Picture 2" descr="https://s-media-cache-ak0.pinimg.com/236x/84/ab/98/84ab98b506e1cd270384ddfc8441384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958873" y="3959087"/>
            <a:ext cx="2845138" cy="25791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71759" y="2395552"/>
            <a:ext cx="2667000" cy="248602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2155832"/>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2890" y="2191692"/>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5550369"/>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3837" y="4227469"/>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2890" y="4253680"/>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5450" y="444776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7800" y="5498669"/>
            <a:ext cx="604700" cy="8676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2, Lesson 3</a:t>
            </a:r>
          </a:p>
          <a:p>
            <a:pPr algn="ctr"/>
            <a:r>
              <a:rPr lang="en-US" sz="1400"/>
              <a:t>Fluency</a:t>
            </a:r>
          </a:p>
        </p:txBody>
      </p:sp>
    </p:spTree>
    <p:extLst>
      <p:ext uri="{BB962C8B-B14F-4D97-AF65-F5344CB8AC3E}">
        <p14:creationId xmlns:p14="http://schemas.microsoft.com/office/powerpoint/2010/main" val="351573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6"/>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21"/>
                                        </p:tgtEl>
                                        <p:attrNameLst>
                                          <p:attrName>style.visibility</p:attrName>
                                        </p:attrNameLst>
                                      </p:cBhvr>
                                      <p:to>
                                        <p:strVal val="visible"/>
                                      </p:to>
                                    </p:set>
                                  </p:childTnLst>
                                </p:cTn>
                              </p:par>
                            </p:childTnLst>
                          </p:cTn>
                        </p:par>
                        <p:par>
                          <p:cTn id="17" fill="hold">
                            <p:stCondLst>
                              <p:cond delay="500"/>
                            </p:stCondLst>
                            <p:childTnLst>
                              <p:par>
                                <p:cTn id="18" presetID="1" presetClass="exit" presetSubtype="0" fill="hold" nodeType="afterEffect">
                                  <p:stCondLst>
                                    <p:cond delay="500"/>
                                  </p:stCondLst>
                                  <p:childTnLst>
                                    <p:set>
                                      <p:cBhvr>
                                        <p:cTn id="19" dur="1" fill="hold">
                                          <p:stCondLst>
                                            <p:cond delay="0"/>
                                          </p:stCondLst>
                                        </p:cTn>
                                        <p:tgtEl>
                                          <p:spTgt spid="17"/>
                                        </p:tgtEl>
                                        <p:attrNameLst>
                                          <p:attrName>style.visibility</p:attrName>
                                        </p:attrNameLst>
                                      </p:cBhvr>
                                      <p:to>
                                        <p:strVal val="hidden"/>
                                      </p:to>
                                    </p:set>
                                  </p:childTnLst>
                                </p:cTn>
                              </p:par>
                            </p:childTnLst>
                          </p:cTn>
                        </p:par>
                        <p:par>
                          <p:cTn id="20" fill="hold">
                            <p:stCondLst>
                              <p:cond delay="1000"/>
                            </p:stCondLst>
                            <p:childTnLst>
                              <p:par>
                                <p:cTn id="21" presetID="1" presetClass="entr" presetSubtype="0" fill="hold" nodeType="afterEffect">
                                  <p:stCondLst>
                                    <p:cond delay="500"/>
                                  </p:stCondLst>
                                  <p:childTnLst>
                                    <p:set>
                                      <p:cBhvr>
                                        <p:cTn id="22" dur="1" fill="hold">
                                          <p:stCondLst>
                                            <p:cond delay="0"/>
                                          </p:stCondLst>
                                        </p:cTn>
                                        <p:tgtEl>
                                          <p:spTgt spid="22"/>
                                        </p:tgtEl>
                                        <p:attrNameLst>
                                          <p:attrName>style.visibility</p:attrName>
                                        </p:attrNameLst>
                                      </p:cBhvr>
                                      <p:to>
                                        <p:strVal val="visible"/>
                                      </p:to>
                                    </p:set>
                                  </p:childTnLst>
                                </p:cTn>
                              </p:par>
                            </p:childTnLst>
                          </p:cTn>
                        </p:par>
                        <p:par>
                          <p:cTn id="23" fill="hold">
                            <p:stCondLst>
                              <p:cond delay="1500"/>
                            </p:stCondLst>
                            <p:childTnLst>
                              <p:par>
                                <p:cTn id="24" presetID="1" presetClass="exit" presetSubtype="0" fill="hold" nodeType="afterEffect">
                                  <p:stCondLst>
                                    <p:cond delay="500"/>
                                  </p:stCondLst>
                                  <p:childTnLst>
                                    <p:set>
                                      <p:cBhvr>
                                        <p:cTn id="25" dur="1" fill="hold">
                                          <p:stCondLst>
                                            <p:cond delay="0"/>
                                          </p:stCondLst>
                                        </p:cTn>
                                        <p:tgtEl>
                                          <p:spTgt spid="23"/>
                                        </p:tgtEl>
                                        <p:attrNameLst>
                                          <p:attrName>style.visibility</p:attrName>
                                        </p:attrNameLst>
                                      </p:cBhvr>
                                      <p:to>
                                        <p:strVal val="hidden"/>
                                      </p:to>
                                    </p:set>
                                  </p:childTnLst>
                                </p:cTn>
                              </p:par>
                            </p:childTnLst>
                          </p:cTn>
                        </p:par>
                        <p:par>
                          <p:cTn id="26" fill="hold">
                            <p:stCondLst>
                              <p:cond delay="2000"/>
                            </p:stCondLst>
                            <p:childTnLst>
                              <p:par>
                                <p:cTn id="27" presetID="1" presetClass="entr" presetSubtype="0" fill="hold" nodeType="afterEffect">
                                  <p:stCondLst>
                                    <p:cond delay="500"/>
                                  </p:stCondLst>
                                  <p:childTnLst>
                                    <p:set>
                                      <p:cBhvr>
                                        <p:cTn id="28" dur="1" fill="hold">
                                          <p:stCondLst>
                                            <p:cond delay="0"/>
                                          </p:stCondLst>
                                        </p:cTn>
                                        <p:tgtEl>
                                          <p:spTgt spid="27"/>
                                        </p:tgtEl>
                                        <p:attrNameLst>
                                          <p:attrName>style.visibility</p:attrName>
                                        </p:attrNameLst>
                                      </p:cBhvr>
                                      <p:to>
                                        <p:strVal val="visible"/>
                                      </p:to>
                                    </p:set>
                                  </p:childTnLst>
                                </p:cTn>
                              </p:par>
                            </p:childTnLst>
                          </p:cTn>
                        </p:par>
                        <p:par>
                          <p:cTn id="29" fill="hold">
                            <p:stCondLst>
                              <p:cond delay="2500"/>
                            </p:stCondLst>
                            <p:childTnLst>
                              <p:par>
                                <p:cTn id="30" presetID="1" presetClass="exit" presetSubtype="0" fill="hold" nodeType="afterEffect">
                                  <p:stCondLst>
                                    <p:cond delay="500"/>
                                  </p:stCondLst>
                                  <p:childTnLst>
                                    <p:set>
                                      <p:cBhvr>
                                        <p:cTn id="31" dur="1" fill="hold">
                                          <p:stCondLst>
                                            <p:cond delay="0"/>
                                          </p:stCondLst>
                                        </p:cTn>
                                        <p:tgtEl>
                                          <p:spTgt spid="25"/>
                                        </p:tgtEl>
                                        <p:attrNameLst>
                                          <p:attrName>style.visibility</p:attrName>
                                        </p:attrNameLst>
                                      </p:cBhvr>
                                      <p:to>
                                        <p:strVal val="hidden"/>
                                      </p:to>
                                    </p:set>
                                  </p:childTnLst>
                                </p:cTn>
                              </p:par>
                            </p:childTnLst>
                          </p:cTn>
                        </p:par>
                        <p:par>
                          <p:cTn id="32" fill="hold">
                            <p:stCondLst>
                              <p:cond delay="3000"/>
                            </p:stCondLst>
                            <p:childTnLst>
                              <p:par>
                                <p:cTn id="33" presetID="1" presetClass="entr" presetSubtype="0" fill="hold" nodeType="afterEffect">
                                  <p:stCondLst>
                                    <p:cond delay="50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42847" y="1060064"/>
            <a:ext cx="7464425" cy="923330"/>
          </a:xfrm>
          <a:prstGeom prst="rect">
            <a:avLst/>
          </a:prstGeom>
          <a:noFill/>
        </p:spPr>
        <p:txBody>
          <a:bodyPr wrap="square" rtlCol="0">
            <a:spAutoFit/>
          </a:bodyPr>
          <a:lstStyle/>
          <a:p>
            <a:pPr algn="ctr"/>
            <a:r>
              <a:rPr lang="en-US" b="1">
                <a:solidFill>
                  <a:srgbClr val="0070C0"/>
                </a:solidFill>
              </a:rPr>
              <a:t>I’ll show you a shape.  We’ll try to decide if it’s a triangle or not.  If you think it’s a triangle, give me a thumbs-up.  If it’s not a triangle, thumbs-down.  Either way, be ready to explain your choice.  Here we go!</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Triangle or Not?</a:t>
            </a:r>
            <a:endParaRPr lang="en-US" sz="8000" b="1"/>
          </a:p>
        </p:txBody>
      </p:sp>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2, Lesson 3</a:t>
            </a:r>
          </a:p>
          <a:p>
            <a:pPr algn="ctr"/>
            <a:r>
              <a:rPr lang="en-US" sz="1400"/>
              <a:t>Fluency</a:t>
            </a:r>
          </a:p>
        </p:txBody>
      </p:sp>
      <p:pic>
        <p:nvPicPr>
          <p:cNvPr id="3" name="Picture 2"/>
          <p:cNvPicPr>
            <a:picLocks noChangeAspect="1"/>
          </p:cNvPicPr>
          <p:nvPr/>
        </p:nvPicPr>
        <p:blipFill>
          <a:blip r:embed="rId4"/>
          <a:stretch>
            <a:fillRect/>
          </a:stretch>
        </p:blipFill>
        <p:spPr>
          <a:xfrm>
            <a:off x="3243952" y="2469837"/>
            <a:ext cx="2462213" cy="2363063"/>
          </a:xfrm>
          <a:prstGeom prst="rect">
            <a:avLst/>
          </a:prstGeom>
        </p:spPr>
      </p:pic>
      <p:pic>
        <p:nvPicPr>
          <p:cNvPr id="1026" name="Picture 2" descr="http://clipartix.com/wp-content/uploads/2016/04/Smile-thumbs-up-clip-art-clipart-image-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375"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clipartix.com/wp-content/uploads/2016/04/Smile-thumbs-up-clip-art-clipart-image-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7005328"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77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1026"/>
                                        </p:tgtEl>
                                      </p:cBhvr>
                                    </p:animEffect>
                                    <p:animScale>
                                      <p:cBhvr>
                                        <p:cTn id="14" dur="250" autoRev="1" fill="hold"/>
                                        <p:tgtEl>
                                          <p:spTgt spid="1026"/>
                                        </p:tgtEl>
                                      </p:cBhvr>
                                      <p:by x="105000" y="105000"/>
                                    </p:animScale>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026"/>
                                        </p:tgtEl>
                                        <p:attrNameLst>
                                          <p:attrName>r</p:attrName>
                                        </p:attrNameLst>
                                      </p:cBhvr>
                                    </p:animRot>
                                    <p:animRot by="-240000">
                                      <p:cBhvr>
                                        <p:cTn id="18" dur="200" fill="hold">
                                          <p:stCondLst>
                                            <p:cond delay="200"/>
                                          </p:stCondLst>
                                        </p:cTn>
                                        <p:tgtEl>
                                          <p:spTgt spid="1026"/>
                                        </p:tgtEl>
                                        <p:attrNameLst>
                                          <p:attrName>r</p:attrName>
                                        </p:attrNameLst>
                                      </p:cBhvr>
                                    </p:animRot>
                                    <p:animRot by="240000">
                                      <p:cBhvr>
                                        <p:cTn id="19" dur="200" fill="hold">
                                          <p:stCondLst>
                                            <p:cond delay="400"/>
                                          </p:stCondLst>
                                        </p:cTn>
                                        <p:tgtEl>
                                          <p:spTgt spid="1026"/>
                                        </p:tgtEl>
                                        <p:attrNameLst>
                                          <p:attrName>r</p:attrName>
                                        </p:attrNameLst>
                                      </p:cBhvr>
                                    </p:animRot>
                                    <p:animRot by="-240000">
                                      <p:cBhvr>
                                        <p:cTn id="20" dur="200" fill="hold">
                                          <p:stCondLst>
                                            <p:cond delay="600"/>
                                          </p:stCondLst>
                                        </p:cTn>
                                        <p:tgtEl>
                                          <p:spTgt spid="1026"/>
                                        </p:tgtEl>
                                        <p:attrNameLst>
                                          <p:attrName>r</p:attrName>
                                        </p:attrNameLst>
                                      </p:cBhvr>
                                    </p:animRot>
                                    <p:animRot by="120000">
                                      <p:cBhvr>
                                        <p:cTn id="21" dur="200" fill="hold">
                                          <p:stCondLst>
                                            <p:cond delay="800"/>
                                          </p:stCondLst>
                                        </p:cTn>
                                        <p:tgtEl>
                                          <p:spTgt spid="1026"/>
                                        </p:tgtEl>
                                        <p:attrNameLst>
                                          <p:attrName>r</p:attrName>
                                        </p:attrNameLst>
                                      </p:cBhvr>
                                    </p:animRot>
                                  </p:childTnLst>
                                </p:cTn>
                              </p:par>
                            </p:childTnLst>
                          </p:cTn>
                        </p:par>
                        <p:par>
                          <p:cTn id="22" fill="hold">
                            <p:stCondLst>
                              <p:cond delay="1500"/>
                            </p:stCondLst>
                            <p:childTnLst>
                              <p:par>
                                <p:cTn id="23" presetID="35" presetClass="emph" presetSubtype="0" fill="hold" nodeType="afterEffect">
                                  <p:stCondLst>
                                    <p:cond delay="0"/>
                                  </p:stCondLst>
                                  <p:childTnLst>
                                    <p:anim calcmode="discrete" valueType="str">
                                      <p:cBhvr>
                                        <p:cTn id="24" dur="500" fill="hold"/>
                                        <p:tgtEl>
                                          <p:spTgt spid="102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42847" y="1060064"/>
            <a:ext cx="7464425" cy="923330"/>
          </a:xfrm>
          <a:prstGeom prst="rect">
            <a:avLst/>
          </a:prstGeom>
          <a:noFill/>
        </p:spPr>
        <p:txBody>
          <a:bodyPr wrap="square" rtlCol="0">
            <a:spAutoFit/>
          </a:bodyPr>
          <a:lstStyle/>
          <a:p>
            <a:pPr algn="ctr"/>
            <a:r>
              <a:rPr lang="en-US" b="1">
                <a:solidFill>
                  <a:srgbClr val="0070C0"/>
                </a:solidFill>
              </a:rPr>
              <a:t>I’ll show you a shape.  We’ll try to decide if it’s a triangle or not.  If you think it’s a triangle, give me a thumbs-up.  If it’s not a triangle, thumbs-down.  Either way, be ready to explain your choice.  Here we go!</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Triangle or Not?</a:t>
            </a:r>
            <a:endParaRPr lang="en-US" sz="8000" b="1"/>
          </a:p>
        </p:txBody>
      </p:sp>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2, Lesson 3</a:t>
            </a:r>
          </a:p>
          <a:p>
            <a:pPr algn="ctr"/>
            <a:r>
              <a:rPr lang="en-US" sz="1400"/>
              <a:t>Fluency</a:t>
            </a:r>
          </a:p>
        </p:txBody>
      </p:sp>
      <p:pic>
        <p:nvPicPr>
          <p:cNvPr id="1026"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005328"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505200" y="2494418"/>
            <a:ext cx="2192044" cy="2624053"/>
          </a:xfrm>
          <a:prstGeom prst="rect">
            <a:avLst/>
          </a:prstGeom>
        </p:spPr>
      </p:pic>
    </p:spTree>
    <p:extLst>
      <p:ext uri="{BB962C8B-B14F-4D97-AF65-F5344CB8AC3E}">
        <p14:creationId xmlns:p14="http://schemas.microsoft.com/office/powerpoint/2010/main" val="320255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29"/>
                                        </p:tgtEl>
                                      </p:cBhvr>
                                    </p:animEffect>
                                    <p:animScale>
                                      <p:cBhvr>
                                        <p:cTn id="14" dur="250" autoRev="1" fill="hold"/>
                                        <p:tgtEl>
                                          <p:spTgt spid="29"/>
                                        </p:tgtEl>
                                      </p:cBhvr>
                                      <p:by x="105000" y="105000"/>
                                    </p:animScale>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29"/>
                                        </p:tgtEl>
                                        <p:attrNameLst>
                                          <p:attrName>r</p:attrName>
                                        </p:attrNameLst>
                                      </p:cBhvr>
                                    </p:animRot>
                                    <p:animRot by="-240000">
                                      <p:cBhvr>
                                        <p:cTn id="18" dur="200" fill="hold">
                                          <p:stCondLst>
                                            <p:cond delay="200"/>
                                          </p:stCondLst>
                                        </p:cTn>
                                        <p:tgtEl>
                                          <p:spTgt spid="29"/>
                                        </p:tgtEl>
                                        <p:attrNameLst>
                                          <p:attrName>r</p:attrName>
                                        </p:attrNameLst>
                                      </p:cBhvr>
                                    </p:animRot>
                                    <p:animRot by="240000">
                                      <p:cBhvr>
                                        <p:cTn id="19" dur="200" fill="hold">
                                          <p:stCondLst>
                                            <p:cond delay="400"/>
                                          </p:stCondLst>
                                        </p:cTn>
                                        <p:tgtEl>
                                          <p:spTgt spid="29"/>
                                        </p:tgtEl>
                                        <p:attrNameLst>
                                          <p:attrName>r</p:attrName>
                                        </p:attrNameLst>
                                      </p:cBhvr>
                                    </p:animRot>
                                    <p:animRot by="-240000">
                                      <p:cBhvr>
                                        <p:cTn id="20" dur="200" fill="hold">
                                          <p:stCondLst>
                                            <p:cond delay="600"/>
                                          </p:stCondLst>
                                        </p:cTn>
                                        <p:tgtEl>
                                          <p:spTgt spid="29"/>
                                        </p:tgtEl>
                                        <p:attrNameLst>
                                          <p:attrName>r</p:attrName>
                                        </p:attrNameLst>
                                      </p:cBhvr>
                                    </p:animRot>
                                    <p:animRot by="120000">
                                      <p:cBhvr>
                                        <p:cTn id="21" dur="200" fill="hold">
                                          <p:stCondLst>
                                            <p:cond delay="800"/>
                                          </p:stCondLst>
                                        </p:cTn>
                                        <p:tgtEl>
                                          <p:spTgt spid="29"/>
                                        </p:tgtEl>
                                        <p:attrNameLst>
                                          <p:attrName>r</p:attrName>
                                        </p:attrNameLst>
                                      </p:cBhvr>
                                    </p:animRot>
                                  </p:childTnLst>
                                </p:cTn>
                              </p:par>
                            </p:childTnLst>
                          </p:cTn>
                        </p:par>
                        <p:par>
                          <p:cTn id="22" fill="hold">
                            <p:stCondLst>
                              <p:cond delay="1500"/>
                            </p:stCondLst>
                            <p:childTnLst>
                              <p:par>
                                <p:cTn id="23" presetID="35" presetClass="emph" presetSubtype="0" fill="hold" nodeType="afterEffect">
                                  <p:stCondLst>
                                    <p:cond delay="0"/>
                                  </p:stCondLst>
                                  <p:childTnLst>
                                    <p:anim calcmode="discrete" valueType="str">
                                      <p:cBhvr>
                                        <p:cTn id="24" dur="1000" fill="hold"/>
                                        <p:tgtEl>
                                          <p:spTgt spid="2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42847" y="1060064"/>
            <a:ext cx="7464425" cy="923330"/>
          </a:xfrm>
          <a:prstGeom prst="rect">
            <a:avLst/>
          </a:prstGeom>
          <a:noFill/>
        </p:spPr>
        <p:txBody>
          <a:bodyPr wrap="square" rtlCol="0">
            <a:spAutoFit/>
          </a:bodyPr>
          <a:lstStyle/>
          <a:p>
            <a:pPr algn="ctr"/>
            <a:r>
              <a:rPr lang="en-US" b="1">
                <a:solidFill>
                  <a:srgbClr val="0070C0"/>
                </a:solidFill>
              </a:rPr>
              <a:t>I’ll show you a shape.  We’ll try to decide if it’s a triangle or not.  If you think it’s a triangle, give me a thumbs-up.  If it’s not a triangle, thumbs-down.  Either way, be ready to explain your choice.  Here we go!</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Triangle or Not?</a:t>
            </a:r>
            <a:endParaRPr lang="en-US" sz="8000" b="1"/>
          </a:p>
        </p:txBody>
      </p:sp>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2, Lesson 3</a:t>
            </a:r>
          </a:p>
          <a:p>
            <a:pPr algn="ctr"/>
            <a:r>
              <a:rPr lang="en-US" sz="1400"/>
              <a:t>Fluency</a:t>
            </a:r>
          </a:p>
        </p:txBody>
      </p:sp>
      <p:pic>
        <p:nvPicPr>
          <p:cNvPr id="1026"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005328"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613094" y="2350101"/>
            <a:ext cx="1624013" cy="3585692"/>
          </a:xfrm>
          <a:prstGeom prst="rect">
            <a:avLst/>
          </a:prstGeom>
        </p:spPr>
      </p:pic>
    </p:spTree>
    <p:extLst>
      <p:ext uri="{BB962C8B-B14F-4D97-AF65-F5344CB8AC3E}">
        <p14:creationId xmlns:p14="http://schemas.microsoft.com/office/powerpoint/2010/main" val="22242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1026"/>
                                        </p:tgtEl>
                                      </p:cBhvr>
                                    </p:animEffect>
                                    <p:animScale>
                                      <p:cBhvr>
                                        <p:cTn id="14" dur="250" autoRev="1" fill="hold"/>
                                        <p:tgtEl>
                                          <p:spTgt spid="1026"/>
                                        </p:tgtEl>
                                      </p:cBhvr>
                                      <p:by x="105000" y="105000"/>
                                    </p:animScale>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026"/>
                                        </p:tgtEl>
                                        <p:attrNameLst>
                                          <p:attrName>r</p:attrName>
                                        </p:attrNameLst>
                                      </p:cBhvr>
                                    </p:animRot>
                                    <p:animRot by="-240000">
                                      <p:cBhvr>
                                        <p:cTn id="18" dur="200" fill="hold">
                                          <p:stCondLst>
                                            <p:cond delay="200"/>
                                          </p:stCondLst>
                                        </p:cTn>
                                        <p:tgtEl>
                                          <p:spTgt spid="1026"/>
                                        </p:tgtEl>
                                        <p:attrNameLst>
                                          <p:attrName>r</p:attrName>
                                        </p:attrNameLst>
                                      </p:cBhvr>
                                    </p:animRot>
                                    <p:animRot by="240000">
                                      <p:cBhvr>
                                        <p:cTn id="19" dur="200" fill="hold">
                                          <p:stCondLst>
                                            <p:cond delay="400"/>
                                          </p:stCondLst>
                                        </p:cTn>
                                        <p:tgtEl>
                                          <p:spTgt spid="1026"/>
                                        </p:tgtEl>
                                        <p:attrNameLst>
                                          <p:attrName>r</p:attrName>
                                        </p:attrNameLst>
                                      </p:cBhvr>
                                    </p:animRot>
                                    <p:animRot by="-240000">
                                      <p:cBhvr>
                                        <p:cTn id="20" dur="200" fill="hold">
                                          <p:stCondLst>
                                            <p:cond delay="600"/>
                                          </p:stCondLst>
                                        </p:cTn>
                                        <p:tgtEl>
                                          <p:spTgt spid="1026"/>
                                        </p:tgtEl>
                                        <p:attrNameLst>
                                          <p:attrName>r</p:attrName>
                                        </p:attrNameLst>
                                      </p:cBhvr>
                                    </p:animRot>
                                    <p:animRot by="120000">
                                      <p:cBhvr>
                                        <p:cTn id="21" dur="200" fill="hold">
                                          <p:stCondLst>
                                            <p:cond delay="800"/>
                                          </p:stCondLst>
                                        </p:cTn>
                                        <p:tgtEl>
                                          <p:spTgt spid="1026"/>
                                        </p:tgtEl>
                                        <p:attrNameLst>
                                          <p:attrName>r</p:attrName>
                                        </p:attrNameLst>
                                      </p:cBhvr>
                                    </p:animRot>
                                  </p:childTnLst>
                                </p:cTn>
                              </p:par>
                            </p:childTnLst>
                          </p:cTn>
                        </p:par>
                        <p:par>
                          <p:cTn id="22" fill="hold">
                            <p:stCondLst>
                              <p:cond delay="1500"/>
                            </p:stCondLst>
                            <p:childTnLst>
                              <p:par>
                                <p:cTn id="23" presetID="35" presetClass="emph" presetSubtype="0" fill="hold" nodeType="afterEffect">
                                  <p:stCondLst>
                                    <p:cond delay="0"/>
                                  </p:stCondLst>
                                  <p:childTnLst>
                                    <p:anim calcmode="discrete" valueType="str">
                                      <p:cBhvr>
                                        <p:cTn id="24" dur="500" fill="hold"/>
                                        <p:tgtEl>
                                          <p:spTgt spid="102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42847" y="1060064"/>
            <a:ext cx="7464425" cy="923330"/>
          </a:xfrm>
          <a:prstGeom prst="rect">
            <a:avLst/>
          </a:prstGeom>
          <a:noFill/>
        </p:spPr>
        <p:txBody>
          <a:bodyPr wrap="square" rtlCol="0">
            <a:spAutoFit/>
          </a:bodyPr>
          <a:lstStyle/>
          <a:p>
            <a:pPr algn="ctr"/>
            <a:r>
              <a:rPr lang="en-US" b="1">
                <a:solidFill>
                  <a:srgbClr val="0070C0"/>
                </a:solidFill>
              </a:rPr>
              <a:t>I’ll show you a shape.  We’ll try to decide if it’s a triangle or not.  If you think it’s a triangle, give me a thumbs-up.  If it’s not a triangle, thumbs-down.  Either way, be ready to explain your choice.  Here we go!</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Triangle or Not?</a:t>
            </a:r>
            <a:endParaRPr lang="en-US" sz="8000" b="1"/>
          </a:p>
        </p:txBody>
      </p:sp>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2, Lesson 3</a:t>
            </a:r>
          </a:p>
          <a:p>
            <a:pPr algn="ctr"/>
            <a:r>
              <a:rPr lang="en-US" sz="1400"/>
              <a:t>Fluency</a:t>
            </a:r>
          </a:p>
        </p:txBody>
      </p:sp>
      <p:pic>
        <p:nvPicPr>
          <p:cNvPr id="1026"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005328"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681287" y="2832053"/>
            <a:ext cx="3781425" cy="1992364"/>
          </a:xfrm>
          <a:prstGeom prst="rect">
            <a:avLst/>
          </a:prstGeom>
        </p:spPr>
      </p:pic>
    </p:spTree>
    <p:extLst>
      <p:ext uri="{BB962C8B-B14F-4D97-AF65-F5344CB8AC3E}">
        <p14:creationId xmlns:p14="http://schemas.microsoft.com/office/powerpoint/2010/main" val="330040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1026"/>
                                        </p:tgtEl>
                                      </p:cBhvr>
                                    </p:animEffect>
                                    <p:animScale>
                                      <p:cBhvr>
                                        <p:cTn id="14" dur="250" autoRev="1" fill="hold"/>
                                        <p:tgtEl>
                                          <p:spTgt spid="1026"/>
                                        </p:tgtEl>
                                      </p:cBhvr>
                                      <p:by x="105000" y="105000"/>
                                    </p:animScale>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026"/>
                                        </p:tgtEl>
                                        <p:attrNameLst>
                                          <p:attrName>r</p:attrName>
                                        </p:attrNameLst>
                                      </p:cBhvr>
                                    </p:animRot>
                                    <p:animRot by="-240000">
                                      <p:cBhvr>
                                        <p:cTn id="18" dur="200" fill="hold">
                                          <p:stCondLst>
                                            <p:cond delay="200"/>
                                          </p:stCondLst>
                                        </p:cTn>
                                        <p:tgtEl>
                                          <p:spTgt spid="1026"/>
                                        </p:tgtEl>
                                        <p:attrNameLst>
                                          <p:attrName>r</p:attrName>
                                        </p:attrNameLst>
                                      </p:cBhvr>
                                    </p:animRot>
                                    <p:animRot by="240000">
                                      <p:cBhvr>
                                        <p:cTn id="19" dur="200" fill="hold">
                                          <p:stCondLst>
                                            <p:cond delay="400"/>
                                          </p:stCondLst>
                                        </p:cTn>
                                        <p:tgtEl>
                                          <p:spTgt spid="1026"/>
                                        </p:tgtEl>
                                        <p:attrNameLst>
                                          <p:attrName>r</p:attrName>
                                        </p:attrNameLst>
                                      </p:cBhvr>
                                    </p:animRot>
                                    <p:animRot by="-240000">
                                      <p:cBhvr>
                                        <p:cTn id="20" dur="200" fill="hold">
                                          <p:stCondLst>
                                            <p:cond delay="600"/>
                                          </p:stCondLst>
                                        </p:cTn>
                                        <p:tgtEl>
                                          <p:spTgt spid="1026"/>
                                        </p:tgtEl>
                                        <p:attrNameLst>
                                          <p:attrName>r</p:attrName>
                                        </p:attrNameLst>
                                      </p:cBhvr>
                                    </p:animRot>
                                    <p:animRot by="120000">
                                      <p:cBhvr>
                                        <p:cTn id="21" dur="200" fill="hold">
                                          <p:stCondLst>
                                            <p:cond delay="800"/>
                                          </p:stCondLst>
                                        </p:cTn>
                                        <p:tgtEl>
                                          <p:spTgt spid="1026"/>
                                        </p:tgtEl>
                                        <p:attrNameLst>
                                          <p:attrName>r</p:attrName>
                                        </p:attrNameLst>
                                      </p:cBhvr>
                                    </p:animRot>
                                  </p:childTnLst>
                                </p:cTn>
                              </p:par>
                            </p:childTnLst>
                          </p:cTn>
                        </p:par>
                        <p:par>
                          <p:cTn id="22" fill="hold">
                            <p:stCondLst>
                              <p:cond delay="1500"/>
                            </p:stCondLst>
                            <p:childTnLst>
                              <p:par>
                                <p:cTn id="23" presetID="35" presetClass="emph" presetSubtype="0" fill="hold" nodeType="afterEffect">
                                  <p:stCondLst>
                                    <p:cond delay="0"/>
                                  </p:stCondLst>
                                  <p:childTnLst>
                                    <p:anim calcmode="discrete" valueType="str">
                                      <p:cBhvr>
                                        <p:cTn id="24" dur="500" fill="hold"/>
                                        <p:tgtEl>
                                          <p:spTgt spid="102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42847" y="1060064"/>
            <a:ext cx="7464425" cy="923330"/>
          </a:xfrm>
          <a:prstGeom prst="rect">
            <a:avLst/>
          </a:prstGeom>
          <a:noFill/>
        </p:spPr>
        <p:txBody>
          <a:bodyPr wrap="square" rtlCol="0">
            <a:spAutoFit/>
          </a:bodyPr>
          <a:lstStyle/>
          <a:p>
            <a:pPr algn="ctr"/>
            <a:r>
              <a:rPr lang="en-US" b="1">
                <a:solidFill>
                  <a:srgbClr val="0070C0"/>
                </a:solidFill>
              </a:rPr>
              <a:t>I’ll show you a shape.  We’ll try to decide if it’s a triangle or not.  If you think it’s a triangle, give me a thumbs-up.  If it’s not a triangle, thumbs-down.  Either way, be ready to explain your choice.  Here we go!</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Triangle or Not?</a:t>
            </a:r>
            <a:endParaRPr lang="en-US" sz="8000" b="1"/>
          </a:p>
        </p:txBody>
      </p:sp>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2, Lesson 3</a:t>
            </a:r>
          </a:p>
          <a:p>
            <a:pPr algn="ctr"/>
            <a:r>
              <a:rPr lang="en-US" sz="1400"/>
              <a:t>Fluency</a:t>
            </a:r>
          </a:p>
        </p:txBody>
      </p:sp>
      <p:pic>
        <p:nvPicPr>
          <p:cNvPr id="1026"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005328"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737638" y="2707356"/>
            <a:ext cx="3048000" cy="1453662"/>
          </a:xfrm>
          <a:prstGeom prst="rect">
            <a:avLst/>
          </a:prstGeom>
        </p:spPr>
      </p:pic>
    </p:spTree>
    <p:extLst>
      <p:ext uri="{BB962C8B-B14F-4D97-AF65-F5344CB8AC3E}">
        <p14:creationId xmlns:p14="http://schemas.microsoft.com/office/powerpoint/2010/main" val="152957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29"/>
                                        </p:tgtEl>
                                      </p:cBhvr>
                                    </p:animEffect>
                                    <p:animScale>
                                      <p:cBhvr>
                                        <p:cTn id="14" dur="250" autoRev="1" fill="hold"/>
                                        <p:tgtEl>
                                          <p:spTgt spid="29"/>
                                        </p:tgtEl>
                                      </p:cBhvr>
                                      <p:by x="105000" y="105000"/>
                                    </p:animScale>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29"/>
                                        </p:tgtEl>
                                        <p:attrNameLst>
                                          <p:attrName>r</p:attrName>
                                        </p:attrNameLst>
                                      </p:cBhvr>
                                    </p:animRot>
                                    <p:animRot by="-240000">
                                      <p:cBhvr>
                                        <p:cTn id="18" dur="200" fill="hold">
                                          <p:stCondLst>
                                            <p:cond delay="200"/>
                                          </p:stCondLst>
                                        </p:cTn>
                                        <p:tgtEl>
                                          <p:spTgt spid="29"/>
                                        </p:tgtEl>
                                        <p:attrNameLst>
                                          <p:attrName>r</p:attrName>
                                        </p:attrNameLst>
                                      </p:cBhvr>
                                    </p:animRot>
                                    <p:animRot by="240000">
                                      <p:cBhvr>
                                        <p:cTn id="19" dur="200" fill="hold">
                                          <p:stCondLst>
                                            <p:cond delay="400"/>
                                          </p:stCondLst>
                                        </p:cTn>
                                        <p:tgtEl>
                                          <p:spTgt spid="29"/>
                                        </p:tgtEl>
                                        <p:attrNameLst>
                                          <p:attrName>r</p:attrName>
                                        </p:attrNameLst>
                                      </p:cBhvr>
                                    </p:animRot>
                                    <p:animRot by="-240000">
                                      <p:cBhvr>
                                        <p:cTn id="20" dur="200" fill="hold">
                                          <p:stCondLst>
                                            <p:cond delay="600"/>
                                          </p:stCondLst>
                                        </p:cTn>
                                        <p:tgtEl>
                                          <p:spTgt spid="29"/>
                                        </p:tgtEl>
                                        <p:attrNameLst>
                                          <p:attrName>r</p:attrName>
                                        </p:attrNameLst>
                                      </p:cBhvr>
                                    </p:animRot>
                                    <p:animRot by="120000">
                                      <p:cBhvr>
                                        <p:cTn id="21" dur="200" fill="hold">
                                          <p:stCondLst>
                                            <p:cond delay="800"/>
                                          </p:stCondLst>
                                        </p:cTn>
                                        <p:tgtEl>
                                          <p:spTgt spid="29"/>
                                        </p:tgtEl>
                                        <p:attrNameLst>
                                          <p:attrName>r</p:attrName>
                                        </p:attrNameLst>
                                      </p:cBhvr>
                                    </p:animRot>
                                  </p:childTnLst>
                                </p:cTn>
                              </p:par>
                            </p:childTnLst>
                          </p:cTn>
                        </p:par>
                        <p:par>
                          <p:cTn id="22" fill="hold">
                            <p:stCondLst>
                              <p:cond delay="1500"/>
                            </p:stCondLst>
                            <p:childTnLst>
                              <p:par>
                                <p:cTn id="23" presetID="35" presetClass="emph" presetSubtype="0" fill="hold" nodeType="afterEffect">
                                  <p:stCondLst>
                                    <p:cond delay="0"/>
                                  </p:stCondLst>
                                  <p:childTnLst>
                                    <p:anim calcmode="discrete" valueType="str">
                                      <p:cBhvr>
                                        <p:cTn id="24" dur="1000" fill="hold"/>
                                        <p:tgtEl>
                                          <p:spTgt spid="2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42847" y="1060064"/>
            <a:ext cx="7464425" cy="923330"/>
          </a:xfrm>
          <a:prstGeom prst="rect">
            <a:avLst/>
          </a:prstGeom>
          <a:noFill/>
        </p:spPr>
        <p:txBody>
          <a:bodyPr wrap="square" rtlCol="0">
            <a:spAutoFit/>
          </a:bodyPr>
          <a:lstStyle/>
          <a:p>
            <a:pPr algn="ctr"/>
            <a:r>
              <a:rPr lang="en-US" b="1">
                <a:solidFill>
                  <a:srgbClr val="0070C0"/>
                </a:solidFill>
              </a:rPr>
              <a:t>I’ll show you a shape.  We’ll try to decide if it’s a triangle or not.  If you think it’s a triangle, give me a thumbs-up.  If it’s not a triangle, thumbs-down.  Either way, be ready to explain your choice.  Here we go!</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Triangle or Not?</a:t>
            </a:r>
            <a:endParaRPr lang="en-US" sz="8000" b="1"/>
          </a:p>
        </p:txBody>
      </p:sp>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2, Lesson 3</a:t>
            </a:r>
          </a:p>
          <a:p>
            <a:pPr algn="ctr"/>
            <a:r>
              <a:rPr lang="en-US" sz="1400"/>
              <a:t>Fluency</a:t>
            </a:r>
          </a:p>
        </p:txBody>
      </p:sp>
      <p:pic>
        <p:nvPicPr>
          <p:cNvPr id="1026"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005328"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076575" y="2494418"/>
            <a:ext cx="2990850" cy="2227878"/>
          </a:xfrm>
          <a:prstGeom prst="rect">
            <a:avLst/>
          </a:prstGeom>
        </p:spPr>
      </p:pic>
    </p:spTree>
    <p:extLst>
      <p:ext uri="{BB962C8B-B14F-4D97-AF65-F5344CB8AC3E}">
        <p14:creationId xmlns:p14="http://schemas.microsoft.com/office/powerpoint/2010/main" val="32165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29"/>
                                        </p:tgtEl>
                                      </p:cBhvr>
                                    </p:animEffect>
                                    <p:animScale>
                                      <p:cBhvr>
                                        <p:cTn id="14" dur="250" autoRev="1" fill="hold"/>
                                        <p:tgtEl>
                                          <p:spTgt spid="29"/>
                                        </p:tgtEl>
                                      </p:cBhvr>
                                      <p:by x="105000" y="105000"/>
                                    </p:animScale>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29"/>
                                        </p:tgtEl>
                                        <p:attrNameLst>
                                          <p:attrName>r</p:attrName>
                                        </p:attrNameLst>
                                      </p:cBhvr>
                                    </p:animRot>
                                    <p:animRot by="-240000">
                                      <p:cBhvr>
                                        <p:cTn id="18" dur="200" fill="hold">
                                          <p:stCondLst>
                                            <p:cond delay="200"/>
                                          </p:stCondLst>
                                        </p:cTn>
                                        <p:tgtEl>
                                          <p:spTgt spid="29"/>
                                        </p:tgtEl>
                                        <p:attrNameLst>
                                          <p:attrName>r</p:attrName>
                                        </p:attrNameLst>
                                      </p:cBhvr>
                                    </p:animRot>
                                    <p:animRot by="240000">
                                      <p:cBhvr>
                                        <p:cTn id="19" dur="200" fill="hold">
                                          <p:stCondLst>
                                            <p:cond delay="400"/>
                                          </p:stCondLst>
                                        </p:cTn>
                                        <p:tgtEl>
                                          <p:spTgt spid="29"/>
                                        </p:tgtEl>
                                        <p:attrNameLst>
                                          <p:attrName>r</p:attrName>
                                        </p:attrNameLst>
                                      </p:cBhvr>
                                    </p:animRot>
                                    <p:animRot by="-240000">
                                      <p:cBhvr>
                                        <p:cTn id="20" dur="200" fill="hold">
                                          <p:stCondLst>
                                            <p:cond delay="600"/>
                                          </p:stCondLst>
                                        </p:cTn>
                                        <p:tgtEl>
                                          <p:spTgt spid="29"/>
                                        </p:tgtEl>
                                        <p:attrNameLst>
                                          <p:attrName>r</p:attrName>
                                        </p:attrNameLst>
                                      </p:cBhvr>
                                    </p:animRot>
                                    <p:animRot by="120000">
                                      <p:cBhvr>
                                        <p:cTn id="21" dur="200" fill="hold">
                                          <p:stCondLst>
                                            <p:cond delay="800"/>
                                          </p:stCondLst>
                                        </p:cTn>
                                        <p:tgtEl>
                                          <p:spTgt spid="29"/>
                                        </p:tgtEl>
                                        <p:attrNameLst>
                                          <p:attrName>r</p:attrName>
                                        </p:attrNameLst>
                                      </p:cBhvr>
                                    </p:animRot>
                                  </p:childTnLst>
                                </p:cTn>
                              </p:par>
                            </p:childTnLst>
                          </p:cTn>
                        </p:par>
                        <p:par>
                          <p:cTn id="22" fill="hold">
                            <p:stCondLst>
                              <p:cond delay="1500"/>
                            </p:stCondLst>
                            <p:childTnLst>
                              <p:par>
                                <p:cTn id="23" presetID="35" presetClass="emph" presetSubtype="0" fill="hold" nodeType="afterEffect">
                                  <p:stCondLst>
                                    <p:cond delay="0"/>
                                  </p:stCondLst>
                                  <p:childTnLst>
                                    <p:anim calcmode="discrete" valueType="str">
                                      <p:cBhvr>
                                        <p:cTn id="24" dur="1000" fill="hold"/>
                                        <p:tgtEl>
                                          <p:spTgt spid="2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42847" y="1060064"/>
            <a:ext cx="7464425" cy="923330"/>
          </a:xfrm>
          <a:prstGeom prst="rect">
            <a:avLst/>
          </a:prstGeom>
          <a:noFill/>
        </p:spPr>
        <p:txBody>
          <a:bodyPr wrap="square" rtlCol="0">
            <a:spAutoFit/>
          </a:bodyPr>
          <a:lstStyle/>
          <a:p>
            <a:pPr algn="ctr"/>
            <a:r>
              <a:rPr lang="en-US" b="1">
                <a:solidFill>
                  <a:srgbClr val="0070C0"/>
                </a:solidFill>
              </a:rPr>
              <a:t>I’ll show you a shape.  We’ll try to decide if it’s a triangle or not.  If you think it’s a triangle, give me a thumbs-up.  If it’s not a triangle, thumbs-down.  Either way, be ready to explain your choice.  Here we go!</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Triangle or Not?</a:t>
            </a:r>
            <a:endParaRPr lang="en-US" sz="8000" b="1"/>
          </a:p>
        </p:txBody>
      </p:sp>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2, Lesson 3</a:t>
            </a:r>
          </a:p>
          <a:p>
            <a:pPr algn="ctr"/>
            <a:r>
              <a:rPr lang="en-US" sz="1400"/>
              <a:t>Fluency</a:t>
            </a:r>
          </a:p>
        </p:txBody>
      </p:sp>
      <p:pic>
        <p:nvPicPr>
          <p:cNvPr id="1026"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005328"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620419" y="2630019"/>
            <a:ext cx="1903161" cy="1933370"/>
          </a:xfrm>
          <a:prstGeom prst="rect">
            <a:avLst/>
          </a:prstGeom>
        </p:spPr>
      </p:pic>
    </p:spTree>
    <p:extLst>
      <p:ext uri="{BB962C8B-B14F-4D97-AF65-F5344CB8AC3E}">
        <p14:creationId xmlns:p14="http://schemas.microsoft.com/office/powerpoint/2010/main" val="145253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1026"/>
                                        </p:tgtEl>
                                      </p:cBhvr>
                                    </p:animEffect>
                                    <p:animScale>
                                      <p:cBhvr>
                                        <p:cTn id="14" dur="250" autoRev="1" fill="hold"/>
                                        <p:tgtEl>
                                          <p:spTgt spid="1026"/>
                                        </p:tgtEl>
                                      </p:cBhvr>
                                      <p:by x="105000" y="105000"/>
                                    </p:animScale>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026"/>
                                        </p:tgtEl>
                                        <p:attrNameLst>
                                          <p:attrName>r</p:attrName>
                                        </p:attrNameLst>
                                      </p:cBhvr>
                                    </p:animRot>
                                    <p:animRot by="-240000">
                                      <p:cBhvr>
                                        <p:cTn id="18" dur="200" fill="hold">
                                          <p:stCondLst>
                                            <p:cond delay="200"/>
                                          </p:stCondLst>
                                        </p:cTn>
                                        <p:tgtEl>
                                          <p:spTgt spid="1026"/>
                                        </p:tgtEl>
                                        <p:attrNameLst>
                                          <p:attrName>r</p:attrName>
                                        </p:attrNameLst>
                                      </p:cBhvr>
                                    </p:animRot>
                                    <p:animRot by="240000">
                                      <p:cBhvr>
                                        <p:cTn id="19" dur="200" fill="hold">
                                          <p:stCondLst>
                                            <p:cond delay="400"/>
                                          </p:stCondLst>
                                        </p:cTn>
                                        <p:tgtEl>
                                          <p:spTgt spid="1026"/>
                                        </p:tgtEl>
                                        <p:attrNameLst>
                                          <p:attrName>r</p:attrName>
                                        </p:attrNameLst>
                                      </p:cBhvr>
                                    </p:animRot>
                                    <p:animRot by="-240000">
                                      <p:cBhvr>
                                        <p:cTn id="20" dur="200" fill="hold">
                                          <p:stCondLst>
                                            <p:cond delay="600"/>
                                          </p:stCondLst>
                                        </p:cTn>
                                        <p:tgtEl>
                                          <p:spTgt spid="1026"/>
                                        </p:tgtEl>
                                        <p:attrNameLst>
                                          <p:attrName>r</p:attrName>
                                        </p:attrNameLst>
                                      </p:cBhvr>
                                    </p:animRot>
                                    <p:animRot by="120000">
                                      <p:cBhvr>
                                        <p:cTn id="21" dur="200" fill="hold">
                                          <p:stCondLst>
                                            <p:cond delay="800"/>
                                          </p:stCondLst>
                                        </p:cTn>
                                        <p:tgtEl>
                                          <p:spTgt spid="1026"/>
                                        </p:tgtEl>
                                        <p:attrNameLst>
                                          <p:attrName>r</p:attrName>
                                        </p:attrNameLst>
                                      </p:cBhvr>
                                    </p:animRot>
                                  </p:childTnLst>
                                </p:cTn>
                              </p:par>
                            </p:childTnLst>
                          </p:cTn>
                        </p:par>
                        <p:par>
                          <p:cTn id="22" fill="hold">
                            <p:stCondLst>
                              <p:cond delay="1500"/>
                            </p:stCondLst>
                            <p:childTnLst>
                              <p:par>
                                <p:cTn id="23" presetID="35" presetClass="emph" presetSubtype="0" fill="hold" nodeType="afterEffect">
                                  <p:stCondLst>
                                    <p:cond delay="0"/>
                                  </p:stCondLst>
                                  <p:childTnLst>
                                    <p:anim calcmode="discrete" valueType="str">
                                      <p:cBhvr>
                                        <p:cTn id="24" dur="500" fill="hold"/>
                                        <p:tgtEl>
                                          <p:spTgt spid="102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2,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Making 5 with 5-Group Mats</a:t>
            </a:r>
            <a:endParaRPr lang="en-US" sz="8000" b="1"/>
          </a:p>
        </p:txBody>
      </p:sp>
      <p:sp>
        <p:nvSpPr>
          <p:cNvPr id="14" name="TextBox 13"/>
          <p:cNvSpPr txBox="1"/>
          <p:nvPr/>
        </p:nvSpPr>
        <p:spPr>
          <a:xfrm>
            <a:off x="1080302" y="1213640"/>
            <a:ext cx="6449282" cy="646331"/>
          </a:xfrm>
          <a:prstGeom prst="rect">
            <a:avLst/>
          </a:prstGeom>
          <a:noFill/>
        </p:spPr>
        <p:txBody>
          <a:bodyPr wrap="square" rtlCol="0">
            <a:spAutoFit/>
          </a:bodyPr>
          <a:lstStyle/>
          <a:p>
            <a:pPr algn="ctr"/>
            <a:r>
              <a:rPr lang="en-US" b="1">
                <a:solidFill>
                  <a:srgbClr val="0000FF"/>
                </a:solidFill>
              </a:rPr>
              <a:t>Put 2 cubes on the dots of your mat.  Raise your hand when know how many more cubes to make 5.  Tell me the number sentence.</a:t>
            </a:r>
            <a:endParaRPr lang="en-US" sz="1600" b="1">
              <a:solidFill>
                <a:srgbClr val="0000FF"/>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1295400" y="2550734"/>
            <a:ext cx="6562725" cy="1238250"/>
          </a:xfrm>
          <a:prstGeom prst="rect">
            <a:avLst/>
          </a:prstGeom>
        </p:spPr>
      </p:pic>
      <p:pic>
        <p:nvPicPr>
          <p:cNvPr id="15" name="Picture 4" descr="http://www.cliparthut.com/clip-arts/614/unifix-cubes-clip-art-614378.png"/>
          <p:cNvPicPr>
            <a:picLocks noChangeAspect="1" noChangeArrowheads="1"/>
          </p:cNvPicPr>
          <p:nvPr/>
        </p:nvPicPr>
        <p:blipFill>
          <a:blip r:embed="rId5" cstate="print"/>
          <a:srcRect/>
          <a:stretch>
            <a:fillRect/>
          </a:stretch>
        </p:blipFill>
        <p:spPr bwMode="auto">
          <a:xfrm>
            <a:off x="2879823" y="4457113"/>
            <a:ext cx="1099239" cy="1038170"/>
          </a:xfrm>
          <a:prstGeom prst="rect">
            <a:avLst/>
          </a:prstGeom>
          <a:noFill/>
        </p:spPr>
      </p:pic>
      <p:pic>
        <p:nvPicPr>
          <p:cNvPr id="16" name="Picture 2" descr="http://www.cliparthut.com/clip-arts/189/unifix-cube-clip-art-189416.png"/>
          <p:cNvPicPr>
            <a:picLocks noChangeAspect="1" noChangeArrowheads="1"/>
          </p:cNvPicPr>
          <p:nvPr/>
        </p:nvPicPr>
        <p:blipFill>
          <a:blip r:embed="rId6" cstate="print"/>
          <a:srcRect/>
          <a:stretch>
            <a:fillRect/>
          </a:stretch>
        </p:blipFill>
        <p:spPr bwMode="auto">
          <a:xfrm>
            <a:off x="3924353" y="4445187"/>
            <a:ext cx="1068791" cy="1068791"/>
          </a:xfrm>
          <a:prstGeom prst="rect">
            <a:avLst/>
          </a:prstGeom>
          <a:noFill/>
        </p:spPr>
      </p:pic>
      <p:pic>
        <p:nvPicPr>
          <p:cNvPr id="17" name="Picture 6" descr="http://lessonpix.com/drawings/27629/100x100/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3630" y="4460449"/>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17/100x100/Connecting+Cube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8712" y="4457112"/>
            <a:ext cx="1038170" cy="103817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lessonpix.com/drawings/27633/100x100/Counting+Cub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30363" y="4457112"/>
            <a:ext cx="1070137" cy="10701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ttp://lessonpix.com/drawings/27629/100x100/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6957" y="2632639"/>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http://lessonpix.com/drawings/27633/100x100/Counting+Cub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8518" y="2632639"/>
            <a:ext cx="1070137" cy="1070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19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500"/>
                            </p:stCondLst>
                            <p:childTnLst>
                              <p:par>
                                <p:cTn id="11" presetID="1" presetClass="exit" presetSubtype="0" fill="hold" nodeType="afterEffect">
                                  <p:stCondLst>
                                    <p:cond delay="500"/>
                                  </p:stCondLst>
                                  <p:childTnLst>
                                    <p:set>
                                      <p:cBhvr>
                                        <p:cTn id="12" dur="1" fill="hold">
                                          <p:stCondLst>
                                            <p:cond delay="0"/>
                                          </p:stCondLst>
                                        </p:cTn>
                                        <p:tgtEl>
                                          <p:spTgt spid="21"/>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42847" y="1060064"/>
            <a:ext cx="7464425" cy="923330"/>
          </a:xfrm>
          <a:prstGeom prst="rect">
            <a:avLst/>
          </a:prstGeom>
          <a:noFill/>
        </p:spPr>
        <p:txBody>
          <a:bodyPr wrap="square" rtlCol="0">
            <a:spAutoFit/>
          </a:bodyPr>
          <a:lstStyle/>
          <a:p>
            <a:pPr algn="ctr"/>
            <a:r>
              <a:rPr lang="en-US" b="1">
                <a:solidFill>
                  <a:srgbClr val="0070C0"/>
                </a:solidFill>
              </a:rPr>
              <a:t>I’ll show you a shape.  We’ll try to decide if it’s a triangle or not.  If you think it’s a triangle, give me a thumbs-up.  If it’s not a triangle, thumbs-down.  Either way, be ready to explain your choice.  Here we go!</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Triangle or Not?</a:t>
            </a:r>
            <a:endParaRPr lang="en-US" sz="8000" b="1"/>
          </a:p>
        </p:txBody>
      </p:sp>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2, Lesson 3</a:t>
            </a:r>
          </a:p>
          <a:p>
            <a:pPr algn="ctr"/>
            <a:r>
              <a:rPr lang="en-US" sz="1400"/>
              <a:t>Fluency</a:t>
            </a:r>
          </a:p>
        </p:txBody>
      </p:sp>
      <p:pic>
        <p:nvPicPr>
          <p:cNvPr id="1026"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clipartix.com/wp-content/uploads/2016/04/Smile-thumbs-up-clip-art-clipart-imag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005328" y="4237408"/>
            <a:ext cx="1830584" cy="22358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831374" y="2509166"/>
            <a:ext cx="1633538" cy="2210081"/>
          </a:xfrm>
          <a:prstGeom prst="rect">
            <a:avLst/>
          </a:prstGeom>
        </p:spPr>
      </p:pic>
    </p:spTree>
    <p:extLst>
      <p:ext uri="{BB962C8B-B14F-4D97-AF65-F5344CB8AC3E}">
        <p14:creationId xmlns:p14="http://schemas.microsoft.com/office/powerpoint/2010/main" val="123604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1026"/>
                                        </p:tgtEl>
                                      </p:cBhvr>
                                    </p:animEffect>
                                    <p:animScale>
                                      <p:cBhvr>
                                        <p:cTn id="14" dur="250" autoRev="1" fill="hold"/>
                                        <p:tgtEl>
                                          <p:spTgt spid="1026"/>
                                        </p:tgtEl>
                                      </p:cBhvr>
                                      <p:by x="105000" y="105000"/>
                                    </p:animScale>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026"/>
                                        </p:tgtEl>
                                        <p:attrNameLst>
                                          <p:attrName>r</p:attrName>
                                        </p:attrNameLst>
                                      </p:cBhvr>
                                    </p:animRot>
                                    <p:animRot by="-240000">
                                      <p:cBhvr>
                                        <p:cTn id="18" dur="200" fill="hold">
                                          <p:stCondLst>
                                            <p:cond delay="200"/>
                                          </p:stCondLst>
                                        </p:cTn>
                                        <p:tgtEl>
                                          <p:spTgt spid="1026"/>
                                        </p:tgtEl>
                                        <p:attrNameLst>
                                          <p:attrName>r</p:attrName>
                                        </p:attrNameLst>
                                      </p:cBhvr>
                                    </p:animRot>
                                    <p:animRot by="240000">
                                      <p:cBhvr>
                                        <p:cTn id="19" dur="200" fill="hold">
                                          <p:stCondLst>
                                            <p:cond delay="400"/>
                                          </p:stCondLst>
                                        </p:cTn>
                                        <p:tgtEl>
                                          <p:spTgt spid="1026"/>
                                        </p:tgtEl>
                                        <p:attrNameLst>
                                          <p:attrName>r</p:attrName>
                                        </p:attrNameLst>
                                      </p:cBhvr>
                                    </p:animRot>
                                    <p:animRot by="-240000">
                                      <p:cBhvr>
                                        <p:cTn id="20" dur="200" fill="hold">
                                          <p:stCondLst>
                                            <p:cond delay="600"/>
                                          </p:stCondLst>
                                        </p:cTn>
                                        <p:tgtEl>
                                          <p:spTgt spid="1026"/>
                                        </p:tgtEl>
                                        <p:attrNameLst>
                                          <p:attrName>r</p:attrName>
                                        </p:attrNameLst>
                                      </p:cBhvr>
                                    </p:animRot>
                                    <p:animRot by="120000">
                                      <p:cBhvr>
                                        <p:cTn id="21" dur="200" fill="hold">
                                          <p:stCondLst>
                                            <p:cond delay="800"/>
                                          </p:stCondLst>
                                        </p:cTn>
                                        <p:tgtEl>
                                          <p:spTgt spid="1026"/>
                                        </p:tgtEl>
                                        <p:attrNameLst>
                                          <p:attrName>r</p:attrName>
                                        </p:attrNameLst>
                                      </p:cBhvr>
                                    </p:animRot>
                                  </p:childTnLst>
                                </p:cTn>
                              </p:par>
                            </p:childTnLst>
                          </p:cTn>
                        </p:par>
                        <p:par>
                          <p:cTn id="22" fill="hold">
                            <p:stCondLst>
                              <p:cond delay="1500"/>
                            </p:stCondLst>
                            <p:childTnLst>
                              <p:par>
                                <p:cTn id="23" presetID="35" presetClass="emph" presetSubtype="0" fill="hold" nodeType="afterEffect">
                                  <p:stCondLst>
                                    <p:cond delay="0"/>
                                  </p:stCondLst>
                                  <p:childTnLst>
                                    <p:anim calcmode="discrete" valueType="str">
                                      <p:cBhvr>
                                        <p:cTn id="24" dur="500" fill="hold"/>
                                        <p:tgtEl>
                                          <p:spTgt spid="102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69917" y="381000"/>
            <a:ext cx="1596912" cy="307777"/>
          </a:xfrm>
          <a:prstGeom prst="rect">
            <a:avLst/>
          </a:prstGeom>
          <a:noFill/>
        </p:spPr>
        <p:txBody>
          <a:bodyPr wrap="none" rtlCol="0">
            <a:spAutoFit/>
          </a:bodyPr>
          <a:lstStyle/>
          <a:p>
            <a:r>
              <a:rPr lang="en-US" sz="1400"/>
              <a:t>Module 2, Lesson 3</a:t>
            </a:r>
          </a:p>
        </p:txBody>
      </p:sp>
      <p:sp>
        <p:nvSpPr>
          <p:cNvPr id="16" name="TextBox 15"/>
          <p:cNvSpPr txBox="1"/>
          <p:nvPr/>
        </p:nvSpPr>
        <p:spPr>
          <a:xfrm>
            <a:off x="743385" y="1249059"/>
            <a:ext cx="7570641" cy="1446550"/>
          </a:xfrm>
          <a:prstGeom prst="rect">
            <a:avLst/>
          </a:prstGeom>
          <a:noFill/>
        </p:spPr>
        <p:txBody>
          <a:bodyPr wrap="square" rtlCol="0">
            <a:spAutoFit/>
          </a:bodyPr>
          <a:lstStyle/>
          <a:p>
            <a:pPr algn="ctr"/>
            <a:r>
              <a:rPr lang="en-US" sz="2200" b="1"/>
              <a:t>Design your own dollar bill!  Draw your dollar bill on a piece of paper.  Whose picture will you put in the center?  Compare your dollar with your partner’s.  Tell him about the shape of your bill.  How are your dollars alike?</a:t>
            </a:r>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602" name="Picture 2" descr="http://ngmnexpo.com/cliparts/2015/09/9178.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60375" y="3479530"/>
            <a:ext cx="3349625" cy="284981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rot="16919526">
            <a:off x="2945840" y="4198276"/>
            <a:ext cx="688969" cy="674212"/>
          </a:xfrm>
          <a:prstGeom prst="ellipse">
            <a:avLst/>
          </a:prstGeom>
          <a:solidFill>
            <a:schemeClr val="bg1"/>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rot="16919526">
            <a:off x="3038405" y="4308366"/>
            <a:ext cx="476390" cy="454736"/>
          </a:xfrm>
          <a:prstGeom prst="rect">
            <a:avLst/>
          </a:prstGeom>
        </p:spPr>
      </p:pic>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20101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3</a:t>
            </a:r>
          </a:p>
        </p:txBody>
      </p:sp>
      <p:sp>
        <p:nvSpPr>
          <p:cNvPr id="14" name="TextBox 13"/>
          <p:cNvSpPr txBox="1"/>
          <p:nvPr/>
        </p:nvSpPr>
        <p:spPr>
          <a:xfrm>
            <a:off x="628846" y="1035615"/>
            <a:ext cx="8130866" cy="830997"/>
          </a:xfrm>
          <a:prstGeom prst="rect">
            <a:avLst/>
          </a:prstGeom>
          <a:noFill/>
        </p:spPr>
        <p:txBody>
          <a:bodyPr wrap="square" rtlCol="0">
            <a:spAutoFit/>
          </a:bodyPr>
          <a:lstStyle/>
          <a:p>
            <a:pPr algn="ctr"/>
            <a:r>
              <a:rPr lang="en-US" sz="2400" b="1"/>
              <a:t>We are going to talk about another type of shape today.  Look at this shape.  Use your math words to tell about it.</a:t>
            </a:r>
          </a:p>
        </p:txBody>
      </p:sp>
      <p:pic>
        <p:nvPicPr>
          <p:cNvPr id="2" name="Picture 1"/>
          <p:cNvPicPr>
            <a:picLocks noChangeAspect="1"/>
          </p:cNvPicPr>
          <p:nvPr/>
        </p:nvPicPr>
        <p:blipFill>
          <a:blip r:embed="rId3"/>
          <a:stretch>
            <a:fillRect/>
          </a:stretch>
        </p:blipFill>
        <p:spPr>
          <a:xfrm>
            <a:off x="2509359" y="2892929"/>
            <a:ext cx="4412484" cy="1980978"/>
          </a:xfrm>
          <a:prstGeom prst="rect">
            <a:avLst/>
          </a:prstGeom>
        </p:spPr>
      </p:pic>
      <p:pic>
        <p:nvPicPr>
          <p:cNvPr id="44036" name="Picture 4"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2426" y="3962400"/>
            <a:ext cx="2127286" cy="25785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271827" y="2457439"/>
            <a:ext cx="2529773" cy="584775"/>
          </a:xfrm>
          <a:prstGeom prst="rect">
            <a:avLst/>
          </a:prstGeom>
          <a:noFill/>
        </p:spPr>
        <p:txBody>
          <a:bodyPr wrap="square" rtlCol="0">
            <a:spAutoFit/>
          </a:bodyPr>
          <a:lstStyle/>
          <a:p>
            <a:pPr algn="ctr"/>
            <a:r>
              <a:rPr lang="en-US" sz="3200" b="1">
                <a:solidFill>
                  <a:srgbClr val="FF0000"/>
                </a:solidFill>
              </a:rPr>
              <a:t>rectangle</a:t>
            </a:r>
          </a:p>
        </p:txBody>
      </p:sp>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72542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3</a:t>
            </a:r>
          </a:p>
        </p:txBody>
      </p:sp>
      <p:pic>
        <p:nvPicPr>
          <p:cNvPr id="8" name="Picture 7"/>
          <p:cNvPicPr>
            <a:picLocks noChangeAspect="1"/>
          </p:cNvPicPr>
          <p:nvPr/>
        </p:nvPicPr>
        <p:blipFill>
          <a:blip r:embed="rId3"/>
          <a:stretch>
            <a:fillRect/>
          </a:stretch>
        </p:blipFill>
        <p:spPr>
          <a:xfrm>
            <a:off x="4096161" y="2213724"/>
            <a:ext cx="1034236" cy="3497351"/>
          </a:xfrm>
          <a:prstGeom prst="rect">
            <a:avLst/>
          </a:prstGeom>
        </p:spPr>
      </p:pic>
      <p:pic>
        <p:nvPicPr>
          <p:cNvPr id="10" name="Picture 9"/>
          <p:cNvPicPr>
            <a:picLocks noChangeAspect="1"/>
          </p:cNvPicPr>
          <p:nvPr/>
        </p:nvPicPr>
        <p:blipFill>
          <a:blip r:embed="rId4"/>
          <a:stretch>
            <a:fillRect/>
          </a:stretch>
        </p:blipFill>
        <p:spPr>
          <a:xfrm>
            <a:off x="401532" y="5489498"/>
            <a:ext cx="2496470" cy="1051093"/>
          </a:xfrm>
          <a:prstGeom prst="rect">
            <a:avLst/>
          </a:prstGeom>
        </p:spPr>
      </p:pic>
      <p:sp>
        <p:nvSpPr>
          <p:cNvPr id="11" name="TextBox 10"/>
          <p:cNvSpPr txBox="1"/>
          <p:nvPr/>
        </p:nvSpPr>
        <p:spPr>
          <a:xfrm>
            <a:off x="-302741" y="5032542"/>
            <a:ext cx="2529773" cy="461665"/>
          </a:xfrm>
          <a:prstGeom prst="rect">
            <a:avLst/>
          </a:prstGeom>
          <a:noFill/>
        </p:spPr>
        <p:txBody>
          <a:bodyPr wrap="square" rtlCol="0">
            <a:spAutoFit/>
          </a:bodyPr>
          <a:lstStyle/>
          <a:p>
            <a:pPr algn="ctr"/>
            <a:r>
              <a:rPr lang="en-US" sz="2400" b="1">
                <a:solidFill>
                  <a:srgbClr val="FF0000"/>
                </a:solidFill>
              </a:rPr>
              <a:t>rectangle</a:t>
            </a:r>
          </a:p>
        </p:txBody>
      </p:sp>
      <p:pic>
        <p:nvPicPr>
          <p:cNvPr id="13" name="Picture 4" descr="https://s-media-cache-ak0.pinimg.com/736x/b2/e5/36/b2e53603b9687fee41f01803d65b466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2426" y="3962400"/>
            <a:ext cx="2127286" cy="2578529"/>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363" y="392619"/>
            <a:ext cx="2435225" cy="20627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02698" y="1008509"/>
            <a:ext cx="2190554" cy="830997"/>
          </a:xfrm>
          <a:prstGeom prst="rect">
            <a:avLst/>
          </a:prstGeom>
          <a:noFill/>
        </p:spPr>
        <p:txBody>
          <a:bodyPr wrap="square" rtlCol="0">
            <a:spAutoFit/>
          </a:bodyPr>
          <a:lstStyle/>
          <a:p>
            <a:pPr algn="ctr"/>
            <a:r>
              <a:rPr lang="en-US" sz="2400" b="1"/>
              <a:t>Tell about this shape.</a:t>
            </a:r>
          </a:p>
        </p:txBody>
      </p:sp>
      <p:sp>
        <p:nvSpPr>
          <p:cNvPr id="9" name="TextBox 8"/>
          <p:cNvSpPr txBox="1"/>
          <p:nvPr/>
        </p:nvSpPr>
        <p:spPr>
          <a:xfrm>
            <a:off x="3348393" y="1702853"/>
            <a:ext cx="2529773" cy="584775"/>
          </a:xfrm>
          <a:prstGeom prst="rect">
            <a:avLst/>
          </a:prstGeom>
          <a:noFill/>
        </p:spPr>
        <p:txBody>
          <a:bodyPr wrap="square" rtlCol="0">
            <a:spAutoFit/>
          </a:bodyPr>
          <a:lstStyle/>
          <a:p>
            <a:pPr algn="ctr"/>
            <a:r>
              <a:rPr lang="en-US" sz="3200" b="1">
                <a:solidFill>
                  <a:srgbClr val="FF0000"/>
                </a:solidFill>
              </a:rPr>
              <a:t>rectangle</a:t>
            </a:r>
          </a:p>
        </p:txBody>
      </p:sp>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91708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3</a:t>
            </a:r>
          </a:p>
        </p:txBody>
      </p:sp>
      <p:sp>
        <p:nvSpPr>
          <p:cNvPr id="9" name="TextBox 8"/>
          <p:cNvSpPr txBox="1"/>
          <p:nvPr/>
        </p:nvSpPr>
        <p:spPr>
          <a:xfrm>
            <a:off x="3303249" y="2088107"/>
            <a:ext cx="2529773" cy="584775"/>
          </a:xfrm>
          <a:prstGeom prst="rect">
            <a:avLst/>
          </a:prstGeom>
          <a:noFill/>
        </p:spPr>
        <p:txBody>
          <a:bodyPr wrap="square" rtlCol="0">
            <a:spAutoFit/>
          </a:bodyPr>
          <a:lstStyle/>
          <a:p>
            <a:pPr algn="ctr"/>
            <a:r>
              <a:rPr lang="en-US" sz="3200" b="1">
                <a:solidFill>
                  <a:srgbClr val="FF0000"/>
                </a:solidFill>
              </a:rPr>
              <a:t>rectangle</a:t>
            </a:r>
          </a:p>
        </p:txBody>
      </p:sp>
      <p:pic>
        <p:nvPicPr>
          <p:cNvPr id="8" name="Picture 7"/>
          <p:cNvPicPr>
            <a:picLocks noChangeAspect="1"/>
          </p:cNvPicPr>
          <p:nvPr/>
        </p:nvPicPr>
        <p:blipFill>
          <a:blip r:embed="rId3"/>
          <a:stretch>
            <a:fillRect/>
          </a:stretch>
        </p:blipFill>
        <p:spPr>
          <a:xfrm>
            <a:off x="3124200" y="2751851"/>
            <a:ext cx="849271" cy="2871877"/>
          </a:xfrm>
          <a:prstGeom prst="rect">
            <a:avLst/>
          </a:prstGeom>
        </p:spPr>
      </p:pic>
      <p:pic>
        <p:nvPicPr>
          <p:cNvPr id="10" name="Picture 9"/>
          <p:cNvPicPr>
            <a:picLocks noChangeAspect="1"/>
          </p:cNvPicPr>
          <p:nvPr/>
        </p:nvPicPr>
        <p:blipFill>
          <a:blip r:embed="rId4"/>
          <a:stretch>
            <a:fillRect/>
          </a:stretch>
        </p:blipFill>
        <p:spPr>
          <a:xfrm>
            <a:off x="4099332" y="3374355"/>
            <a:ext cx="2560223" cy="1060200"/>
          </a:xfrm>
          <a:prstGeom prst="rect">
            <a:avLst/>
          </a:prstGeom>
        </p:spPr>
      </p:pic>
      <p:pic>
        <p:nvPicPr>
          <p:cNvPr id="13" name="Picture 4" descr="https://s-media-cache-ak0.pinimg.com/736x/b2/e5/36/b2e53603b9687fee41f01803d65b466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2426" y="3962400"/>
            <a:ext cx="2127286" cy="25785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900" y="317435"/>
            <a:ext cx="2793036" cy="236586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81371" y="790858"/>
            <a:ext cx="2190554" cy="1200329"/>
          </a:xfrm>
          <a:prstGeom prst="rect">
            <a:avLst/>
          </a:prstGeom>
          <a:noFill/>
        </p:spPr>
        <p:txBody>
          <a:bodyPr wrap="square" rtlCol="0">
            <a:spAutoFit/>
          </a:bodyPr>
          <a:lstStyle/>
          <a:p>
            <a:pPr algn="ctr"/>
            <a:r>
              <a:rPr lang="en-US" b="1"/>
              <a:t>Hmmm…  </a:t>
            </a:r>
          </a:p>
          <a:p>
            <a:pPr algn="ctr"/>
            <a:r>
              <a:rPr lang="en-US" b="1"/>
              <a:t>I wonder if we will have another pattern today.</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6625306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3</a:t>
            </a:r>
          </a:p>
        </p:txBody>
      </p:sp>
      <p:sp>
        <p:nvSpPr>
          <p:cNvPr id="14" name="TextBox 13"/>
          <p:cNvSpPr txBox="1"/>
          <p:nvPr/>
        </p:nvSpPr>
        <p:spPr>
          <a:xfrm>
            <a:off x="1236191" y="763465"/>
            <a:ext cx="6671613" cy="1200329"/>
          </a:xfrm>
          <a:prstGeom prst="rect">
            <a:avLst/>
          </a:prstGeom>
          <a:noFill/>
        </p:spPr>
        <p:txBody>
          <a:bodyPr wrap="square" rtlCol="0">
            <a:spAutoFit/>
          </a:bodyPr>
          <a:lstStyle/>
          <a:p>
            <a:pPr algn="ctr"/>
            <a:r>
              <a:rPr lang="en-US" sz="2400" b="1"/>
              <a:t>How about this shape?  Is it a rectangle, too?</a:t>
            </a:r>
          </a:p>
          <a:p>
            <a:pPr algn="ctr"/>
            <a:r>
              <a:rPr lang="en-US" sz="2400" b="1"/>
              <a:t>This special rectangle, in which all of the sides are the same length, is called a …?</a:t>
            </a:r>
          </a:p>
        </p:txBody>
      </p:sp>
      <p:sp>
        <p:nvSpPr>
          <p:cNvPr id="9" name="TextBox 8"/>
          <p:cNvSpPr txBox="1"/>
          <p:nvPr/>
        </p:nvSpPr>
        <p:spPr>
          <a:xfrm>
            <a:off x="-350060" y="3195935"/>
            <a:ext cx="2529773" cy="461665"/>
          </a:xfrm>
          <a:prstGeom prst="rect">
            <a:avLst/>
          </a:prstGeom>
          <a:noFill/>
        </p:spPr>
        <p:txBody>
          <a:bodyPr wrap="square" rtlCol="0">
            <a:spAutoFit/>
          </a:bodyPr>
          <a:lstStyle/>
          <a:p>
            <a:pPr algn="ctr"/>
            <a:r>
              <a:rPr lang="en-US" sz="2400" b="1">
                <a:solidFill>
                  <a:srgbClr val="FF0000"/>
                </a:solidFill>
              </a:rPr>
              <a:t>rectangle</a:t>
            </a:r>
          </a:p>
        </p:txBody>
      </p:sp>
      <p:pic>
        <p:nvPicPr>
          <p:cNvPr id="8" name="Picture 7"/>
          <p:cNvPicPr>
            <a:picLocks noChangeAspect="1"/>
          </p:cNvPicPr>
          <p:nvPr/>
        </p:nvPicPr>
        <p:blipFill>
          <a:blip r:embed="rId3"/>
          <a:stretch>
            <a:fillRect/>
          </a:stretch>
        </p:blipFill>
        <p:spPr>
          <a:xfrm>
            <a:off x="490192" y="3657600"/>
            <a:ext cx="849271" cy="2871877"/>
          </a:xfrm>
          <a:prstGeom prst="rect">
            <a:avLst/>
          </a:prstGeom>
        </p:spPr>
      </p:pic>
      <p:pic>
        <p:nvPicPr>
          <p:cNvPr id="10" name="Picture 9"/>
          <p:cNvPicPr>
            <a:picLocks noChangeAspect="1"/>
          </p:cNvPicPr>
          <p:nvPr/>
        </p:nvPicPr>
        <p:blipFill>
          <a:blip r:embed="rId4"/>
          <a:stretch>
            <a:fillRect/>
          </a:stretch>
        </p:blipFill>
        <p:spPr>
          <a:xfrm>
            <a:off x="5988969" y="5448567"/>
            <a:ext cx="2633084" cy="1069308"/>
          </a:xfrm>
          <a:prstGeom prst="rect">
            <a:avLst/>
          </a:prstGeom>
        </p:spPr>
      </p:pic>
      <p:sp>
        <p:nvSpPr>
          <p:cNvPr id="11" name="TextBox 10"/>
          <p:cNvSpPr txBox="1"/>
          <p:nvPr/>
        </p:nvSpPr>
        <p:spPr>
          <a:xfrm>
            <a:off x="6231883" y="5066439"/>
            <a:ext cx="2529773" cy="461665"/>
          </a:xfrm>
          <a:prstGeom prst="rect">
            <a:avLst/>
          </a:prstGeom>
          <a:noFill/>
        </p:spPr>
        <p:txBody>
          <a:bodyPr wrap="square" rtlCol="0">
            <a:spAutoFit/>
          </a:bodyPr>
          <a:lstStyle/>
          <a:p>
            <a:pPr algn="ctr"/>
            <a:r>
              <a:rPr lang="en-US" sz="2400" b="1">
                <a:solidFill>
                  <a:srgbClr val="FF0000"/>
                </a:solidFill>
              </a:rPr>
              <a:t>rectangle</a:t>
            </a:r>
          </a:p>
        </p:txBody>
      </p:sp>
      <p:pic>
        <p:nvPicPr>
          <p:cNvPr id="13" name="Picture 12"/>
          <p:cNvPicPr>
            <a:picLocks noChangeAspect="1"/>
          </p:cNvPicPr>
          <p:nvPr/>
        </p:nvPicPr>
        <p:blipFill>
          <a:blip r:embed="rId5"/>
          <a:stretch>
            <a:fillRect/>
          </a:stretch>
        </p:blipFill>
        <p:spPr>
          <a:xfrm>
            <a:off x="3605383" y="2781528"/>
            <a:ext cx="2133600" cy="1742440"/>
          </a:xfrm>
          <a:prstGeom prst="rect">
            <a:avLst/>
          </a:prstGeom>
        </p:spPr>
      </p:pic>
      <p:pic>
        <p:nvPicPr>
          <p:cNvPr id="16" name="Picture 2" descr="http://png.clipart.me/graphics/thumbs/146/illustration-of-thinking-brain-mascot-with-question-mark_14636254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6885" y="3214932"/>
            <a:ext cx="1926651" cy="154132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307112" y="2273501"/>
            <a:ext cx="2529773" cy="646331"/>
          </a:xfrm>
          <a:prstGeom prst="rect">
            <a:avLst/>
          </a:prstGeom>
          <a:noFill/>
        </p:spPr>
        <p:txBody>
          <a:bodyPr wrap="square" rtlCol="0">
            <a:spAutoFit/>
          </a:bodyPr>
          <a:lstStyle/>
          <a:p>
            <a:pPr algn="ctr"/>
            <a:r>
              <a:rPr lang="en-US" sz="3600" b="1">
                <a:solidFill>
                  <a:srgbClr val="FF0000"/>
                </a:solidFill>
              </a:rPr>
              <a:t>square</a:t>
            </a:r>
          </a:p>
        </p:txBody>
      </p:sp>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65511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3</a:t>
            </a:r>
          </a:p>
        </p:txBody>
      </p:sp>
      <p:sp>
        <p:nvSpPr>
          <p:cNvPr id="14" name="TextBox 13"/>
          <p:cNvSpPr txBox="1"/>
          <p:nvPr/>
        </p:nvSpPr>
        <p:spPr>
          <a:xfrm>
            <a:off x="1236193" y="829303"/>
            <a:ext cx="6671613" cy="830997"/>
          </a:xfrm>
          <a:prstGeom prst="rect">
            <a:avLst/>
          </a:prstGeom>
          <a:noFill/>
        </p:spPr>
        <p:txBody>
          <a:bodyPr wrap="square" rtlCol="0">
            <a:spAutoFit/>
          </a:bodyPr>
          <a:lstStyle/>
          <a:p>
            <a:pPr algn="ctr"/>
            <a:r>
              <a:rPr lang="en-US" sz="2400" b="1"/>
              <a:t>How about this one?  Is this a rectangle?  It has straight sides and four corners.</a:t>
            </a:r>
          </a:p>
        </p:txBody>
      </p:sp>
      <p:sp>
        <p:nvSpPr>
          <p:cNvPr id="9" name="TextBox 8"/>
          <p:cNvSpPr txBox="1"/>
          <p:nvPr/>
        </p:nvSpPr>
        <p:spPr>
          <a:xfrm>
            <a:off x="-272912" y="4802482"/>
            <a:ext cx="2529773" cy="461665"/>
          </a:xfrm>
          <a:prstGeom prst="rect">
            <a:avLst/>
          </a:prstGeom>
          <a:noFill/>
        </p:spPr>
        <p:txBody>
          <a:bodyPr wrap="square" rtlCol="0">
            <a:spAutoFit/>
          </a:bodyPr>
          <a:lstStyle/>
          <a:p>
            <a:pPr algn="ctr"/>
            <a:r>
              <a:rPr lang="en-US" sz="2400" b="1">
                <a:solidFill>
                  <a:srgbClr val="FF0000"/>
                </a:solidFill>
              </a:rPr>
              <a:t>rectangle</a:t>
            </a:r>
          </a:p>
        </p:txBody>
      </p:sp>
      <p:pic>
        <p:nvPicPr>
          <p:cNvPr id="10" name="Picture 9"/>
          <p:cNvPicPr>
            <a:picLocks noChangeAspect="1"/>
          </p:cNvPicPr>
          <p:nvPr/>
        </p:nvPicPr>
        <p:blipFill>
          <a:blip r:embed="rId3"/>
          <a:stretch>
            <a:fillRect/>
          </a:stretch>
        </p:blipFill>
        <p:spPr>
          <a:xfrm>
            <a:off x="331178" y="5264147"/>
            <a:ext cx="1321594" cy="1051093"/>
          </a:xfrm>
          <a:prstGeom prst="rect">
            <a:avLst/>
          </a:prstGeom>
        </p:spPr>
      </p:pic>
      <p:sp>
        <p:nvSpPr>
          <p:cNvPr id="11" name="TextBox 10"/>
          <p:cNvSpPr txBox="1"/>
          <p:nvPr/>
        </p:nvSpPr>
        <p:spPr>
          <a:xfrm>
            <a:off x="6870574" y="4802481"/>
            <a:ext cx="2529773" cy="461665"/>
          </a:xfrm>
          <a:prstGeom prst="rect">
            <a:avLst/>
          </a:prstGeom>
          <a:noFill/>
        </p:spPr>
        <p:txBody>
          <a:bodyPr wrap="square" rtlCol="0">
            <a:spAutoFit/>
          </a:bodyPr>
          <a:lstStyle/>
          <a:p>
            <a:pPr algn="ctr"/>
            <a:r>
              <a:rPr lang="en-US" sz="2400" b="1">
                <a:solidFill>
                  <a:srgbClr val="FF0000"/>
                </a:solidFill>
              </a:rPr>
              <a:t>square</a:t>
            </a:r>
          </a:p>
        </p:txBody>
      </p:sp>
      <p:pic>
        <p:nvPicPr>
          <p:cNvPr id="16" name="Picture 15"/>
          <p:cNvPicPr>
            <a:picLocks noChangeAspect="1"/>
          </p:cNvPicPr>
          <p:nvPr/>
        </p:nvPicPr>
        <p:blipFill>
          <a:blip r:embed="rId4"/>
          <a:stretch>
            <a:fillRect/>
          </a:stretch>
        </p:blipFill>
        <p:spPr>
          <a:xfrm>
            <a:off x="3065839" y="2710030"/>
            <a:ext cx="2771046" cy="1996345"/>
          </a:xfrm>
          <a:prstGeom prst="rect">
            <a:avLst/>
          </a:prstGeom>
        </p:spPr>
      </p:pic>
      <p:pic>
        <p:nvPicPr>
          <p:cNvPr id="17" name="Picture 16"/>
          <p:cNvPicPr>
            <a:picLocks noChangeAspect="1"/>
          </p:cNvPicPr>
          <p:nvPr/>
        </p:nvPicPr>
        <p:blipFill>
          <a:blip r:embed="rId5"/>
          <a:stretch>
            <a:fillRect/>
          </a:stretch>
        </p:blipFill>
        <p:spPr>
          <a:xfrm>
            <a:off x="7389755" y="5196442"/>
            <a:ext cx="1369957" cy="1118798"/>
          </a:xfrm>
          <a:prstGeom prst="rect">
            <a:avLst/>
          </a:prstGeom>
        </p:spPr>
      </p:pic>
      <p:pic>
        <p:nvPicPr>
          <p:cNvPr id="18" name="Picture 2" descr="http://photos.gograph.com/thumbs/CSP/CSP996/k115703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0137" y="3708202"/>
            <a:ext cx="1352550" cy="16192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667000" y="2145007"/>
            <a:ext cx="4082643" cy="646331"/>
          </a:xfrm>
          <a:prstGeom prst="rect">
            <a:avLst/>
          </a:prstGeom>
          <a:noFill/>
        </p:spPr>
        <p:txBody>
          <a:bodyPr wrap="square" rtlCol="0">
            <a:spAutoFit/>
          </a:bodyPr>
          <a:lstStyle/>
          <a:p>
            <a:pPr algn="ctr"/>
            <a:r>
              <a:rPr lang="en-US" sz="3600" b="1">
                <a:solidFill>
                  <a:srgbClr val="0000FF"/>
                </a:solidFill>
              </a:rPr>
              <a:t>NOT a rectangle</a:t>
            </a:r>
          </a:p>
        </p:txBody>
      </p:sp>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01960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3</a:t>
            </a:r>
          </a:p>
        </p:txBody>
      </p:sp>
      <p:sp>
        <p:nvSpPr>
          <p:cNvPr id="9" name="TextBox 8"/>
          <p:cNvSpPr txBox="1"/>
          <p:nvPr/>
        </p:nvSpPr>
        <p:spPr>
          <a:xfrm>
            <a:off x="-272912" y="4802482"/>
            <a:ext cx="2529773" cy="461665"/>
          </a:xfrm>
          <a:prstGeom prst="rect">
            <a:avLst/>
          </a:prstGeom>
          <a:noFill/>
        </p:spPr>
        <p:txBody>
          <a:bodyPr wrap="square" rtlCol="0">
            <a:spAutoFit/>
          </a:bodyPr>
          <a:lstStyle/>
          <a:p>
            <a:pPr algn="ctr"/>
            <a:r>
              <a:rPr lang="en-US" sz="2400" b="1">
                <a:solidFill>
                  <a:srgbClr val="FF0000"/>
                </a:solidFill>
              </a:rPr>
              <a:t>rectangle</a:t>
            </a:r>
          </a:p>
        </p:txBody>
      </p:sp>
      <p:pic>
        <p:nvPicPr>
          <p:cNvPr id="10" name="Picture 9"/>
          <p:cNvPicPr>
            <a:picLocks noChangeAspect="1"/>
          </p:cNvPicPr>
          <p:nvPr/>
        </p:nvPicPr>
        <p:blipFill>
          <a:blip r:embed="rId3"/>
          <a:stretch>
            <a:fillRect/>
          </a:stretch>
        </p:blipFill>
        <p:spPr>
          <a:xfrm>
            <a:off x="331178" y="5264147"/>
            <a:ext cx="1321594" cy="1051093"/>
          </a:xfrm>
          <a:prstGeom prst="rect">
            <a:avLst/>
          </a:prstGeom>
        </p:spPr>
      </p:pic>
      <p:sp>
        <p:nvSpPr>
          <p:cNvPr id="11" name="TextBox 10"/>
          <p:cNvSpPr txBox="1"/>
          <p:nvPr/>
        </p:nvSpPr>
        <p:spPr>
          <a:xfrm>
            <a:off x="6870574" y="4802481"/>
            <a:ext cx="2529773" cy="461665"/>
          </a:xfrm>
          <a:prstGeom prst="rect">
            <a:avLst/>
          </a:prstGeom>
          <a:noFill/>
        </p:spPr>
        <p:txBody>
          <a:bodyPr wrap="square" rtlCol="0">
            <a:spAutoFit/>
          </a:bodyPr>
          <a:lstStyle/>
          <a:p>
            <a:pPr algn="ctr"/>
            <a:r>
              <a:rPr lang="en-US" sz="2400" b="1">
                <a:solidFill>
                  <a:srgbClr val="FF0000"/>
                </a:solidFill>
              </a:rPr>
              <a:t>square</a:t>
            </a:r>
          </a:p>
        </p:txBody>
      </p:sp>
      <p:pic>
        <p:nvPicPr>
          <p:cNvPr id="17" name="Picture 16"/>
          <p:cNvPicPr>
            <a:picLocks noChangeAspect="1"/>
          </p:cNvPicPr>
          <p:nvPr/>
        </p:nvPicPr>
        <p:blipFill>
          <a:blip r:embed="rId4"/>
          <a:stretch>
            <a:fillRect/>
          </a:stretch>
        </p:blipFill>
        <p:spPr>
          <a:xfrm>
            <a:off x="7389755" y="5196442"/>
            <a:ext cx="1369957" cy="1118798"/>
          </a:xfrm>
          <a:prstGeom prst="rect">
            <a:avLst/>
          </a:prstGeom>
        </p:spPr>
      </p:pic>
      <p:pic>
        <p:nvPicPr>
          <p:cNvPr id="13" name="Picture 12"/>
          <p:cNvPicPr>
            <a:picLocks noChangeAspect="1"/>
          </p:cNvPicPr>
          <p:nvPr/>
        </p:nvPicPr>
        <p:blipFill>
          <a:blip r:embed="rId5"/>
          <a:stretch>
            <a:fillRect/>
          </a:stretch>
        </p:blipFill>
        <p:spPr>
          <a:xfrm>
            <a:off x="3167928" y="2072614"/>
            <a:ext cx="2777395" cy="2704688"/>
          </a:xfrm>
          <a:prstGeom prst="rect">
            <a:avLst/>
          </a:prstGeom>
        </p:spPr>
      </p:pic>
      <p:pic>
        <p:nvPicPr>
          <p:cNvPr id="21" name="Picture 2" descr="http://png.clipart.me/graphics/thumbs/146/illustration-of-thinking-brain-mascot-with-question-mark_14636254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4435" y="2022680"/>
            <a:ext cx="1926651" cy="154132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591" y="394893"/>
            <a:ext cx="2435225" cy="206277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98082" y="889538"/>
            <a:ext cx="1909379" cy="830997"/>
          </a:xfrm>
          <a:prstGeom prst="rect">
            <a:avLst/>
          </a:prstGeom>
          <a:noFill/>
        </p:spPr>
        <p:txBody>
          <a:bodyPr wrap="square" rtlCol="0">
            <a:spAutoFit/>
          </a:bodyPr>
          <a:lstStyle/>
          <a:p>
            <a:pPr algn="ctr"/>
            <a:r>
              <a:rPr lang="en-US" sz="2400" b="1"/>
              <a:t>How about this shape?</a:t>
            </a:r>
          </a:p>
        </p:txBody>
      </p:sp>
      <p:sp>
        <p:nvSpPr>
          <p:cNvPr id="15" name="TextBox 14"/>
          <p:cNvSpPr txBox="1"/>
          <p:nvPr/>
        </p:nvSpPr>
        <p:spPr>
          <a:xfrm>
            <a:off x="2515305" y="1426283"/>
            <a:ext cx="4082643" cy="646331"/>
          </a:xfrm>
          <a:prstGeom prst="rect">
            <a:avLst/>
          </a:prstGeom>
          <a:noFill/>
        </p:spPr>
        <p:txBody>
          <a:bodyPr wrap="square" rtlCol="0">
            <a:spAutoFit/>
          </a:bodyPr>
          <a:lstStyle/>
          <a:p>
            <a:pPr algn="ctr"/>
            <a:r>
              <a:rPr lang="en-US" sz="3600" b="1">
                <a:solidFill>
                  <a:srgbClr val="FF0000"/>
                </a:solidFill>
              </a:rPr>
              <a:t>rectangle</a:t>
            </a:r>
          </a:p>
        </p:txBody>
      </p:sp>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52573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3</a:t>
            </a:r>
          </a:p>
        </p:txBody>
      </p:sp>
      <p:sp>
        <p:nvSpPr>
          <p:cNvPr id="9" name="TextBox 8"/>
          <p:cNvSpPr txBox="1"/>
          <p:nvPr/>
        </p:nvSpPr>
        <p:spPr>
          <a:xfrm>
            <a:off x="-272912" y="4802482"/>
            <a:ext cx="2529773" cy="461665"/>
          </a:xfrm>
          <a:prstGeom prst="rect">
            <a:avLst/>
          </a:prstGeom>
          <a:noFill/>
        </p:spPr>
        <p:txBody>
          <a:bodyPr wrap="square" rtlCol="0">
            <a:spAutoFit/>
          </a:bodyPr>
          <a:lstStyle/>
          <a:p>
            <a:pPr algn="ctr"/>
            <a:r>
              <a:rPr lang="en-US" sz="2400" b="1">
                <a:solidFill>
                  <a:srgbClr val="FF0000"/>
                </a:solidFill>
              </a:rPr>
              <a:t>rectangle</a:t>
            </a:r>
          </a:p>
        </p:txBody>
      </p:sp>
      <p:pic>
        <p:nvPicPr>
          <p:cNvPr id="10" name="Picture 9"/>
          <p:cNvPicPr>
            <a:picLocks noChangeAspect="1"/>
          </p:cNvPicPr>
          <p:nvPr/>
        </p:nvPicPr>
        <p:blipFill>
          <a:blip r:embed="rId3"/>
          <a:stretch>
            <a:fillRect/>
          </a:stretch>
        </p:blipFill>
        <p:spPr>
          <a:xfrm>
            <a:off x="331178" y="5264147"/>
            <a:ext cx="1321594" cy="1051093"/>
          </a:xfrm>
          <a:prstGeom prst="rect">
            <a:avLst/>
          </a:prstGeom>
        </p:spPr>
      </p:pic>
      <p:sp>
        <p:nvSpPr>
          <p:cNvPr id="11" name="TextBox 10"/>
          <p:cNvSpPr txBox="1"/>
          <p:nvPr/>
        </p:nvSpPr>
        <p:spPr>
          <a:xfrm>
            <a:off x="6870574" y="4802481"/>
            <a:ext cx="2529773" cy="461665"/>
          </a:xfrm>
          <a:prstGeom prst="rect">
            <a:avLst/>
          </a:prstGeom>
          <a:noFill/>
        </p:spPr>
        <p:txBody>
          <a:bodyPr wrap="square" rtlCol="0">
            <a:spAutoFit/>
          </a:bodyPr>
          <a:lstStyle/>
          <a:p>
            <a:pPr algn="ctr"/>
            <a:r>
              <a:rPr lang="en-US" sz="2400" b="1">
                <a:solidFill>
                  <a:srgbClr val="FF0000"/>
                </a:solidFill>
              </a:rPr>
              <a:t>square</a:t>
            </a:r>
          </a:p>
        </p:txBody>
      </p:sp>
      <p:pic>
        <p:nvPicPr>
          <p:cNvPr id="17" name="Picture 16"/>
          <p:cNvPicPr>
            <a:picLocks noChangeAspect="1"/>
          </p:cNvPicPr>
          <p:nvPr/>
        </p:nvPicPr>
        <p:blipFill>
          <a:blip r:embed="rId4"/>
          <a:stretch>
            <a:fillRect/>
          </a:stretch>
        </p:blipFill>
        <p:spPr>
          <a:xfrm>
            <a:off x="7389755" y="5196442"/>
            <a:ext cx="1369957" cy="1118798"/>
          </a:xfrm>
          <a:prstGeom prst="rect">
            <a:avLst/>
          </a:prstGeom>
        </p:spPr>
      </p:pic>
      <p:pic>
        <p:nvPicPr>
          <p:cNvPr id="16" name="Picture 15"/>
          <p:cNvPicPr>
            <a:picLocks noChangeAspect="1"/>
          </p:cNvPicPr>
          <p:nvPr/>
        </p:nvPicPr>
        <p:blipFill>
          <a:blip r:embed="rId5"/>
          <a:stretch>
            <a:fillRect/>
          </a:stretch>
        </p:blipFill>
        <p:spPr>
          <a:xfrm>
            <a:off x="3474419" y="1917290"/>
            <a:ext cx="2315404" cy="2825084"/>
          </a:xfrm>
          <a:prstGeom prst="rect">
            <a:avLst/>
          </a:prstGeom>
        </p:spPr>
      </p:pic>
      <p:pic>
        <p:nvPicPr>
          <p:cNvPr id="18" name="Picture 2" descr="http://photos.gograph.com/thumbs/CSP/CSP996/k115703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0250" y="3372165"/>
            <a:ext cx="13525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591" y="394893"/>
            <a:ext cx="2435225" cy="206277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98082" y="889538"/>
            <a:ext cx="1909379" cy="830997"/>
          </a:xfrm>
          <a:prstGeom prst="rect">
            <a:avLst/>
          </a:prstGeom>
          <a:noFill/>
        </p:spPr>
        <p:txBody>
          <a:bodyPr wrap="square" rtlCol="0">
            <a:spAutoFit/>
          </a:bodyPr>
          <a:lstStyle/>
          <a:p>
            <a:pPr algn="ctr"/>
            <a:r>
              <a:rPr lang="en-US" sz="2400" b="1"/>
              <a:t>How about this shape?</a:t>
            </a:r>
          </a:p>
        </p:txBody>
      </p:sp>
      <p:sp>
        <p:nvSpPr>
          <p:cNvPr id="15" name="TextBox 14"/>
          <p:cNvSpPr txBox="1"/>
          <p:nvPr/>
        </p:nvSpPr>
        <p:spPr>
          <a:xfrm>
            <a:off x="2607461" y="1408939"/>
            <a:ext cx="4082643" cy="646331"/>
          </a:xfrm>
          <a:prstGeom prst="rect">
            <a:avLst/>
          </a:prstGeom>
          <a:noFill/>
        </p:spPr>
        <p:txBody>
          <a:bodyPr wrap="square" rtlCol="0">
            <a:spAutoFit/>
          </a:bodyPr>
          <a:lstStyle/>
          <a:p>
            <a:pPr algn="ctr"/>
            <a:r>
              <a:rPr lang="en-US" sz="3600" b="1">
                <a:solidFill>
                  <a:srgbClr val="0000FF"/>
                </a:solidFill>
              </a:rPr>
              <a:t>NOT a rectangle</a:t>
            </a:r>
          </a:p>
        </p:txBody>
      </p:sp>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39868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2, Lesson 3</a:t>
            </a:r>
          </a:p>
        </p:txBody>
      </p:sp>
      <p:sp>
        <p:nvSpPr>
          <p:cNvPr id="9" name="TextBox 8"/>
          <p:cNvSpPr txBox="1"/>
          <p:nvPr/>
        </p:nvSpPr>
        <p:spPr>
          <a:xfrm>
            <a:off x="-272912" y="4802482"/>
            <a:ext cx="2529773" cy="461665"/>
          </a:xfrm>
          <a:prstGeom prst="rect">
            <a:avLst/>
          </a:prstGeom>
          <a:noFill/>
        </p:spPr>
        <p:txBody>
          <a:bodyPr wrap="square" rtlCol="0">
            <a:spAutoFit/>
          </a:bodyPr>
          <a:lstStyle/>
          <a:p>
            <a:pPr algn="ctr"/>
            <a:r>
              <a:rPr lang="en-US" sz="2400" b="1">
                <a:solidFill>
                  <a:srgbClr val="FF0000"/>
                </a:solidFill>
              </a:rPr>
              <a:t>rectangle</a:t>
            </a:r>
          </a:p>
        </p:txBody>
      </p:sp>
      <p:pic>
        <p:nvPicPr>
          <p:cNvPr id="10" name="Picture 9"/>
          <p:cNvPicPr>
            <a:picLocks noChangeAspect="1"/>
          </p:cNvPicPr>
          <p:nvPr/>
        </p:nvPicPr>
        <p:blipFill>
          <a:blip r:embed="rId3"/>
          <a:stretch>
            <a:fillRect/>
          </a:stretch>
        </p:blipFill>
        <p:spPr>
          <a:xfrm>
            <a:off x="331178" y="5264147"/>
            <a:ext cx="1321594" cy="1051093"/>
          </a:xfrm>
          <a:prstGeom prst="rect">
            <a:avLst/>
          </a:prstGeom>
        </p:spPr>
      </p:pic>
      <p:sp>
        <p:nvSpPr>
          <p:cNvPr id="11" name="TextBox 10"/>
          <p:cNvSpPr txBox="1"/>
          <p:nvPr/>
        </p:nvSpPr>
        <p:spPr>
          <a:xfrm>
            <a:off x="6870574" y="4802481"/>
            <a:ext cx="2529773" cy="461665"/>
          </a:xfrm>
          <a:prstGeom prst="rect">
            <a:avLst/>
          </a:prstGeom>
          <a:noFill/>
        </p:spPr>
        <p:txBody>
          <a:bodyPr wrap="square" rtlCol="0">
            <a:spAutoFit/>
          </a:bodyPr>
          <a:lstStyle/>
          <a:p>
            <a:pPr algn="ctr"/>
            <a:r>
              <a:rPr lang="en-US" sz="2400" b="1">
                <a:solidFill>
                  <a:srgbClr val="FF0000"/>
                </a:solidFill>
              </a:rPr>
              <a:t>square</a:t>
            </a:r>
          </a:p>
        </p:txBody>
      </p:sp>
      <p:pic>
        <p:nvPicPr>
          <p:cNvPr id="17" name="Picture 16"/>
          <p:cNvPicPr>
            <a:picLocks noChangeAspect="1"/>
          </p:cNvPicPr>
          <p:nvPr/>
        </p:nvPicPr>
        <p:blipFill>
          <a:blip r:embed="rId4"/>
          <a:stretch>
            <a:fillRect/>
          </a:stretch>
        </p:blipFill>
        <p:spPr>
          <a:xfrm>
            <a:off x="7389755" y="5196442"/>
            <a:ext cx="1369957" cy="1118798"/>
          </a:xfrm>
          <a:prstGeom prst="rect">
            <a:avLst/>
          </a:prstGeom>
        </p:spPr>
      </p:pic>
      <p:pic>
        <p:nvPicPr>
          <p:cNvPr id="13" name="Picture 12"/>
          <p:cNvPicPr>
            <a:picLocks noChangeAspect="1"/>
          </p:cNvPicPr>
          <p:nvPr/>
        </p:nvPicPr>
        <p:blipFill>
          <a:blip r:embed="rId5"/>
          <a:stretch>
            <a:fillRect/>
          </a:stretch>
        </p:blipFill>
        <p:spPr>
          <a:xfrm>
            <a:off x="3134967" y="2052340"/>
            <a:ext cx="2857500" cy="2753320"/>
          </a:xfrm>
          <a:prstGeom prst="rect">
            <a:avLst/>
          </a:prstGeom>
        </p:spPr>
      </p:pic>
      <p:pic>
        <p:nvPicPr>
          <p:cNvPr id="36866" name="Picture 2" descr="http://png.clipart.me/graphics/thumbs/146/illustration-of-thinking-brain-mascot-with-question-mark_14636254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8082" y="1966685"/>
            <a:ext cx="1926651" cy="15413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591" y="394893"/>
            <a:ext cx="2435225" cy="206277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98082" y="889538"/>
            <a:ext cx="1909379" cy="830997"/>
          </a:xfrm>
          <a:prstGeom prst="rect">
            <a:avLst/>
          </a:prstGeom>
          <a:noFill/>
        </p:spPr>
        <p:txBody>
          <a:bodyPr wrap="square" rtlCol="0">
            <a:spAutoFit/>
          </a:bodyPr>
          <a:lstStyle/>
          <a:p>
            <a:pPr algn="ctr"/>
            <a:r>
              <a:rPr lang="en-US" sz="2400" b="1"/>
              <a:t>How about this shape?</a:t>
            </a:r>
          </a:p>
        </p:txBody>
      </p:sp>
      <p:sp>
        <p:nvSpPr>
          <p:cNvPr id="15" name="TextBox 14"/>
          <p:cNvSpPr txBox="1"/>
          <p:nvPr/>
        </p:nvSpPr>
        <p:spPr>
          <a:xfrm>
            <a:off x="2530678" y="1464293"/>
            <a:ext cx="4082643" cy="646331"/>
          </a:xfrm>
          <a:prstGeom prst="rect">
            <a:avLst/>
          </a:prstGeom>
          <a:noFill/>
        </p:spPr>
        <p:txBody>
          <a:bodyPr wrap="square" rtlCol="0">
            <a:spAutoFit/>
          </a:bodyPr>
          <a:lstStyle/>
          <a:p>
            <a:pPr algn="ctr"/>
            <a:r>
              <a:rPr lang="en-US" sz="3600" b="1">
                <a:solidFill>
                  <a:srgbClr val="FF0000"/>
                </a:solidFill>
              </a:rPr>
              <a:t>square</a:t>
            </a:r>
          </a:p>
        </p:txBody>
      </p:sp>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84630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331</Slides>
  <Notes>309</Notes>
  <HiddenSlides>0</HiddenSlides>
  <ScaleCrop>false</ScaleCrop>
  <HeadingPairs>
    <vt:vector size="4" baseType="variant">
      <vt:variant>
        <vt:lpstr>Theme</vt:lpstr>
      </vt:variant>
      <vt:variant>
        <vt:i4>2</vt:i4>
      </vt:variant>
      <vt:variant>
        <vt:lpstr>Slide Titles</vt:lpstr>
      </vt:variant>
      <vt:variant>
        <vt:i4>331</vt:i4>
      </vt:variant>
    </vt:vector>
  </HeadingPairs>
  <TitlesOfParts>
    <vt:vector size="333" baseType="lpstr">
      <vt:lpstr>Office Theme</vt:lpstr>
      <vt:lpstr>2_Office Theme</vt:lpstr>
      <vt:lpstr>Module 2</vt:lpstr>
      <vt:lpstr>PowerPoint Presentation</vt:lpstr>
      <vt:lpstr>Lesson Links Click on the lesson you want to go to!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MATH LESSON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6</dc:title>
  <dc:creator>User</dc:creator>
  <cp:revision>2</cp:revision>
  <dcterms:created xsi:type="dcterms:W3CDTF">2016-02-06T17:02:09Z</dcterms:created>
  <dcterms:modified xsi:type="dcterms:W3CDTF">2023-01-19T17:12:43Z</dcterms:modified>
</cp:coreProperties>
</file>